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6"/>
  </p:notesMasterIdLst>
  <p:sldIdLst>
    <p:sldId id="260" r:id="rId3"/>
    <p:sldId id="300" r:id="rId4"/>
    <p:sldId id="289" r:id="rId5"/>
    <p:sldId id="290" r:id="rId6"/>
    <p:sldId id="295" r:id="rId7"/>
    <p:sldId id="288" r:id="rId8"/>
    <p:sldId id="301" r:id="rId9"/>
    <p:sldId id="296" r:id="rId10"/>
    <p:sldId id="291" r:id="rId11"/>
    <p:sldId id="297" r:id="rId12"/>
    <p:sldId id="292" r:id="rId13"/>
    <p:sldId id="298" r:id="rId14"/>
    <p:sldId id="29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8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D6FF"/>
    <a:srgbClr val="3F4883"/>
    <a:srgbClr val="FFCE40"/>
    <a:srgbClr val="002351"/>
    <a:srgbClr val="006AB6"/>
    <a:srgbClr val="0097FF"/>
    <a:srgbClr val="E33F40"/>
    <a:srgbClr val="F9931F"/>
    <a:srgbClr val="38AF48"/>
    <a:srgbClr val="01A6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88" autoAdjust="0"/>
    <p:restoredTop sz="80036" autoAdjust="0"/>
  </p:normalViewPr>
  <p:slideViewPr>
    <p:cSldViewPr snapToGrid="0" showGuides="1">
      <p:cViewPr>
        <p:scale>
          <a:sx n="56" d="100"/>
          <a:sy n="56" d="100"/>
        </p:scale>
        <p:origin x="1880" y="4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52" d="100"/>
          <a:sy n="52" d="100"/>
        </p:scale>
        <p:origin x="3408" y="72"/>
      </p:cViewPr>
      <p:guideLst>
        <p:guide orient="horz" pos="2880"/>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93C838-0425-448C-AA78-F60541D25E9A}" type="datetimeFigureOut">
              <a:rPr lang="en-US" smtClean="0"/>
              <a:t>5/8/20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626191-7681-41F9-893A-801EDD18FB00}" type="slidenum">
              <a:rPr lang="en-US" smtClean="0"/>
              <a:t>‹#›</a:t>
            </a:fld>
            <a:endParaRPr lang="en-US"/>
          </a:p>
        </p:txBody>
      </p:sp>
    </p:spTree>
    <p:extLst>
      <p:ext uri="{BB962C8B-B14F-4D97-AF65-F5344CB8AC3E}">
        <p14:creationId xmlns:p14="http://schemas.microsoft.com/office/powerpoint/2010/main" val="1464445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Clean Energy Institute is a research group at the University of Washington. We are trying to increase the use of clean energy in Washington and the world.</a:t>
            </a:r>
            <a:endParaRPr lang="en-US" dirty="0"/>
          </a:p>
        </p:txBody>
      </p:sp>
      <p:sp>
        <p:nvSpPr>
          <p:cNvPr id="4" name="Slide Number Placeholder 3"/>
          <p:cNvSpPr>
            <a:spLocks noGrp="1"/>
          </p:cNvSpPr>
          <p:nvPr>
            <p:ph type="sldNum" sz="quarter" idx="10"/>
          </p:nvPr>
        </p:nvSpPr>
        <p:spPr/>
        <p:txBody>
          <a:bodyPr/>
          <a:lstStyle/>
          <a:p>
            <a:pPr>
              <a:defRPr/>
            </a:pPr>
            <a:fld id="{0B3F1BD8-4DDF-4694-AC55-68CD0332E644}"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1284430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-Perovskite refers to materials with a specific structure</a:t>
            </a:r>
          </a:p>
          <a:p>
            <a:r>
              <a:rPr lang="en-US" dirty="0"/>
              <a:t>	-usually made of lead, a halide (Cl, Br, I), and a positively charged atom or molecule </a:t>
            </a:r>
          </a:p>
          <a:p>
            <a:r>
              <a:rPr lang="en-US" dirty="0"/>
              <a:t>-poor stability: do not react well to moisture, high heat, or extended irradiation</a:t>
            </a:r>
          </a:p>
        </p:txBody>
      </p:sp>
      <p:sp>
        <p:nvSpPr>
          <p:cNvPr id="4" name="Slide Number Placeholder 3"/>
          <p:cNvSpPr>
            <a:spLocks noGrp="1"/>
          </p:cNvSpPr>
          <p:nvPr>
            <p:ph type="sldNum" sz="quarter" idx="5"/>
          </p:nvPr>
        </p:nvSpPr>
        <p:spPr/>
        <p:txBody>
          <a:bodyPr/>
          <a:lstStyle/>
          <a:p>
            <a:fld id="{6F626191-7681-41F9-893A-801EDD18FB00}" type="slidenum">
              <a:rPr lang="en-US" smtClean="0"/>
              <a:t>10</a:t>
            </a:fld>
            <a:endParaRPr lang="en-US"/>
          </a:p>
        </p:txBody>
      </p:sp>
    </p:spTree>
    <p:extLst>
      <p:ext uri="{BB962C8B-B14F-4D97-AF65-F5344CB8AC3E}">
        <p14:creationId xmlns:p14="http://schemas.microsoft.com/office/powerpoint/2010/main" val="3750126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-nanometer = 1 billionth of a meter = 1x10^-9 m = 1x10^-7 cm = 0.0000001 cm</a:t>
            </a:r>
          </a:p>
          <a:p>
            <a:endParaRPr lang="en-US" dirty="0"/>
          </a:p>
          <a:p>
            <a:r>
              <a:rPr lang="en-US" dirty="0"/>
              <a:t>-for solar cells, includes </a:t>
            </a:r>
            <a:r>
              <a:rPr lang="en-US" dirty="0" err="1"/>
              <a:t>PbS</a:t>
            </a:r>
            <a:r>
              <a:rPr lang="en-US" dirty="0"/>
              <a:t>, </a:t>
            </a:r>
            <a:r>
              <a:rPr lang="en-US" dirty="0" err="1"/>
              <a:t>PbSe</a:t>
            </a:r>
            <a:r>
              <a:rPr lang="en-US" dirty="0"/>
              <a:t>, </a:t>
            </a:r>
            <a:r>
              <a:rPr lang="en-US" dirty="0" err="1"/>
              <a:t>CdS</a:t>
            </a:r>
            <a:r>
              <a:rPr lang="en-US" dirty="0"/>
              <a:t>, </a:t>
            </a:r>
            <a:r>
              <a:rPr lang="en-US" dirty="0" err="1"/>
              <a:t>CdSe</a:t>
            </a:r>
            <a:endParaRPr lang="en-US" dirty="0"/>
          </a:p>
          <a:p>
            <a:endParaRPr lang="en-US" dirty="0"/>
          </a:p>
          <a:p>
            <a:r>
              <a:rPr lang="en-US" dirty="0"/>
              <a:t>-the various colors of QD could mean solar cells of different colors</a:t>
            </a:r>
          </a:p>
          <a:p>
            <a:r>
              <a:rPr lang="en-US" dirty="0"/>
              <a:t>-small size means more QDs can fill the same area as an Si solar cell but will produce more power over the same area </a:t>
            </a:r>
          </a:p>
          <a:p>
            <a:r>
              <a:rPr lang="en-US" dirty="0"/>
              <a:t>	-i.e. the same mass of QDs will produce more power than the same mass of Si</a:t>
            </a:r>
          </a:p>
        </p:txBody>
      </p:sp>
      <p:sp>
        <p:nvSpPr>
          <p:cNvPr id="4" name="Slide Number Placeholder 3"/>
          <p:cNvSpPr>
            <a:spLocks noGrp="1"/>
          </p:cNvSpPr>
          <p:nvPr>
            <p:ph type="sldNum" sz="quarter" idx="5"/>
          </p:nvPr>
        </p:nvSpPr>
        <p:spPr/>
        <p:txBody>
          <a:bodyPr/>
          <a:lstStyle/>
          <a:p>
            <a:fld id="{6F626191-7681-41F9-893A-801EDD18FB00}" type="slidenum">
              <a:rPr lang="en-US" smtClean="0"/>
              <a:t>11</a:t>
            </a:fld>
            <a:endParaRPr lang="en-US"/>
          </a:p>
        </p:txBody>
      </p:sp>
    </p:spTree>
    <p:extLst>
      <p:ext uri="{BB962C8B-B14F-4D97-AF65-F5344CB8AC3E}">
        <p14:creationId xmlns:p14="http://schemas.microsoft.com/office/powerpoint/2010/main" val="3013760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-flexible – could incorporate into clothes</a:t>
            </a:r>
          </a:p>
          <a:p>
            <a:r>
              <a:rPr lang="en-US" dirty="0"/>
              <a:t>-transparent – windows, glasses!</a:t>
            </a:r>
          </a:p>
          <a:p>
            <a:r>
              <a:rPr lang="en-US" dirty="0"/>
              <a:t>-the many possible combinations of organic molecules mean OPVs can be designed for different applications</a:t>
            </a:r>
          </a:p>
          <a:p>
            <a:r>
              <a:rPr lang="en-US" dirty="0"/>
              <a:t>-Solution-processable (meaning organic molecules can be dispersed to form an ink) means it is relatively cheap to produce large quantities of these PVs</a:t>
            </a:r>
          </a:p>
        </p:txBody>
      </p:sp>
      <p:sp>
        <p:nvSpPr>
          <p:cNvPr id="4" name="Slide Number Placeholder 3"/>
          <p:cNvSpPr>
            <a:spLocks noGrp="1"/>
          </p:cNvSpPr>
          <p:nvPr>
            <p:ph type="sldNum" sz="quarter" idx="5"/>
          </p:nvPr>
        </p:nvSpPr>
        <p:spPr/>
        <p:txBody>
          <a:bodyPr/>
          <a:lstStyle/>
          <a:p>
            <a:fld id="{6F626191-7681-41F9-893A-801EDD18FB00}" type="slidenum">
              <a:rPr lang="en-US" smtClean="0"/>
              <a:t>12</a:t>
            </a:fld>
            <a:endParaRPr lang="en-US"/>
          </a:p>
        </p:txBody>
      </p:sp>
    </p:spTree>
    <p:extLst>
      <p:ext uri="{BB962C8B-B14F-4D97-AF65-F5344CB8AC3E}">
        <p14:creationId xmlns:p14="http://schemas.microsoft.com/office/powerpoint/2010/main" val="3506464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 DSSC works:</a:t>
            </a:r>
          </a:p>
          <a:p>
            <a:r>
              <a:rPr lang="en-US" dirty="0"/>
              <a:t>1) Sunlight is absorbed by the dye molecules</a:t>
            </a:r>
          </a:p>
          <a:p>
            <a:r>
              <a:rPr lang="en-US" dirty="0"/>
              <a:t>2) The sunlight gives energy to electrons which move from the dye to the TiO2</a:t>
            </a:r>
          </a:p>
          <a:p>
            <a:r>
              <a:rPr lang="en-US" dirty="0"/>
              <a:t>3)The electrons move between TiO2 molecules and through the circuit, reaching the Pt electrode</a:t>
            </a:r>
          </a:p>
          <a:p>
            <a:r>
              <a:rPr lang="en-US" dirty="0"/>
              <a:t>4)The electrons are then transferred to the electrolyte which transfers them back to the dye molecules, completing the circuit</a:t>
            </a:r>
          </a:p>
          <a:p>
            <a:endParaRPr lang="en-US" dirty="0"/>
          </a:p>
          <a:p>
            <a:r>
              <a:rPr lang="en-US" dirty="0"/>
              <a:t>-(top left) Examples of dye molecules using Ru metal</a:t>
            </a:r>
          </a:p>
          <a:p>
            <a:endParaRPr lang="en-US" dirty="0"/>
          </a:p>
          <a:p>
            <a:r>
              <a:rPr lang="en-US" dirty="0"/>
              <a:t>-easy to make</a:t>
            </a:r>
          </a:p>
          <a:p>
            <a:r>
              <a:rPr lang="en-US" dirty="0"/>
              <a:t>-semi-flexible &amp; semi-transparent</a:t>
            </a:r>
          </a:p>
          <a:p>
            <a:r>
              <a:rPr lang="en-US" dirty="0"/>
              <a:t>-also fairly robust – performs better at higher temperatures</a:t>
            </a:r>
          </a:p>
          <a:p>
            <a:endParaRPr lang="en-US" dirty="0"/>
          </a:p>
          <a:p>
            <a:r>
              <a:rPr lang="en-US" dirty="0"/>
              <a:t>-uses expensive materials like Pt for counter electrode or Ru for dye</a:t>
            </a:r>
          </a:p>
          <a:p>
            <a:r>
              <a:rPr lang="en-US" dirty="0"/>
              <a:t>-requires liquid component </a:t>
            </a:r>
            <a:r>
              <a:rPr lang="en-US" dirty="0">
                <a:sym typeface="Wingdings" pitchFamily="2" charset="2"/>
              </a:rPr>
              <a:t> makes it difficult to use in all weather</a:t>
            </a:r>
            <a:endParaRPr lang="en-US" dirty="0"/>
          </a:p>
        </p:txBody>
      </p:sp>
      <p:sp>
        <p:nvSpPr>
          <p:cNvPr id="4" name="Slide Number Placeholder 3"/>
          <p:cNvSpPr>
            <a:spLocks noGrp="1"/>
          </p:cNvSpPr>
          <p:nvPr>
            <p:ph type="sldNum" sz="quarter" idx="5"/>
          </p:nvPr>
        </p:nvSpPr>
        <p:spPr/>
        <p:txBody>
          <a:bodyPr/>
          <a:lstStyle/>
          <a:p>
            <a:fld id="{6F626191-7681-41F9-893A-801EDD18FB00}" type="slidenum">
              <a:rPr lang="en-US" smtClean="0"/>
              <a:t>13</a:t>
            </a:fld>
            <a:endParaRPr lang="en-US"/>
          </a:p>
        </p:txBody>
      </p:sp>
    </p:spTree>
    <p:extLst>
      <p:ext uri="{BB962C8B-B14F-4D97-AF65-F5344CB8AC3E}">
        <p14:creationId xmlns:p14="http://schemas.microsoft.com/office/powerpoint/2010/main" val="3247702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left image: solar array in China</a:t>
            </a:r>
          </a:p>
          <a:p>
            <a:endParaRPr lang="en-US" dirty="0"/>
          </a:p>
          <a:p>
            <a:r>
              <a:rPr lang="en-US" dirty="0"/>
              <a:t>-Solar cell is made of 3 parts:</a:t>
            </a:r>
          </a:p>
          <a:p>
            <a:pPr marL="228600" indent="-228600">
              <a:buAutoNum type="arabicParenR"/>
            </a:pPr>
            <a:r>
              <a:rPr lang="en-US" dirty="0"/>
              <a:t>Protective layer – usually glass, must be transparent</a:t>
            </a:r>
          </a:p>
          <a:p>
            <a:pPr marL="228600" indent="-228600">
              <a:buAutoNum type="arabicParenR"/>
            </a:pPr>
            <a:r>
              <a:rPr lang="en-US" dirty="0"/>
              <a:t>n-layer – semiconductor rich in electrons</a:t>
            </a:r>
          </a:p>
          <a:p>
            <a:pPr marL="228600" indent="-228600">
              <a:buAutoNum type="arabicParenR"/>
            </a:pPr>
            <a:r>
              <a:rPr lang="en-US" dirty="0"/>
              <a:t>p-layer – semiconductor deficient in electrons</a:t>
            </a:r>
          </a:p>
          <a:p>
            <a:pPr marL="0" indent="0">
              <a:buNone/>
            </a:pPr>
            <a:r>
              <a:rPr lang="en-US" dirty="0"/>
              <a:t>Junction represents where n- and p-layers touch</a:t>
            </a:r>
          </a:p>
          <a:p>
            <a:endParaRPr lang="en-US" dirty="0"/>
          </a:p>
          <a:p>
            <a:endParaRPr lang="en-US" dirty="0"/>
          </a:p>
          <a:p>
            <a:r>
              <a:rPr lang="en-US" dirty="0"/>
              <a:t>-images via </a:t>
            </a:r>
            <a:r>
              <a:rPr lang="en-US" dirty="0" err="1"/>
              <a:t>Phys.org</a:t>
            </a:r>
            <a:r>
              <a:rPr lang="en-US" dirty="0"/>
              <a:t> and the BBC</a:t>
            </a:r>
          </a:p>
        </p:txBody>
      </p:sp>
      <p:sp>
        <p:nvSpPr>
          <p:cNvPr id="4" name="Slide Number Placeholder 3"/>
          <p:cNvSpPr>
            <a:spLocks noGrp="1"/>
          </p:cNvSpPr>
          <p:nvPr>
            <p:ph type="sldNum" sz="quarter" idx="5"/>
          </p:nvPr>
        </p:nvSpPr>
        <p:spPr/>
        <p:txBody>
          <a:bodyPr/>
          <a:lstStyle/>
          <a:p>
            <a:fld id="{6F626191-7681-41F9-893A-801EDD18FB00}" type="slidenum">
              <a:rPr lang="en-US" smtClean="0"/>
              <a:t>2</a:t>
            </a:fld>
            <a:endParaRPr lang="en-US"/>
          </a:p>
        </p:txBody>
      </p:sp>
    </p:spTree>
    <p:extLst>
      <p:ext uri="{BB962C8B-B14F-4D97-AF65-F5344CB8AC3E}">
        <p14:creationId xmlns:p14="http://schemas.microsoft.com/office/powerpoint/2010/main" val="1283559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3 ways a material can interact with light:</a:t>
            </a:r>
          </a:p>
          <a:p>
            <a:pPr marL="228600" indent="-228600">
              <a:buAutoNum type="arabicParenR"/>
            </a:pPr>
            <a:r>
              <a:rPr lang="en-US" dirty="0"/>
              <a:t>Reflection where light bounces off the material</a:t>
            </a:r>
          </a:p>
          <a:p>
            <a:pPr marL="228600" indent="-228600">
              <a:buAutoNum type="arabicParenR"/>
            </a:pPr>
            <a:r>
              <a:rPr lang="en-US" dirty="0"/>
              <a:t>Transmission where light goes through the material</a:t>
            </a:r>
          </a:p>
          <a:p>
            <a:pPr marL="228600" indent="-228600">
              <a:buAutoNum type="arabicParenR"/>
            </a:pPr>
            <a:r>
              <a:rPr lang="en-US" dirty="0"/>
              <a:t>Absorption where light interacts with the material</a:t>
            </a:r>
          </a:p>
          <a:p>
            <a:pPr marL="228600" indent="-228600">
              <a:buAutoNum type="arabicParenR"/>
            </a:pPr>
            <a:endParaRPr lang="en-US" dirty="0"/>
          </a:p>
          <a:p>
            <a:pPr marL="0" indent="0">
              <a:buNone/>
            </a:pPr>
            <a:r>
              <a:rPr lang="en-US" dirty="0"/>
              <a:t>When light of the right energy (the energy between the ground and excited states) hits a material, it transfers energy to an electron (absorption). We can use this extra energy to produce electricity. When absorption of light happens in a material, it’s called the photovoltaic effect</a:t>
            </a:r>
          </a:p>
        </p:txBody>
      </p:sp>
      <p:sp>
        <p:nvSpPr>
          <p:cNvPr id="4" name="Slide Number Placeholder 3"/>
          <p:cNvSpPr>
            <a:spLocks noGrp="1"/>
          </p:cNvSpPr>
          <p:nvPr>
            <p:ph type="sldNum" sz="quarter" idx="5"/>
          </p:nvPr>
        </p:nvSpPr>
        <p:spPr/>
        <p:txBody>
          <a:bodyPr/>
          <a:lstStyle/>
          <a:p>
            <a:fld id="{6F626191-7681-41F9-893A-801EDD18FB00}" type="slidenum">
              <a:rPr lang="en-US" smtClean="0"/>
              <a:t>3</a:t>
            </a:fld>
            <a:endParaRPr lang="en-US"/>
          </a:p>
        </p:txBody>
      </p:sp>
    </p:spTree>
    <p:extLst>
      <p:ext uri="{BB962C8B-B14F-4D97-AF65-F5344CB8AC3E}">
        <p14:creationId xmlns:p14="http://schemas.microsoft.com/office/powerpoint/2010/main" val="4211983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 solar cell works:</a:t>
            </a:r>
          </a:p>
          <a:p>
            <a:pPr marL="228600" indent="-228600">
              <a:buAutoNum type="arabicParenR"/>
            </a:pPr>
            <a:r>
              <a:rPr lang="en-US" dirty="0"/>
              <a:t>Sunlight is absorbed and excited an electron from the p-layer to the n-layer</a:t>
            </a:r>
          </a:p>
          <a:p>
            <a:pPr marL="228600" indent="-228600">
              <a:buAutoNum type="arabicParenR"/>
            </a:pPr>
            <a:r>
              <a:rPr lang="en-US" dirty="0"/>
              <a:t>The extra electrons in the n-layer move through the circuit to recombine with the positive charges left in the p-layer, completing the circuit</a:t>
            </a:r>
          </a:p>
        </p:txBody>
      </p:sp>
      <p:sp>
        <p:nvSpPr>
          <p:cNvPr id="4" name="Slide Number Placeholder 3"/>
          <p:cNvSpPr>
            <a:spLocks noGrp="1"/>
          </p:cNvSpPr>
          <p:nvPr>
            <p:ph type="sldNum" sz="quarter" idx="5"/>
          </p:nvPr>
        </p:nvSpPr>
        <p:spPr/>
        <p:txBody>
          <a:bodyPr/>
          <a:lstStyle/>
          <a:p>
            <a:fld id="{6F626191-7681-41F9-893A-801EDD18FB00}" type="slidenum">
              <a:rPr lang="en-US" smtClean="0"/>
              <a:t>4</a:t>
            </a:fld>
            <a:endParaRPr lang="en-US"/>
          </a:p>
        </p:txBody>
      </p:sp>
    </p:spTree>
    <p:extLst>
      <p:ext uri="{BB962C8B-B14F-4D97-AF65-F5344CB8AC3E}">
        <p14:creationId xmlns:p14="http://schemas.microsoft.com/office/powerpoint/2010/main" val="265812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-n-layer is typically phosphorus-doped Si to give an electron-rich material</a:t>
            </a:r>
          </a:p>
          <a:p>
            <a:r>
              <a:rPr lang="en-US" dirty="0"/>
              <a:t>-p-layer is typically boron- or gallium-doped Si to give an electron-deficient layer</a:t>
            </a:r>
          </a:p>
        </p:txBody>
      </p:sp>
      <p:sp>
        <p:nvSpPr>
          <p:cNvPr id="4" name="Slide Number Placeholder 3"/>
          <p:cNvSpPr>
            <a:spLocks noGrp="1"/>
          </p:cNvSpPr>
          <p:nvPr>
            <p:ph type="sldNum" sz="quarter" idx="5"/>
          </p:nvPr>
        </p:nvSpPr>
        <p:spPr/>
        <p:txBody>
          <a:bodyPr/>
          <a:lstStyle/>
          <a:p>
            <a:fld id="{6F626191-7681-41F9-893A-801EDD18FB00}" type="slidenum">
              <a:rPr lang="en-US" smtClean="0"/>
              <a:t>5</a:t>
            </a:fld>
            <a:endParaRPr lang="en-US"/>
          </a:p>
        </p:txBody>
      </p:sp>
    </p:spTree>
    <p:extLst>
      <p:ext uri="{BB962C8B-B14F-4D97-AF65-F5344CB8AC3E}">
        <p14:creationId xmlns:p14="http://schemas.microsoft.com/office/powerpoint/2010/main" val="1736263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 only) We are hoping to use a lot of solar energy in the future. But will it be enough? How much area on this map would have to be covered with solar cells to generate 1 terawatt of power- that is enough to provide our peak demand. Show with your hands how big an area, a state, the whole country?</a:t>
            </a:r>
          </a:p>
          <a:p>
            <a:r>
              <a:rPr lang="en-US" dirty="0"/>
              <a:t>(square) this is how much area it would take. We are not saying that we would put all the solar farm in Arizona, Utah, Colorado and New Mexico but it shows there is enough energy hitting the US.  But we don’t have to put all the solar panels in one place . They can be put on rooftops, along roadsides, even built into pavement and windows.</a:t>
            </a:r>
          </a:p>
        </p:txBody>
      </p:sp>
      <p:sp>
        <p:nvSpPr>
          <p:cNvPr id="4" name="Slide Number Placeholder 3"/>
          <p:cNvSpPr>
            <a:spLocks noGrp="1"/>
          </p:cNvSpPr>
          <p:nvPr>
            <p:ph type="sldNum" sz="quarter" idx="5"/>
          </p:nvPr>
        </p:nvSpPr>
        <p:spPr/>
        <p:txBody>
          <a:bodyPr/>
          <a:lstStyle/>
          <a:p>
            <a:fld id="{6F626191-7681-41F9-893A-801EDD18FB00}" type="slidenum">
              <a:rPr lang="en-US" smtClean="0"/>
              <a:t>6</a:t>
            </a:fld>
            <a:endParaRPr lang="en-US"/>
          </a:p>
        </p:txBody>
      </p:sp>
    </p:spTree>
    <p:extLst>
      <p:ext uri="{BB962C8B-B14F-4D97-AF65-F5344CB8AC3E}">
        <p14:creationId xmlns:p14="http://schemas.microsoft.com/office/powerpoint/2010/main" val="1637512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possible answers:</a:t>
            </a:r>
          </a:p>
          <a:p>
            <a:r>
              <a:rPr lang="en-US" dirty="0"/>
              <a:t>-the sun isn’t always shining</a:t>
            </a:r>
          </a:p>
          <a:p>
            <a:r>
              <a:rPr lang="en-US" dirty="0"/>
              <a:t>-the sun changes position in the sky throughout the day</a:t>
            </a:r>
          </a:p>
          <a:p>
            <a:r>
              <a:rPr lang="en-US" dirty="0"/>
              <a:t>-how to use all the sun’s light</a:t>
            </a:r>
          </a:p>
          <a:p>
            <a:r>
              <a:rPr lang="en-US" dirty="0"/>
              <a:t>-making durable solar panels</a:t>
            </a:r>
          </a:p>
        </p:txBody>
      </p:sp>
      <p:sp>
        <p:nvSpPr>
          <p:cNvPr id="4" name="Slide Number Placeholder 3"/>
          <p:cNvSpPr>
            <a:spLocks noGrp="1"/>
          </p:cNvSpPr>
          <p:nvPr>
            <p:ph type="sldNum" sz="quarter" idx="5"/>
          </p:nvPr>
        </p:nvSpPr>
        <p:spPr/>
        <p:txBody>
          <a:bodyPr/>
          <a:lstStyle/>
          <a:p>
            <a:fld id="{6F626191-7681-41F9-893A-801EDD18FB00}" type="slidenum">
              <a:rPr lang="en-US" smtClean="0"/>
              <a:t>7</a:t>
            </a:fld>
            <a:endParaRPr lang="en-US"/>
          </a:p>
        </p:txBody>
      </p:sp>
    </p:spTree>
    <p:extLst>
      <p:ext uri="{BB962C8B-B14F-4D97-AF65-F5344CB8AC3E}">
        <p14:creationId xmlns:p14="http://schemas.microsoft.com/office/powerpoint/2010/main" val="3020822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key challenges to improve solar cells is increasing efficiency</a:t>
            </a:r>
          </a:p>
          <a:p>
            <a:r>
              <a:rPr lang="en-US" dirty="0"/>
              <a:t>	-that includes both increasing the amount of sunlight that can be translating into electricity as well as reducing the amount of 	energy lost as heat waste</a:t>
            </a:r>
          </a:p>
        </p:txBody>
      </p:sp>
      <p:sp>
        <p:nvSpPr>
          <p:cNvPr id="4" name="Slide Number Placeholder 3"/>
          <p:cNvSpPr>
            <a:spLocks noGrp="1"/>
          </p:cNvSpPr>
          <p:nvPr>
            <p:ph type="sldNum" sz="quarter" idx="5"/>
          </p:nvPr>
        </p:nvSpPr>
        <p:spPr/>
        <p:txBody>
          <a:bodyPr/>
          <a:lstStyle/>
          <a:p>
            <a:fld id="{6F626191-7681-41F9-893A-801EDD18FB00}" type="slidenum">
              <a:rPr lang="en-US" smtClean="0"/>
              <a:t>8</a:t>
            </a:fld>
            <a:endParaRPr lang="en-US"/>
          </a:p>
        </p:txBody>
      </p:sp>
    </p:spTree>
    <p:extLst>
      <p:ext uri="{BB962C8B-B14F-4D97-AF65-F5344CB8AC3E}">
        <p14:creationId xmlns:p14="http://schemas.microsoft.com/office/powerpoint/2010/main" val="3426888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626191-7681-41F9-893A-801EDD18FB00}" type="slidenum">
              <a:rPr lang="en-US" smtClean="0"/>
              <a:t>9</a:t>
            </a:fld>
            <a:endParaRPr lang="en-US"/>
          </a:p>
        </p:txBody>
      </p:sp>
    </p:spTree>
    <p:extLst>
      <p:ext uri="{BB962C8B-B14F-4D97-AF65-F5344CB8AC3E}">
        <p14:creationId xmlns:p14="http://schemas.microsoft.com/office/powerpoint/2010/main" val="1011505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EE9C75-10D4-47B0-A725-80F2881B1B4D}" type="datetimeFigureOut">
              <a:rPr lang="en-US" smtClean="0"/>
              <a:t>5/8/20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2C746-ADFA-4471-A5C0-1093AF13F0E3}" type="slidenum">
              <a:rPr lang="en-US" smtClean="0"/>
              <a:t>‹#›</a:t>
            </a:fld>
            <a:endParaRPr lang="en-US"/>
          </a:p>
        </p:txBody>
      </p:sp>
    </p:spTree>
    <p:extLst>
      <p:ext uri="{BB962C8B-B14F-4D97-AF65-F5344CB8AC3E}">
        <p14:creationId xmlns:p14="http://schemas.microsoft.com/office/powerpoint/2010/main" val="498866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EE9C75-10D4-47B0-A725-80F2881B1B4D}" type="datetimeFigureOut">
              <a:rPr lang="en-US" smtClean="0"/>
              <a:t>5/8/20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2C746-ADFA-4471-A5C0-1093AF13F0E3}" type="slidenum">
              <a:rPr lang="en-US" smtClean="0"/>
              <a:t>‹#›</a:t>
            </a:fld>
            <a:endParaRPr lang="en-US"/>
          </a:p>
        </p:txBody>
      </p:sp>
    </p:spTree>
    <p:extLst>
      <p:ext uri="{BB962C8B-B14F-4D97-AF65-F5344CB8AC3E}">
        <p14:creationId xmlns:p14="http://schemas.microsoft.com/office/powerpoint/2010/main" val="777949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EE9C75-10D4-47B0-A725-80F2881B1B4D}" type="datetimeFigureOut">
              <a:rPr lang="en-US" smtClean="0"/>
              <a:t>5/8/20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2C746-ADFA-4471-A5C0-1093AF13F0E3}" type="slidenum">
              <a:rPr lang="en-US" smtClean="0"/>
              <a:t>‹#›</a:t>
            </a:fld>
            <a:endParaRPr lang="en-US"/>
          </a:p>
        </p:txBody>
      </p:sp>
    </p:spTree>
    <p:extLst>
      <p:ext uri="{BB962C8B-B14F-4D97-AF65-F5344CB8AC3E}">
        <p14:creationId xmlns:p14="http://schemas.microsoft.com/office/powerpoint/2010/main" val="1426867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166F1F-CE9B-4651-A6AA-CD717754106B}" type="datetimeFigureOut">
              <a:rPr lang="en-US" smtClean="0">
                <a:solidFill>
                  <a:prstClr val="black">
                    <a:tint val="75000"/>
                  </a:prstClr>
                </a:solidFill>
              </a:rPr>
              <a:pPr/>
              <a:t>5/8/20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021451-1387-4CA6-816F-3879F97B5C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114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166F1F-CE9B-4651-A6AA-CD717754106B}" type="datetimeFigureOut">
              <a:rPr lang="en-US" smtClean="0">
                <a:solidFill>
                  <a:prstClr val="black">
                    <a:tint val="75000"/>
                  </a:prstClr>
                </a:solidFill>
              </a:rPr>
              <a:pPr/>
              <a:t>5/8/20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021451-1387-4CA6-816F-3879F97B5C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5557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166F1F-CE9B-4651-A6AA-CD717754106B}" type="datetimeFigureOut">
              <a:rPr lang="en-US" smtClean="0">
                <a:solidFill>
                  <a:prstClr val="black">
                    <a:tint val="75000"/>
                  </a:prstClr>
                </a:solidFill>
              </a:rPr>
              <a:pPr/>
              <a:t>5/8/20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021451-1387-4CA6-816F-3879F97B5C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531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166F1F-CE9B-4651-A6AA-CD717754106B}" type="datetimeFigureOut">
              <a:rPr lang="en-US" smtClean="0">
                <a:solidFill>
                  <a:prstClr val="black">
                    <a:tint val="75000"/>
                  </a:prstClr>
                </a:solidFill>
              </a:rPr>
              <a:pPr/>
              <a:t>5/8/20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7021451-1387-4CA6-816F-3879F97B5C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4756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166F1F-CE9B-4651-A6AA-CD717754106B}" type="datetimeFigureOut">
              <a:rPr lang="en-US" smtClean="0">
                <a:solidFill>
                  <a:prstClr val="black">
                    <a:tint val="75000"/>
                  </a:prstClr>
                </a:solidFill>
              </a:rPr>
              <a:pPr/>
              <a:t>5/8/20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7021451-1387-4CA6-816F-3879F97B5C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1017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166F1F-CE9B-4651-A6AA-CD717754106B}" type="datetimeFigureOut">
              <a:rPr lang="en-US" smtClean="0">
                <a:solidFill>
                  <a:prstClr val="black">
                    <a:tint val="75000"/>
                  </a:prstClr>
                </a:solidFill>
              </a:rPr>
              <a:pPr/>
              <a:t>5/8/20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7021451-1387-4CA6-816F-3879F97B5C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8437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166F1F-CE9B-4651-A6AA-CD717754106B}" type="datetimeFigureOut">
              <a:rPr lang="en-US" smtClean="0">
                <a:solidFill>
                  <a:prstClr val="black">
                    <a:tint val="75000"/>
                  </a:prstClr>
                </a:solidFill>
              </a:rPr>
              <a:pPr/>
              <a:t>5/8/20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7021451-1387-4CA6-816F-3879F97B5C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893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166F1F-CE9B-4651-A6AA-CD717754106B}" type="datetimeFigureOut">
              <a:rPr lang="en-US" smtClean="0">
                <a:solidFill>
                  <a:prstClr val="black">
                    <a:tint val="75000"/>
                  </a:prstClr>
                </a:solidFill>
              </a:rPr>
              <a:pPr/>
              <a:t>5/8/20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7021451-1387-4CA6-816F-3879F97B5C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5098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EE9C75-10D4-47B0-A725-80F2881B1B4D}" type="datetimeFigureOut">
              <a:rPr lang="en-US" smtClean="0"/>
              <a:t>5/8/20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2C746-ADFA-4471-A5C0-1093AF13F0E3}" type="slidenum">
              <a:rPr lang="en-US" smtClean="0"/>
              <a:t>‹#›</a:t>
            </a:fld>
            <a:endParaRPr lang="en-US"/>
          </a:p>
        </p:txBody>
      </p:sp>
    </p:spTree>
    <p:extLst>
      <p:ext uri="{BB962C8B-B14F-4D97-AF65-F5344CB8AC3E}">
        <p14:creationId xmlns:p14="http://schemas.microsoft.com/office/powerpoint/2010/main" val="35588543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166F1F-CE9B-4651-A6AA-CD717754106B}" type="datetimeFigureOut">
              <a:rPr lang="en-US" smtClean="0">
                <a:solidFill>
                  <a:prstClr val="black">
                    <a:tint val="75000"/>
                  </a:prstClr>
                </a:solidFill>
              </a:rPr>
              <a:pPr/>
              <a:t>5/8/20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7021451-1387-4CA6-816F-3879F97B5C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482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166F1F-CE9B-4651-A6AA-CD717754106B}" type="datetimeFigureOut">
              <a:rPr lang="en-US" smtClean="0">
                <a:solidFill>
                  <a:prstClr val="black">
                    <a:tint val="75000"/>
                  </a:prstClr>
                </a:solidFill>
              </a:rPr>
              <a:pPr/>
              <a:t>5/8/20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021451-1387-4CA6-816F-3879F97B5C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518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166F1F-CE9B-4651-A6AA-CD717754106B}" type="datetimeFigureOut">
              <a:rPr lang="en-US" smtClean="0">
                <a:solidFill>
                  <a:prstClr val="black">
                    <a:tint val="75000"/>
                  </a:prstClr>
                </a:solidFill>
              </a:rPr>
              <a:pPr/>
              <a:t>5/8/20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021451-1387-4CA6-816F-3879F97B5C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974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EE9C75-10D4-47B0-A725-80F2881B1B4D}" type="datetimeFigureOut">
              <a:rPr lang="en-US" smtClean="0"/>
              <a:t>5/8/20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2C746-ADFA-4471-A5C0-1093AF13F0E3}" type="slidenum">
              <a:rPr lang="en-US" smtClean="0"/>
              <a:t>‹#›</a:t>
            </a:fld>
            <a:endParaRPr lang="en-US"/>
          </a:p>
        </p:txBody>
      </p:sp>
    </p:spTree>
    <p:extLst>
      <p:ext uri="{BB962C8B-B14F-4D97-AF65-F5344CB8AC3E}">
        <p14:creationId xmlns:p14="http://schemas.microsoft.com/office/powerpoint/2010/main" val="3301970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EE9C75-10D4-47B0-A725-80F2881B1B4D}" type="datetimeFigureOut">
              <a:rPr lang="en-US" smtClean="0"/>
              <a:t>5/8/20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2C746-ADFA-4471-A5C0-1093AF13F0E3}" type="slidenum">
              <a:rPr lang="en-US" smtClean="0"/>
              <a:t>‹#›</a:t>
            </a:fld>
            <a:endParaRPr lang="en-US"/>
          </a:p>
        </p:txBody>
      </p:sp>
    </p:spTree>
    <p:extLst>
      <p:ext uri="{BB962C8B-B14F-4D97-AF65-F5344CB8AC3E}">
        <p14:creationId xmlns:p14="http://schemas.microsoft.com/office/powerpoint/2010/main" val="3908773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EE9C75-10D4-47B0-A725-80F2881B1B4D}" type="datetimeFigureOut">
              <a:rPr lang="en-US" smtClean="0"/>
              <a:t>5/8/20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A2C746-ADFA-4471-A5C0-1093AF13F0E3}" type="slidenum">
              <a:rPr lang="en-US" smtClean="0"/>
              <a:t>‹#›</a:t>
            </a:fld>
            <a:endParaRPr lang="en-US"/>
          </a:p>
        </p:txBody>
      </p:sp>
    </p:spTree>
    <p:extLst>
      <p:ext uri="{BB962C8B-B14F-4D97-AF65-F5344CB8AC3E}">
        <p14:creationId xmlns:p14="http://schemas.microsoft.com/office/powerpoint/2010/main" val="3519614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EE9C75-10D4-47B0-A725-80F2881B1B4D}" type="datetimeFigureOut">
              <a:rPr lang="en-US" smtClean="0"/>
              <a:t>5/8/20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A2C746-ADFA-4471-A5C0-1093AF13F0E3}" type="slidenum">
              <a:rPr lang="en-US" smtClean="0"/>
              <a:t>‹#›</a:t>
            </a:fld>
            <a:endParaRPr lang="en-US"/>
          </a:p>
        </p:txBody>
      </p:sp>
    </p:spTree>
    <p:extLst>
      <p:ext uri="{BB962C8B-B14F-4D97-AF65-F5344CB8AC3E}">
        <p14:creationId xmlns:p14="http://schemas.microsoft.com/office/powerpoint/2010/main" val="140922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EE9C75-10D4-47B0-A725-80F2881B1B4D}" type="datetimeFigureOut">
              <a:rPr lang="en-US" smtClean="0"/>
              <a:t>5/8/20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A2C746-ADFA-4471-A5C0-1093AF13F0E3}" type="slidenum">
              <a:rPr lang="en-US" smtClean="0"/>
              <a:t>‹#›</a:t>
            </a:fld>
            <a:endParaRPr lang="en-US"/>
          </a:p>
        </p:txBody>
      </p:sp>
    </p:spTree>
    <p:extLst>
      <p:ext uri="{BB962C8B-B14F-4D97-AF65-F5344CB8AC3E}">
        <p14:creationId xmlns:p14="http://schemas.microsoft.com/office/powerpoint/2010/main" val="1658229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EE9C75-10D4-47B0-A725-80F2881B1B4D}" type="datetimeFigureOut">
              <a:rPr lang="en-US" smtClean="0"/>
              <a:t>5/8/20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2C746-ADFA-4471-A5C0-1093AF13F0E3}" type="slidenum">
              <a:rPr lang="en-US" smtClean="0"/>
              <a:t>‹#›</a:t>
            </a:fld>
            <a:endParaRPr lang="en-US"/>
          </a:p>
        </p:txBody>
      </p:sp>
    </p:spTree>
    <p:extLst>
      <p:ext uri="{BB962C8B-B14F-4D97-AF65-F5344CB8AC3E}">
        <p14:creationId xmlns:p14="http://schemas.microsoft.com/office/powerpoint/2010/main" val="4030274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EE9C75-10D4-47B0-A725-80F2881B1B4D}" type="datetimeFigureOut">
              <a:rPr lang="en-US" smtClean="0"/>
              <a:t>5/8/20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2C746-ADFA-4471-A5C0-1093AF13F0E3}" type="slidenum">
              <a:rPr lang="en-US" smtClean="0"/>
              <a:t>‹#›</a:t>
            </a:fld>
            <a:endParaRPr lang="en-US"/>
          </a:p>
        </p:txBody>
      </p:sp>
    </p:spTree>
    <p:extLst>
      <p:ext uri="{BB962C8B-B14F-4D97-AF65-F5344CB8AC3E}">
        <p14:creationId xmlns:p14="http://schemas.microsoft.com/office/powerpoint/2010/main" val="2467109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EE9C75-10D4-47B0-A725-80F2881B1B4D}" type="datetimeFigureOut">
              <a:rPr lang="en-US" smtClean="0"/>
              <a:t>5/8/20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2C746-ADFA-4471-A5C0-1093AF13F0E3}" type="slidenum">
              <a:rPr lang="en-US" smtClean="0"/>
              <a:t>‹#›</a:t>
            </a:fld>
            <a:endParaRPr lang="en-US"/>
          </a:p>
        </p:txBody>
      </p:sp>
    </p:spTree>
    <p:extLst>
      <p:ext uri="{BB962C8B-B14F-4D97-AF65-F5344CB8AC3E}">
        <p14:creationId xmlns:p14="http://schemas.microsoft.com/office/powerpoint/2010/main" val="25858093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0" y="152400"/>
            <a:ext cx="5638800" cy="7921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66F1F-CE9B-4651-A6AA-CD717754106B}" type="datetimeFigureOut">
              <a:rPr lang="en-US" smtClean="0">
                <a:solidFill>
                  <a:prstClr val="black">
                    <a:tint val="75000"/>
                  </a:prstClr>
                </a:solidFill>
              </a:rPr>
              <a:pPr/>
              <a:t>5/8/20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021451-1387-4CA6-816F-3879F97B5CBC}" type="slidenum">
              <a:rPr lang="en-US" smtClean="0">
                <a:solidFill>
                  <a:prstClr val="black">
                    <a:tint val="75000"/>
                  </a:prstClr>
                </a:solidFill>
              </a:rPr>
              <a:pPr/>
              <a:t>‹#›</a:t>
            </a:fld>
            <a:endParaRPr lang="en-US">
              <a:solidFill>
                <a:prstClr val="black">
                  <a:tint val="75000"/>
                </a:prstClr>
              </a:solidFill>
            </a:endParaRPr>
          </a:p>
        </p:txBody>
      </p:sp>
      <p:sp>
        <p:nvSpPr>
          <p:cNvPr id="7" name="Rectangle 20"/>
          <p:cNvSpPr>
            <a:spLocks noChangeArrowheads="1"/>
          </p:cNvSpPr>
          <p:nvPr userDrawn="1"/>
        </p:nvSpPr>
        <p:spPr bwMode="auto">
          <a:xfrm>
            <a:off x="-3509" y="1251714"/>
            <a:ext cx="9151017" cy="113632"/>
          </a:xfrm>
          <a:prstGeom prst="rect">
            <a:avLst/>
          </a:prstGeom>
          <a:solidFill>
            <a:srgbClr val="3F4883"/>
          </a:solidFill>
          <a:ln w="9525">
            <a:noFill/>
            <a:miter lim="800000"/>
            <a:headEnd/>
            <a:tailEnd/>
          </a:ln>
        </p:spPr>
        <p:txBody>
          <a:bodyPr wrap="none" lIns="19047" tIns="9523" rIns="19047" bIns="9523" anchor="ctr"/>
          <a:lstStyle/>
          <a:p>
            <a:pPr eaLnBrk="0" fontAlgn="base" hangingPunct="0">
              <a:spcBef>
                <a:spcPct val="0"/>
              </a:spcBef>
              <a:spcAft>
                <a:spcPct val="0"/>
              </a:spcAft>
              <a:defRPr/>
            </a:pPr>
            <a:endParaRPr lang="en-US" sz="700" dirty="0">
              <a:solidFill>
                <a:srgbClr val="000000"/>
              </a:solidFill>
              <a:latin typeface="Times" pitchFamily="2" charset="0"/>
            </a:endParaRPr>
          </a:p>
        </p:txBody>
      </p:sp>
      <p:pic>
        <p:nvPicPr>
          <p:cNvPr id="8" name="Picture 7" descr="CEI logo_tag_4C.eps"/>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161510" y="228600"/>
            <a:ext cx="2790310" cy="804897"/>
          </a:xfrm>
          <a:prstGeom prst="rect">
            <a:avLst/>
          </a:prstGeom>
        </p:spPr>
      </p:pic>
    </p:spTree>
    <p:extLst>
      <p:ext uri="{BB962C8B-B14F-4D97-AF65-F5344CB8AC3E}">
        <p14:creationId xmlns:p14="http://schemas.microsoft.com/office/powerpoint/2010/main" val="8104283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hyperlink" Target="https://www.solliance.eu/2019/announcing-epki-the-european-perovskite-initiative/" TargetMode="External"/><Relationship Id="rId5" Type="http://schemas.openxmlformats.org/officeDocument/2006/relationships/image" Target="../media/image20.jpg"/><Relationship Id="rId4" Type="http://schemas.openxmlformats.org/officeDocument/2006/relationships/hyperlink" Target="https://www.nrel.gov/pv/perovskite-solar-cells.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hyperlink" Target="https://www.rochester.edu/newscenter/frenette-krauss-quantum-dots-286592/" TargetMode="External"/><Relationship Id="rId5" Type="http://schemas.openxmlformats.org/officeDocument/2006/relationships/image" Target="../media/image25.jpg"/><Relationship Id="rId4" Type="http://schemas.openxmlformats.org/officeDocument/2006/relationships/hyperlink" Target="https://commons.wikimedia.org/wiki/File:Sargent_Group_quantum_dot_solar_cell.jp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bbc.com/news/science-environment-45132427"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hyperlink" Target="https://www.tcichemicals.com/eshop/en/us/category_index/12802/" TargetMode="External"/><Relationship Id="rId5" Type="http://schemas.openxmlformats.org/officeDocument/2006/relationships/image" Target="../media/image26.png"/><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8.emf"/><Relationship Id="rId5" Type="http://schemas.openxmlformats.org/officeDocument/2006/relationships/image" Target="../media/image27.emf"/><Relationship Id="rId4" Type="http://schemas.microsoft.com/office/2007/relationships/hdphoto" Target="../media/hdphoto7.wdp"/></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9.gif"/></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6.wdp"/><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microsoft.com/office/2007/relationships/hdphoto" Target="../media/hdphoto5.wdp"/><Relationship Id="rId5" Type="http://schemas.microsoft.com/office/2007/relationships/hdphoto" Target="../media/hdphoto4.wdp"/><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9.jpe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1"/>
          </p:nvPr>
        </p:nvSpPr>
        <p:spPr>
          <a:xfrm>
            <a:off x="368124" y="5757132"/>
            <a:ext cx="4750676" cy="804897"/>
          </a:xfrm>
        </p:spPr>
        <p:txBody>
          <a:bodyPr anchor="ctr">
            <a:normAutofit fontScale="70000" lnSpcReduction="20000"/>
          </a:bodyPr>
          <a:lstStyle/>
          <a:p>
            <a:pPr marL="0" indent="0" algn="ctr">
              <a:buNone/>
            </a:pPr>
            <a:endParaRPr lang="en-US" dirty="0">
              <a:latin typeface="Helvetica Light" panose="020B0403020202020204" pitchFamily="34" charset="0"/>
            </a:endParaRPr>
          </a:p>
          <a:p>
            <a:pPr marL="0" indent="0" algn="ctr">
              <a:buNone/>
            </a:pPr>
            <a:r>
              <a:rPr lang="en-US" sz="2400" dirty="0">
                <a:latin typeface="Helvetica Light" panose="020B0403020202020204" pitchFamily="34" charset="0"/>
              </a:rPr>
              <a:t>Accelerating the creation of a scalable, clean energy future</a:t>
            </a:r>
          </a:p>
          <a:p>
            <a:endParaRPr lang="en-US" sz="3500" dirty="0">
              <a:latin typeface="Helvetica Light" panose="020B0403020202020204" pitchFamily="34" charset="0"/>
            </a:endParaRPr>
          </a:p>
        </p:txBody>
      </p:sp>
      <p:grpSp>
        <p:nvGrpSpPr>
          <p:cNvPr id="12" name="Group 11">
            <a:extLst>
              <a:ext uri="{FF2B5EF4-FFF2-40B4-BE49-F238E27FC236}">
                <a16:creationId xmlns:a16="http://schemas.microsoft.com/office/drawing/2014/main" id="{5AD35672-0850-C34F-B4B7-C8D3226E565F}"/>
              </a:ext>
            </a:extLst>
          </p:cNvPr>
          <p:cNvGrpSpPr>
            <a:grpSpLocks noChangeAspect="1"/>
          </p:cNvGrpSpPr>
          <p:nvPr/>
        </p:nvGrpSpPr>
        <p:grpSpPr>
          <a:xfrm>
            <a:off x="105098" y="299549"/>
            <a:ext cx="5406865" cy="5344510"/>
            <a:chOff x="1257300" y="25400"/>
            <a:chExt cx="6372694" cy="629920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08360" y="25400"/>
              <a:ext cx="2022480" cy="2098212"/>
            </a:xfrm>
            <a:prstGeom prst="rect">
              <a:avLst/>
            </a:prstGeom>
          </p:spPr>
        </p:pic>
        <p:grpSp>
          <p:nvGrpSpPr>
            <p:cNvPr id="9" name="Group 8">
              <a:extLst>
                <a:ext uri="{FF2B5EF4-FFF2-40B4-BE49-F238E27FC236}">
                  <a16:creationId xmlns:a16="http://schemas.microsoft.com/office/drawing/2014/main" id="{7AA0EDDD-A88C-A944-8658-538C1ECBA878}"/>
                </a:ext>
              </a:extLst>
            </p:cNvPr>
            <p:cNvGrpSpPr/>
            <p:nvPr/>
          </p:nvGrpSpPr>
          <p:grpSpPr>
            <a:xfrm>
              <a:off x="1257300" y="838200"/>
              <a:ext cx="6372694" cy="5486400"/>
              <a:chOff x="1257300" y="838200"/>
              <a:chExt cx="6372694" cy="5486400"/>
            </a:xfrm>
          </p:grpSpPr>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57300" y="3162300"/>
                <a:ext cx="2057400" cy="2057400"/>
              </a:xfrm>
              <a:prstGeom prst="rect">
                <a:avLst/>
              </a:prstGeom>
            </p:spPr>
          </p:pic>
          <p:pic>
            <p:nvPicPr>
              <p:cNvPr id="8" name="Picture 7" descr="CEI logo_tag_4C.eps"/>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971800" y="2743200"/>
                <a:ext cx="2790310" cy="804897"/>
              </a:xfrm>
              <a:prstGeom prst="rect">
                <a:avLst/>
              </a:prstGeom>
            </p:spPr>
          </p:pic>
          <p:sp>
            <p:nvSpPr>
              <p:cNvPr id="23" name="TextBox 22"/>
              <p:cNvSpPr txBox="1"/>
              <p:nvPr/>
            </p:nvSpPr>
            <p:spPr>
              <a:xfrm>
                <a:off x="5791200" y="3276600"/>
                <a:ext cx="1376198" cy="369332"/>
              </a:xfrm>
              <a:prstGeom prst="rect">
                <a:avLst/>
              </a:prstGeom>
              <a:noFill/>
            </p:spPr>
            <p:txBody>
              <a:bodyPr wrap="square" rtlCol="0">
                <a:spAutoFit/>
              </a:bodyPr>
              <a:lstStyle/>
              <a:p>
                <a:pPr algn="ctr"/>
                <a:r>
                  <a:rPr lang="en-US">
                    <a:solidFill>
                      <a:schemeClr val="bg1"/>
                    </a:solidFill>
                  </a:rPr>
                  <a:t>Storage</a:t>
                </a:r>
                <a:endParaRPr lang="en-US" dirty="0">
                  <a:solidFill>
                    <a:schemeClr val="bg1"/>
                  </a:solidFill>
                </a:endParaRPr>
              </a:p>
            </p:txBody>
          </p:sp>
          <p:pic>
            <p:nvPicPr>
              <p:cNvPr id="13" name="Pictur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57300" y="838200"/>
                <a:ext cx="2057400" cy="2057400"/>
              </a:xfrm>
              <a:prstGeom prst="rect">
                <a:avLst/>
              </a:prstGeom>
            </p:spPr>
          </p:pic>
          <p:pic>
            <p:nvPicPr>
              <p:cNvPr id="3" name="Picture 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529497" y="839906"/>
                <a:ext cx="2057400" cy="2053988"/>
              </a:xfrm>
              <a:prstGeom prst="rect">
                <a:avLst/>
              </a:prstGeom>
            </p:spPr>
          </p:pic>
          <p:pic>
            <p:nvPicPr>
              <p:cNvPr id="5" name="Picture 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486400" y="3124200"/>
                <a:ext cx="2143594" cy="2133600"/>
              </a:xfrm>
              <a:prstGeom prst="rect">
                <a:avLst/>
              </a:prstGeom>
            </p:spPr>
          </p:pic>
          <p:pic>
            <p:nvPicPr>
              <p:cNvPr id="7" name="Picture 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388859" y="4267200"/>
                <a:ext cx="2061482" cy="2057400"/>
              </a:xfrm>
              <a:prstGeom prst="rect">
                <a:avLst/>
              </a:prstGeom>
            </p:spPr>
          </p:pic>
        </p:grpSp>
      </p:grpSp>
      <p:sp>
        <p:nvSpPr>
          <p:cNvPr id="14" name="TextBox 13">
            <a:extLst>
              <a:ext uri="{FF2B5EF4-FFF2-40B4-BE49-F238E27FC236}">
                <a16:creationId xmlns:a16="http://schemas.microsoft.com/office/drawing/2014/main" id="{B1D4AE9D-A24C-ED44-A464-5DDBA09188AB}"/>
              </a:ext>
            </a:extLst>
          </p:cNvPr>
          <p:cNvSpPr txBox="1"/>
          <p:nvPr/>
        </p:nvSpPr>
        <p:spPr>
          <a:xfrm>
            <a:off x="5683897" y="2297699"/>
            <a:ext cx="3307316" cy="2195473"/>
          </a:xfrm>
          <a:prstGeom prst="rect">
            <a:avLst/>
          </a:prstGeom>
          <a:noFill/>
        </p:spPr>
        <p:txBody>
          <a:bodyPr wrap="none" rtlCol="0">
            <a:spAutoFit/>
          </a:bodyPr>
          <a:lstStyle/>
          <a:p>
            <a:pPr algn="r">
              <a:spcAft>
                <a:spcPts val="2000"/>
              </a:spcAft>
            </a:pPr>
            <a:r>
              <a:rPr lang="en-US" sz="6000" dirty="0">
                <a:latin typeface="Helvetica" pitchFamily="2" charset="0"/>
              </a:rPr>
              <a:t>Solar</a:t>
            </a:r>
          </a:p>
          <a:p>
            <a:pPr algn="r">
              <a:spcAft>
                <a:spcPts val="2000"/>
              </a:spcAft>
            </a:pPr>
            <a:r>
              <a:rPr lang="en-US" sz="6000" dirty="0">
                <a:latin typeface="Helvetica" pitchFamily="2" charset="0"/>
              </a:rPr>
              <a:t>Materials</a:t>
            </a:r>
          </a:p>
        </p:txBody>
      </p:sp>
      <p:cxnSp>
        <p:nvCxnSpPr>
          <p:cNvPr id="16" name="Straight Connector 15">
            <a:extLst>
              <a:ext uri="{FF2B5EF4-FFF2-40B4-BE49-F238E27FC236}">
                <a16:creationId xmlns:a16="http://schemas.microsoft.com/office/drawing/2014/main" id="{EF8A020F-C724-954E-A2EA-7BDFC7F9C8D9}"/>
              </a:ext>
            </a:extLst>
          </p:cNvPr>
          <p:cNvCxnSpPr>
            <a:cxnSpLocks/>
          </p:cNvCxnSpPr>
          <p:nvPr/>
        </p:nvCxnSpPr>
        <p:spPr>
          <a:xfrm>
            <a:off x="5683897" y="4450169"/>
            <a:ext cx="3338501" cy="0"/>
          </a:xfrm>
          <a:prstGeom prst="line">
            <a:avLst/>
          </a:prstGeom>
          <a:ln w="76200">
            <a:solidFill>
              <a:srgbClr val="3F4883"/>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E7EB72B-222A-F64C-9310-09501597B83B}"/>
              </a:ext>
            </a:extLst>
          </p:cNvPr>
          <p:cNvSpPr/>
          <p:nvPr/>
        </p:nvSpPr>
        <p:spPr>
          <a:xfrm>
            <a:off x="0" y="6432332"/>
            <a:ext cx="9144000" cy="441434"/>
          </a:xfrm>
          <a:prstGeom prst="rect">
            <a:avLst/>
          </a:prstGeom>
          <a:solidFill>
            <a:srgbClr val="3F4883"/>
          </a:solidFill>
          <a:ln>
            <a:solidFill>
              <a:srgbClr val="3F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0C575B8-75AE-5D4A-B7BE-B092BB54D33A}"/>
              </a:ext>
            </a:extLst>
          </p:cNvPr>
          <p:cNvSpPr/>
          <p:nvPr/>
        </p:nvSpPr>
        <p:spPr>
          <a:xfrm>
            <a:off x="0" y="-2716"/>
            <a:ext cx="9144000" cy="207664"/>
          </a:xfrm>
          <a:prstGeom prst="rect">
            <a:avLst/>
          </a:prstGeom>
          <a:solidFill>
            <a:srgbClr val="3F4883"/>
          </a:solidFill>
          <a:ln>
            <a:solidFill>
              <a:srgbClr val="3F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8918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190E1C7-627B-424A-94A4-56C1DF4CD1E5}"/>
              </a:ext>
            </a:extLst>
          </p:cNvPr>
          <p:cNvSpPr>
            <a:spLocks noGrp="1"/>
          </p:cNvSpPr>
          <p:nvPr>
            <p:ph type="title"/>
          </p:nvPr>
        </p:nvSpPr>
        <p:spPr>
          <a:xfrm>
            <a:off x="2837501" y="271948"/>
            <a:ext cx="6190120" cy="792162"/>
          </a:xfrm>
        </p:spPr>
        <p:txBody>
          <a:bodyPr>
            <a:normAutofit/>
          </a:bodyPr>
          <a:lstStyle/>
          <a:p>
            <a:r>
              <a:rPr lang="en-US" dirty="0">
                <a:latin typeface="Helvetica Light" panose="020B0403020202020204" pitchFamily="34" charset="0"/>
              </a:rPr>
              <a:t>Perovskites</a:t>
            </a:r>
          </a:p>
        </p:txBody>
      </p:sp>
      <p:pic>
        <p:nvPicPr>
          <p:cNvPr id="13" name="Picture 12">
            <a:extLst>
              <a:ext uri="{FF2B5EF4-FFF2-40B4-BE49-F238E27FC236}">
                <a16:creationId xmlns:a16="http://schemas.microsoft.com/office/drawing/2014/main" id="{44E3DD8A-F91E-E748-B48E-38ECE2E345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775" y="1410012"/>
            <a:ext cx="3305023" cy="2311121"/>
          </a:xfrm>
          <a:prstGeom prst="rect">
            <a:avLst/>
          </a:prstGeom>
        </p:spPr>
      </p:pic>
      <p:sp>
        <p:nvSpPr>
          <p:cNvPr id="14" name="Title 1">
            <a:extLst>
              <a:ext uri="{FF2B5EF4-FFF2-40B4-BE49-F238E27FC236}">
                <a16:creationId xmlns:a16="http://schemas.microsoft.com/office/drawing/2014/main" id="{EF513615-AB01-0246-A7F1-3EDE6CCCA073}"/>
              </a:ext>
            </a:extLst>
          </p:cNvPr>
          <p:cNvSpPr txBox="1">
            <a:spLocks/>
          </p:cNvSpPr>
          <p:nvPr/>
        </p:nvSpPr>
        <p:spPr>
          <a:xfrm>
            <a:off x="-1295" y="3712914"/>
            <a:ext cx="3295766" cy="494007"/>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3600" kern="1200">
                <a:solidFill>
                  <a:schemeClr val="tx1"/>
                </a:solidFill>
                <a:latin typeface="+mj-lt"/>
                <a:ea typeface="+mj-ea"/>
                <a:cs typeface="+mj-cs"/>
              </a:defRPr>
            </a:lvl1pPr>
          </a:lstStyle>
          <a:p>
            <a:r>
              <a:rPr lang="en-US" sz="1800" dirty="0">
                <a:latin typeface="Helvetica Light" panose="020B0403020202020204" pitchFamily="34" charset="0"/>
              </a:rPr>
              <a:t>Methyl ammonium lead triiodide perovskite. Image from </a:t>
            </a:r>
            <a:r>
              <a:rPr lang="en-US" sz="1800" dirty="0">
                <a:latin typeface="Helvetica Light" panose="020B0403020202020204" pitchFamily="34" charset="0"/>
                <a:hlinkClick r:id="rId4"/>
              </a:rPr>
              <a:t>NREL</a:t>
            </a:r>
            <a:r>
              <a:rPr lang="en-US" sz="1800" dirty="0">
                <a:latin typeface="Helvetica Light" panose="020B0403020202020204" pitchFamily="34" charset="0"/>
              </a:rPr>
              <a:t>.</a:t>
            </a:r>
          </a:p>
        </p:txBody>
      </p:sp>
      <p:pic>
        <p:nvPicPr>
          <p:cNvPr id="16" name="Picture 15" descr="A picture containing person, holding, red, woman&#10;&#10;Description automatically generated">
            <a:extLst>
              <a:ext uri="{FF2B5EF4-FFF2-40B4-BE49-F238E27FC236}">
                <a16:creationId xmlns:a16="http://schemas.microsoft.com/office/drawing/2014/main" id="{95EC698D-ED35-1841-83FB-EDF316E4F3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373" y="4359319"/>
            <a:ext cx="2581128" cy="2001310"/>
          </a:xfrm>
          <a:prstGeom prst="rect">
            <a:avLst/>
          </a:prstGeom>
        </p:spPr>
      </p:pic>
      <p:sp>
        <p:nvSpPr>
          <p:cNvPr id="17" name="Title 1">
            <a:extLst>
              <a:ext uri="{FF2B5EF4-FFF2-40B4-BE49-F238E27FC236}">
                <a16:creationId xmlns:a16="http://schemas.microsoft.com/office/drawing/2014/main" id="{DB29F59A-23E8-C646-9F78-250B9CE71989}"/>
              </a:ext>
            </a:extLst>
          </p:cNvPr>
          <p:cNvSpPr txBox="1">
            <a:spLocks/>
          </p:cNvSpPr>
          <p:nvPr/>
        </p:nvSpPr>
        <p:spPr>
          <a:xfrm>
            <a:off x="-100946" y="6363993"/>
            <a:ext cx="3295766" cy="49400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r>
              <a:rPr lang="en-US" sz="1500" dirty="0">
                <a:latin typeface="Helvetica Light" panose="020B0403020202020204" pitchFamily="34" charset="0"/>
              </a:rPr>
              <a:t>Image from </a:t>
            </a:r>
            <a:r>
              <a:rPr lang="en-US" sz="1500" dirty="0">
                <a:latin typeface="Helvetica Light" panose="020B0403020202020204" pitchFamily="34" charset="0"/>
                <a:hlinkClick r:id="rId6"/>
              </a:rPr>
              <a:t>Solliance</a:t>
            </a:r>
            <a:r>
              <a:rPr lang="en-US" sz="1500" dirty="0">
                <a:latin typeface="Helvetica Light" panose="020B0403020202020204" pitchFamily="34" charset="0"/>
              </a:rPr>
              <a:t>. </a:t>
            </a:r>
          </a:p>
        </p:txBody>
      </p:sp>
      <p:grpSp>
        <p:nvGrpSpPr>
          <p:cNvPr id="21" name="Group 20">
            <a:extLst>
              <a:ext uri="{FF2B5EF4-FFF2-40B4-BE49-F238E27FC236}">
                <a16:creationId xmlns:a16="http://schemas.microsoft.com/office/drawing/2014/main" id="{0C69942B-AFE8-6445-945A-43962D7D2FA5}"/>
              </a:ext>
            </a:extLst>
          </p:cNvPr>
          <p:cNvGrpSpPr/>
          <p:nvPr/>
        </p:nvGrpSpPr>
        <p:grpSpPr>
          <a:xfrm>
            <a:off x="3502352" y="2556924"/>
            <a:ext cx="5400626" cy="2961878"/>
            <a:chOff x="3502352" y="2556924"/>
            <a:chExt cx="5400626" cy="2961878"/>
          </a:xfrm>
        </p:grpSpPr>
        <p:sp>
          <p:nvSpPr>
            <p:cNvPr id="10" name="Title 1">
              <a:extLst>
                <a:ext uri="{FF2B5EF4-FFF2-40B4-BE49-F238E27FC236}">
                  <a16:creationId xmlns:a16="http://schemas.microsoft.com/office/drawing/2014/main" id="{74023029-606A-D44B-ACCC-78A346B76755}"/>
                </a:ext>
              </a:extLst>
            </p:cNvPr>
            <p:cNvSpPr txBox="1">
              <a:spLocks/>
            </p:cNvSpPr>
            <p:nvPr/>
          </p:nvSpPr>
          <p:spPr>
            <a:xfrm>
              <a:off x="3502352" y="2556924"/>
              <a:ext cx="2278983" cy="63574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pPr algn="l"/>
              <a:r>
                <a:rPr lang="en-US" sz="2200" dirty="0">
                  <a:latin typeface="Helvetica" pitchFamily="2" charset="0"/>
                </a:rPr>
                <a:t>Advantages</a:t>
              </a:r>
            </a:p>
          </p:txBody>
        </p:sp>
        <p:sp>
          <p:nvSpPr>
            <p:cNvPr id="18" name="Title 1">
              <a:extLst>
                <a:ext uri="{FF2B5EF4-FFF2-40B4-BE49-F238E27FC236}">
                  <a16:creationId xmlns:a16="http://schemas.microsoft.com/office/drawing/2014/main" id="{8EF4C5C2-23E6-7048-8A18-79CF5E63FB92}"/>
                </a:ext>
              </a:extLst>
            </p:cNvPr>
            <p:cNvSpPr txBox="1">
              <a:spLocks/>
            </p:cNvSpPr>
            <p:nvPr/>
          </p:nvSpPr>
          <p:spPr>
            <a:xfrm>
              <a:off x="3517703" y="2963454"/>
              <a:ext cx="5385275" cy="25553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pPr algn="l">
                <a:spcAft>
                  <a:spcPts val="500"/>
                </a:spcAft>
              </a:pPr>
              <a:r>
                <a:rPr lang="en-US" sz="2000" dirty="0">
                  <a:latin typeface="Helvetica" pitchFamily="2" charset="0"/>
                </a:rPr>
                <a:t>— </a:t>
              </a:r>
              <a:r>
                <a:rPr lang="en-US" sz="2000" dirty="0">
                  <a:latin typeface="Helvetica Light" panose="020B0403020202020204" pitchFamily="34" charset="0"/>
                </a:rPr>
                <a:t>Maximum efficiency = 23.7%</a:t>
              </a:r>
            </a:p>
            <a:p>
              <a:pPr algn="l"/>
              <a:r>
                <a:rPr lang="en-US" sz="2000" dirty="0">
                  <a:latin typeface="Helvetica" pitchFamily="2" charset="0"/>
                </a:rPr>
                <a:t>— </a:t>
              </a:r>
              <a:r>
                <a:rPr lang="en-US" sz="2000" dirty="0">
                  <a:latin typeface="Helvetica Light" panose="020B0403020202020204" pitchFamily="34" charset="0"/>
                </a:rPr>
                <a:t>Variable band gaps </a:t>
              </a:r>
            </a:p>
            <a:p>
              <a:pPr marL="457200" algn="l">
                <a:spcAft>
                  <a:spcPts val="500"/>
                </a:spcAft>
              </a:pPr>
              <a:r>
                <a:rPr lang="en-US" sz="2000" dirty="0">
                  <a:latin typeface="Helvetica Light" panose="020B0403020202020204" pitchFamily="34" charset="0"/>
                  <a:sym typeface="Wingdings" pitchFamily="2" charset="2"/>
                </a:rPr>
                <a:t> can be designed for specific applications</a:t>
              </a:r>
              <a:endParaRPr lang="en-US" sz="2000" dirty="0">
                <a:latin typeface="Helvetica Light" panose="020B0403020202020204" pitchFamily="34" charset="0"/>
              </a:endParaRPr>
            </a:p>
            <a:p>
              <a:pPr algn="l"/>
              <a:r>
                <a:rPr lang="en-US" sz="2000" dirty="0">
                  <a:latin typeface="Helvetica" pitchFamily="2" charset="0"/>
                </a:rPr>
                <a:t>— </a:t>
              </a:r>
              <a:r>
                <a:rPr lang="en-US" sz="2000" dirty="0">
                  <a:latin typeface="Helvetica Light" panose="020B0403020202020204" pitchFamily="34" charset="0"/>
                </a:rPr>
                <a:t>Very efficient absorber of high-energy light </a:t>
              </a:r>
            </a:p>
            <a:p>
              <a:pPr marL="457200" algn="l">
                <a:spcAft>
                  <a:spcPts val="500"/>
                </a:spcAft>
              </a:pPr>
              <a:r>
                <a:rPr lang="en-US" sz="2000" dirty="0">
                  <a:latin typeface="Helvetica Light" panose="020B0403020202020204" pitchFamily="34" charset="0"/>
                  <a:sym typeface="Wingdings" pitchFamily="2" charset="2"/>
                </a:rPr>
                <a:t> can be combined with other low-energy absorbers</a:t>
              </a:r>
              <a:endParaRPr lang="en-US" sz="2000" dirty="0">
                <a:latin typeface="Helvetica Light" panose="020B0403020202020204" pitchFamily="34" charset="0"/>
              </a:endParaRPr>
            </a:p>
          </p:txBody>
        </p:sp>
      </p:grpSp>
      <p:grpSp>
        <p:nvGrpSpPr>
          <p:cNvPr id="22" name="Group 21">
            <a:extLst>
              <a:ext uri="{FF2B5EF4-FFF2-40B4-BE49-F238E27FC236}">
                <a16:creationId xmlns:a16="http://schemas.microsoft.com/office/drawing/2014/main" id="{94467151-3B26-804D-9869-A496FADE6D2D}"/>
              </a:ext>
            </a:extLst>
          </p:cNvPr>
          <p:cNvGrpSpPr/>
          <p:nvPr/>
        </p:nvGrpSpPr>
        <p:grpSpPr>
          <a:xfrm>
            <a:off x="3429911" y="5400349"/>
            <a:ext cx="5457716" cy="1185703"/>
            <a:chOff x="3429911" y="5400349"/>
            <a:chExt cx="5457716" cy="1185703"/>
          </a:xfrm>
        </p:grpSpPr>
        <p:sp>
          <p:nvSpPr>
            <p:cNvPr id="11" name="Title 1">
              <a:extLst>
                <a:ext uri="{FF2B5EF4-FFF2-40B4-BE49-F238E27FC236}">
                  <a16:creationId xmlns:a16="http://schemas.microsoft.com/office/drawing/2014/main" id="{FDF1B3FB-C8F5-FA46-9B5D-97D070A3BD46}"/>
                </a:ext>
              </a:extLst>
            </p:cNvPr>
            <p:cNvSpPr txBox="1">
              <a:spLocks/>
            </p:cNvSpPr>
            <p:nvPr/>
          </p:nvSpPr>
          <p:spPr>
            <a:xfrm>
              <a:off x="3429911" y="5400349"/>
              <a:ext cx="2780429" cy="51564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pPr algn="l"/>
              <a:r>
                <a:rPr lang="en-US" sz="2200" dirty="0">
                  <a:latin typeface="Helvetica" pitchFamily="2" charset="0"/>
                </a:rPr>
                <a:t>Disadvantages</a:t>
              </a:r>
            </a:p>
          </p:txBody>
        </p:sp>
        <p:sp>
          <p:nvSpPr>
            <p:cNvPr id="19" name="Title 1">
              <a:extLst>
                <a:ext uri="{FF2B5EF4-FFF2-40B4-BE49-F238E27FC236}">
                  <a16:creationId xmlns:a16="http://schemas.microsoft.com/office/drawing/2014/main" id="{FBED0502-4729-1345-8F65-4D952F52B9DF}"/>
                </a:ext>
              </a:extLst>
            </p:cNvPr>
            <p:cNvSpPr txBox="1">
              <a:spLocks/>
            </p:cNvSpPr>
            <p:nvPr/>
          </p:nvSpPr>
          <p:spPr>
            <a:xfrm>
              <a:off x="3517703" y="5793890"/>
              <a:ext cx="5369924" cy="7921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pPr algn="l">
                <a:spcAft>
                  <a:spcPts val="500"/>
                </a:spcAft>
              </a:pPr>
              <a:r>
                <a:rPr lang="en-US" sz="2000" dirty="0">
                  <a:latin typeface="Helvetica" pitchFamily="2" charset="0"/>
                </a:rPr>
                <a:t>— </a:t>
              </a:r>
              <a:r>
                <a:rPr lang="en-US" sz="2000" dirty="0">
                  <a:latin typeface="Helvetica Light" panose="020B0403020202020204" pitchFamily="34" charset="0"/>
                </a:rPr>
                <a:t>Most use lead = </a:t>
              </a:r>
              <a:r>
                <a:rPr lang="en-US" sz="2000" i="1" dirty="0">
                  <a:latin typeface="Helvetica Light" panose="020B0403020202020204" pitchFamily="34" charset="0"/>
                </a:rPr>
                <a:t>extremely</a:t>
              </a:r>
              <a:r>
                <a:rPr lang="en-US" sz="2000" dirty="0">
                  <a:latin typeface="Helvetica Light" panose="020B0403020202020204" pitchFamily="34" charset="0"/>
                </a:rPr>
                <a:t> toxic</a:t>
              </a:r>
            </a:p>
            <a:p>
              <a:pPr algn="l">
                <a:spcAft>
                  <a:spcPts val="500"/>
                </a:spcAft>
              </a:pPr>
              <a:r>
                <a:rPr lang="en-US" sz="2000" dirty="0">
                  <a:latin typeface="Helvetica" pitchFamily="2" charset="0"/>
                </a:rPr>
                <a:t>— </a:t>
              </a:r>
              <a:r>
                <a:rPr lang="en-US" sz="2000" dirty="0">
                  <a:latin typeface="Helvetica Light" panose="020B0403020202020204" pitchFamily="34" charset="0"/>
                </a:rPr>
                <a:t>Poor stability</a:t>
              </a:r>
            </a:p>
          </p:txBody>
        </p:sp>
      </p:grpSp>
      <p:sp>
        <p:nvSpPr>
          <p:cNvPr id="20" name="Title 1">
            <a:extLst>
              <a:ext uri="{FF2B5EF4-FFF2-40B4-BE49-F238E27FC236}">
                <a16:creationId xmlns:a16="http://schemas.microsoft.com/office/drawing/2014/main" id="{F8CD392C-9971-764B-8251-E0B9820095EE}"/>
              </a:ext>
            </a:extLst>
          </p:cNvPr>
          <p:cNvSpPr txBox="1">
            <a:spLocks/>
          </p:cNvSpPr>
          <p:nvPr/>
        </p:nvSpPr>
        <p:spPr>
          <a:xfrm>
            <a:off x="3704687" y="1613492"/>
            <a:ext cx="5011306" cy="792162"/>
          </a:xfrm>
          <a:prstGeom prst="rect">
            <a:avLst/>
          </a:prstGeom>
          <a:ln w="19050">
            <a:solidFill>
              <a:srgbClr val="76D6FF"/>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3600" kern="1200">
                <a:solidFill>
                  <a:schemeClr val="tx1"/>
                </a:solidFill>
                <a:latin typeface="+mj-lt"/>
                <a:ea typeface="+mj-ea"/>
                <a:cs typeface="+mj-cs"/>
              </a:defRPr>
            </a:lvl1pPr>
          </a:lstStyle>
          <a:p>
            <a:r>
              <a:rPr lang="en-US" sz="2500" dirty="0">
                <a:latin typeface="Helvetica Light" panose="020B0403020202020204" pitchFamily="34" charset="0"/>
              </a:rPr>
              <a:t>Perovskites are materials with a specific structure called ABX</a:t>
            </a:r>
            <a:r>
              <a:rPr lang="en-US" sz="2500" baseline="-25000" dirty="0">
                <a:latin typeface="Helvetica Light" panose="020B0403020202020204" pitchFamily="34" charset="0"/>
              </a:rPr>
              <a:t>3</a:t>
            </a:r>
          </a:p>
        </p:txBody>
      </p:sp>
    </p:spTree>
    <p:extLst>
      <p:ext uri="{BB962C8B-B14F-4D97-AF65-F5344CB8AC3E}">
        <p14:creationId xmlns:p14="http://schemas.microsoft.com/office/powerpoint/2010/main" val="355682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1274D6F-6CD6-C144-B35D-268252B08989}"/>
              </a:ext>
            </a:extLst>
          </p:cNvPr>
          <p:cNvSpPr>
            <a:spLocks noGrp="1"/>
          </p:cNvSpPr>
          <p:nvPr>
            <p:ph type="title"/>
          </p:nvPr>
        </p:nvSpPr>
        <p:spPr>
          <a:xfrm>
            <a:off x="2837501" y="271948"/>
            <a:ext cx="6190120" cy="792162"/>
          </a:xfrm>
        </p:spPr>
        <p:txBody>
          <a:bodyPr>
            <a:normAutofit/>
          </a:bodyPr>
          <a:lstStyle/>
          <a:p>
            <a:r>
              <a:rPr lang="en-US" dirty="0">
                <a:latin typeface="Helvetica Light" panose="020B0403020202020204" pitchFamily="34" charset="0"/>
              </a:rPr>
              <a:t>Quantum Dots</a:t>
            </a:r>
          </a:p>
        </p:txBody>
      </p:sp>
      <p:grpSp>
        <p:nvGrpSpPr>
          <p:cNvPr id="43" name="Group 42">
            <a:extLst>
              <a:ext uri="{FF2B5EF4-FFF2-40B4-BE49-F238E27FC236}">
                <a16:creationId xmlns:a16="http://schemas.microsoft.com/office/drawing/2014/main" id="{37C25AA2-E40E-E449-8E41-3E634C597AAB}"/>
              </a:ext>
            </a:extLst>
          </p:cNvPr>
          <p:cNvGrpSpPr/>
          <p:nvPr/>
        </p:nvGrpSpPr>
        <p:grpSpPr>
          <a:xfrm>
            <a:off x="110449" y="4667992"/>
            <a:ext cx="4311779" cy="2239045"/>
            <a:chOff x="110449" y="4667992"/>
            <a:chExt cx="4311779" cy="2239045"/>
          </a:xfrm>
        </p:grpSpPr>
        <p:sp>
          <p:nvSpPr>
            <p:cNvPr id="8" name="Title 1">
              <a:extLst>
                <a:ext uri="{FF2B5EF4-FFF2-40B4-BE49-F238E27FC236}">
                  <a16:creationId xmlns:a16="http://schemas.microsoft.com/office/drawing/2014/main" id="{BDF42C08-4939-034C-9BE7-B47D27667804}"/>
                </a:ext>
              </a:extLst>
            </p:cNvPr>
            <p:cNvSpPr txBox="1">
              <a:spLocks/>
            </p:cNvSpPr>
            <p:nvPr/>
          </p:nvSpPr>
          <p:spPr>
            <a:xfrm>
              <a:off x="110449" y="4667992"/>
              <a:ext cx="2278983" cy="63574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pPr algn="l"/>
              <a:r>
                <a:rPr lang="en-US" sz="2200" dirty="0">
                  <a:latin typeface="Helvetica" pitchFamily="2" charset="0"/>
                </a:rPr>
                <a:t>Advantages</a:t>
              </a:r>
            </a:p>
          </p:txBody>
        </p:sp>
        <p:sp>
          <p:nvSpPr>
            <p:cNvPr id="9" name="Title 1">
              <a:extLst>
                <a:ext uri="{FF2B5EF4-FFF2-40B4-BE49-F238E27FC236}">
                  <a16:creationId xmlns:a16="http://schemas.microsoft.com/office/drawing/2014/main" id="{A78A5997-AB78-F540-9383-82F957B4729C}"/>
                </a:ext>
              </a:extLst>
            </p:cNvPr>
            <p:cNvSpPr txBox="1">
              <a:spLocks/>
            </p:cNvSpPr>
            <p:nvPr/>
          </p:nvSpPr>
          <p:spPr>
            <a:xfrm>
              <a:off x="110450" y="5140202"/>
              <a:ext cx="4311778" cy="17668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pPr algn="l"/>
              <a:r>
                <a:rPr lang="en-US" sz="2000" dirty="0">
                  <a:latin typeface="Helvetica" pitchFamily="2" charset="0"/>
                </a:rPr>
                <a:t>— </a:t>
              </a:r>
              <a:r>
                <a:rPr lang="en-US" sz="2000" dirty="0">
                  <a:latin typeface="Helvetica Light" panose="020B0403020202020204" pitchFamily="34" charset="0"/>
                </a:rPr>
                <a:t>Band gaps change with QD size</a:t>
              </a:r>
            </a:p>
            <a:p>
              <a:pPr marL="457200" algn="l">
                <a:spcAft>
                  <a:spcPts val="500"/>
                </a:spcAft>
              </a:pPr>
              <a:r>
                <a:rPr lang="en-US" sz="2000" dirty="0">
                  <a:latin typeface="Helvetica Light" panose="020B0403020202020204" pitchFamily="34" charset="0"/>
                  <a:sym typeface="Wingdings" pitchFamily="2" charset="2"/>
                </a:rPr>
                <a:t> can be designed for specific applications</a:t>
              </a:r>
              <a:endParaRPr lang="en-US" sz="2000" dirty="0">
                <a:latin typeface="Helvetica Light" panose="020B0403020202020204" pitchFamily="34" charset="0"/>
              </a:endParaRPr>
            </a:p>
            <a:p>
              <a:pPr algn="l"/>
              <a:r>
                <a:rPr lang="en-US" sz="2000" dirty="0">
                  <a:latin typeface="Helvetica" pitchFamily="2" charset="0"/>
                </a:rPr>
                <a:t>— </a:t>
              </a:r>
              <a:r>
                <a:rPr lang="en-US" sz="2000" dirty="0">
                  <a:latin typeface="Helvetica Light" panose="020B0403020202020204" pitchFamily="34" charset="0"/>
                </a:rPr>
                <a:t>small size means good power to weight ratio</a:t>
              </a:r>
            </a:p>
          </p:txBody>
        </p:sp>
      </p:grpSp>
      <p:grpSp>
        <p:nvGrpSpPr>
          <p:cNvPr id="44" name="Group 43">
            <a:extLst>
              <a:ext uri="{FF2B5EF4-FFF2-40B4-BE49-F238E27FC236}">
                <a16:creationId xmlns:a16="http://schemas.microsoft.com/office/drawing/2014/main" id="{FFB9ACEB-87A6-F646-96CC-584D09F02AE3}"/>
              </a:ext>
            </a:extLst>
          </p:cNvPr>
          <p:cNvGrpSpPr/>
          <p:nvPr/>
        </p:nvGrpSpPr>
        <p:grpSpPr>
          <a:xfrm>
            <a:off x="4422227" y="4750714"/>
            <a:ext cx="6551091" cy="2202315"/>
            <a:chOff x="4422227" y="4750714"/>
            <a:chExt cx="6551091" cy="2202315"/>
          </a:xfrm>
        </p:grpSpPr>
        <p:sp>
          <p:nvSpPr>
            <p:cNvPr id="11" name="Title 1">
              <a:extLst>
                <a:ext uri="{FF2B5EF4-FFF2-40B4-BE49-F238E27FC236}">
                  <a16:creationId xmlns:a16="http://schemas.microsoft.com/office/drawing/2014/main" id="{24B34181-F59A-4848-8DA1-C10AD99AA373}"/>
                </a:ext>
              </a:extLst>
            </p:cNvPr>
            <p:cNvSpPr txBox="1">
              <a:spLocks/>
            </p:cNvSpPr>
            <p:nvPr/>
          </p:nvSpPr>
          <p:spPr>
            <a:xfrm>
              <a:off x="4422227" y="4750714"/>
              <a:ext cx="2780429" cy="51564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pPr algn="l"/>
              <a:r>
                <a:rPr lang="en-US" sz="2200" dirty="0">
                  <a:latin typeface="Helvetica" pitchFamily="2" charset="0"/>
                </a:rPr>
                <a:t>Disadvantages</a:t>
              </a:r>
            </a:p>
          </p:txBody>
        </p:sp>
        <p:sp>
          <p:nvSpPr>
            <p:cNvPr id="12" name="Title 1">
              <a:extLst>
                <a:ext uri="{FF2B5EF4-FFF2-40B4-BE49-F238E27FC236}">
                  <a16:creationId xmlns:a16="http://schemas.microsoft.com/office/drawing/2014/main" id="{C801B150-081F-D449-A323-0ABD62019227}"/>
                </a:ext>
              </a:extLst>
            </p:cNvPr>
            <p:cNvSpPr txBox="1">
              <a:spLocks/>
            </p:cNvSpPr>
            <p:nvPr/>
          </p:nvSpPr>
          <p:spPr>
            <a:xfrm>
              <a:off x="4572000" y="5164495"/>
              <a:ext cx="6401318" cy="17885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pPr algn="l"/>
              <a:r>
                <a:rPr lang="en-US" sz="2000" dirty="0">
                  <a:latin typeface="Helvetica" pitchFamily="2" charset="0"/>
                </a:rPr>
                <a:t>—</a:t>
              </a:r>
              <a:r>
                <a:rPr lang="en-US" sz="2000" dirty="0">
                  <a:latin typeface="Helvetica Light" panose="020B0403020202020204" pitchFamily="34" charset="0"/>
                </a:rPr>
                <a:t>Most use cadmium or lead </a:t>
              </a:r>
            </a:p>
            <a:p>
              <a:pPr marL="457200" algn="l">
                <a:spcAft>
                  <a:spcPts val="500"/>
                </a:spcAft>
              </a:pPr>
              <a:r>
                <a:rPr lang="en-US" sz="2000" dirty="0">
                  <a:latin typeface="Helvetica Light" panose="020B0403020202020204" pitchFamily="34" charset="0"/>
                </a:rPr>
                <a:t>= </a:t>
              </a:r>
              <a:r>
                <a:rPr lang="en-US" sz="2000" i="1" dirty="0">
                  <a:latin typeface="Helvetica Light" panose="020B0403020202020204" pitchFamily="34" charset="0"/>
                </a:rPr>
                <a:t>extremely</a:t>
              </a:r>
              <a:r>
                <a:rPr lang="en-US" sz="2000" dirty="0">
                  <a:latin typeface="Helvetica Light" panose="020B0403020202020204" pitchFamily="34" charset="0"/>
                </a:rPr>
                <a:t> toxic</a:t>
              </a:r>
            </a:p>
            <a:p>
              <a:pPr algn="l"/>
              <a:r>
                <a:rPr lang="en-US" sz="2000" dirty="0">
                  <a:latin typeface="Helvetica" pitchFamily="2" charset="0"/>
                </a:rPr>
                <a:t>— </a:t>
              </a:r>
              <a:r>
                <a:rPr lang="en-US" sz="2000" dirty="0">
                  <a:latin typeface="Helvetica Light" panose="020B0403020202020204" pitchFamily="34" charset="0"/>
                </a:rPr>
                <a:t>Degrades when exposed to water </a:t>
              </a:r>
            </a:p>
            <a:p>
              <a:pPr algn="l">
                <a:spcAft>
                  <a:spcPts val="500"/>
                </a:spcAft>
              </a:pPr>
              <a:r>
                <a:rPr lang="en-US" sz="2000" dirty="0">
                  <a:latin typeface="Helvetica Light" panose="020B0403020202020204" pitchFamily="34" charset="0"/>
                </a:rPr>
                <a:t>and UV light</a:t>
              </a:r>
            </a:p>
            <a:p>
              <a:pPr algn="l">
                <a:spcAft>
                  <a:spcPts val="500"/>
                </a:spcAft>
              </a:pPr>
              <a:r>
                <a:rPr lang="en-US" sz="2000" dirty="0">
                  <a:latin typeface="Helvetica" pitchFamily="2" charset="0"/>
                </a:rPr>
                <a:t> </a:t>
              </a:r>
              <a:endParaRPr lang="en-US" sz="2000" dirty="0">
                <a:latin typeface="Helvetica Light" panose="020B0403020202020204" pitchFamily="34" charset="0"/>
              </a:endParaRPr>
            </a:p>
          </p:txBody>
        </p:sp>
      </p:grpSp>
      <p:pic>
        <p:nvPicPr>
          <p:cNvPr id="14" name="Picture 13" descr="A picture containing orange, sitting, close, red&#10;&#10;Description automatically generated">
            <a:extLst>
              <a:ext uri="{FF2B5EF4-FFF2-40B4-BE49-F238E27FC236}">
                <a16:creationId xmlns:a16="http://schemas.microsoft.com/office/drawing/2014/main" id="{C673085C-496F-2644-B396-67876242651D}"/>
              </a:ext>
            </a:extLst>
          </p:cNvPr>
          <p:cNvPicPr>
            <a:picLocks noChangeAspect="1"/>
          </p:cNvPicPr>
          <p:nvPr/>
        </p:nvPicPr>
        <p:blipFill rotWithShape="1">
          <a:blip r:embed="rId3">
            <a:extLst>
              <a:ext uri="{28A0092B-C50C-407E-A947-70E740481C1C}">
                <a14:useLocalDpi xmlns:a14="http://schemas.microsoft.com/office/drawing/2010/main" val="0"/>
              </a:ext>
            </a:extLst>
          </a:blip>
          <a:srcRect l="16200" t="18101" r="16075" b="11930"/>
          <a:stretch/>
        </p:blipFill>
        <p:spPr>
          <a:xfrm>
            <a:off x="5743583" y="2540925"/>
            <a:ext cx="2268281" cy="1941867"/>
          </a:xfrm>
          <a:prstGeom prst="rect">
            <a:avLst/>
          </a:prstGeom>
        </p:spPr>
      </p:pic>
      <p:sp>
        <p:nvSpPr>
          <p:cNvPr id="15" name="Title 1">
            <a:extLst>
              <a:ext uri="{FF2B5EF4-FFF2-40B4-BE49-F238E27FC236}">
                <a16:creationId xmlns:a16="http://schemas.microsoft.com/office/drawing/2014/main" id="{3249DB10-5A36-A240-A0C7-33B082A2CE8D}"/>
              </a:ext>
            </a:extLst>
          </p:cNvPr>
          <p:cNvSpPr txBox="1">
            <a:spLocks/>
          </p:cNvSpPr>
          <p:nvPr/>
        </p:nvSpPr>
        <p:spPr>
          <a:xfrm>
            <a:off x="5359052" y="4402566"/>
            <a:ext cx="3295766" cy="49400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r>
              <a:rPr lang="en-US" sz="1500" dirty="0">
                <a:latin typeface="Helvetica Light" panose="020B0403020202020204" pitchFamily="34" charset="0"/>
              </a:rPr>
              <a:t>Image via </a:t>
            </a:r>
            <a:r>
              <a:rPr lang="en-US" sz="1500" dirty="0">
                <a:latin typeface="Helvetica Light" panose="020B0403020202020204" pitchFamily="34" charset="0"/>
                <a:hlinkClick r:id="rId4"/>
              </a:rPr>
              <a:t>Wikimedia Commons</a:t>
            </a:r>
            <a:r>
              <a:rPr lang="en-US" sz="1500" dirty="0">
                <a:latin typeface="Helvetica Light" panose="020B0403020202020204" pitchFamily="34" charset="0"/>
              </a:rPr>
              <a:t>. </a:t>
            </a:r>
          </a:p>
        </p:txBody>
      </p:sp>
      <p:pic>
        <p:nvPicPr>
          <p:cNvPr id="17" name="Picture 16" descr="A picture containing sitting, computer, bottle, table&#10;&#10;Description automatically generated">
            <a:extLst>
              <a:ext uri="{FF2B5EF4-FFF2-40B4-BE49-F238E27FC236}">
                <a16:creationId xmlns:a16="http://schemas.microsoft.com/office/drawing/2014/main" id="{9B8D1955-822A-D844-ABD8-3F41E2CE9520}"/>
              </a:ext>
            </a:extLst>
          </p:cNvPr>
          <p:cNvPicPr>
            <a:picLocks noChangeAspect="1"/>
          </p:cNvPicPr>
          <p:nvPr/>
        </p:nvPicPr>
        <p:blipFill rotWithShape="1">
          <a:blip r:embed="rId5">
            <a:extLst>
              <a:ext uri="{28A0092B-C50C-407E-A947-70E740481C1C}">
                <a14:useLocalDpi xmlns:a14="http://schemas.microsoft.com/office/drawing/2010/main" val="0"/>
              </a:ext>
            </a:extLst>
          </a:blip>
          <a:srcRect l="27199" t="11749" r="21442" b="47229"/>
          <a:stretch/>
        </p:blipFill>
        <p:spPr>
          <a:xfrm>
            <a:off x="472081" y="2468762"/>
            <a:ext cx="4165717" cy="1996317"/>
          </a:xfrm>
          <a:prstGeom prst="rect">
            <a:avLst/>
          </a:prstGeom>
        </p:spPr>
      </p:pic>
      <p:sp>
        <p:nvSpPr>
          <p:cNvPr id="19" name="Oval 18">
            <a:extLst>
              <a:ext uri="{FF2B5EF4-FFF2-40B4-BE49-F238E27FC236}">
                <a16:creationId xmlns:a16="http://schemas.microsoft.com/office/drawing/2014/main" id="{D3A2AA86-2C65-5547-9C60-948B9EB2583D}"/>
              </a:ext>
            </a:extLst>
          </p:cNvPr>
          <p:cNvSpPr>
            <a:spLocks noChangeAspect="1"/>
          </p:cNvSpPr>
          <p:nvPr/>
        </p:nvSpPr>
        <p:spPr>
          <a:xfrm>
            <a:off x="489182" y="1692931"/>
            <a:ext cx="436234" cy="436234"/>
          </a:xfrm>
          <a:prstGeom prst="ellipse">
            <a:avLst/>
          </a:prstGeom>
          <a:solidFill>
            <a:srgbClr val="01A6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0B31655-BF50-5540-93A0-8477BA85F3FE}"/>
              </a:ext>
            </a:extLst>
          </p:cNvPr>
          <p:cNvSpPr>
            <a:spLocks noChangeAspect="1"/>
          </p:cNvSpPr>
          <p:nvPr/>
        </p:nvSpPr>
        <p:spPr>
          <a:xfrm>
            <a:off x="1240694" y="1623330"/>
            <a:ext cx="575436" cy="575436"/>
          </a:xfrm>
          <a:prstGeom prst="ellipse">
            <a:avLst/>
          </a:prstGeom>
          <a:solidFill>
            <a:srgbClr val="38A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DE07BEF-0FFD-654E-947C-DC318BD7B1AD}"/>
              </a:ext>
            </a:extLst>
          </p:cNvPr>
          <p:cNvSpPr>
            <a:spLocks noChangeAspect="1"/>
          </p:cNvSpPr>
          <p:nvPr/>
        </p:nvSpPr>
        <p:spPr>
          <a:xfrm>
            <a:off x="2050647" y="1558305"/>
            <a:ext cx="707414" cy="707414"/>
          </a:xfrm>
          <a:prstGeom prst="ellipse">
            <a:avLst/>
          </a:prstGeom>
          <a:solidFill>
            <a:srgbClr val="FFC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3F9B4F6-2ED2-3749-8700-89169BC726A5}"/>
              </a:ext>
            </a:extLst>
          </p:cNvPr>
          <p:cNvSpPr>
            <a:spLocks noChangeAspect="1"/>
          </p:cNvSpPr>
          <p:nvPr/>
        </p:nvSpPr>
        <p:spPr>
          <a:xfrm>
            <a:off x="2861954" y="1466028"/>
            <a:ext cx="891969" cy="891969"/>
          </a:xfrm>
          <a:prstGeom prst="ellipse">
            <a:avLst/>
          </a:prstGeom>
          <a:solidFill>
            <a:srgbClr val="F9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2151A08-10DB-144C-9962-00706F7E546E}"/>
              </a:ext>
            </a:extLst>
          </p:cNvPr>
          <p:cNvSpPr>
            <a:spLocks noChangeAspect="1"/>
          </p:cNvSpPr>
          <p:nvPr/>
        </p:nvSpPr>
        <p:spPr>
          <a:xfrm>
            <a:off x="3898008" y="1393090"/>
            <a:ext cx="1037846" cy="1037846"/>
          </a:xfrm>
          <a:prstGeom prst="ellipse">
            <a:avLst/>
          </a:prstGeom>
          <a:solidFill>
            <a:srgbClr val="E33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46C043F5-01A5-854D-87B1-5523217C7524}"/>
              </a:ext>
            </a:extLst>
          </p:cNvPr>
          <p:cNvCxnSpPr>
            <a:cxnSpLocks/>
          </p:cNvCxnSpPr>
          <p:nvPr/>
        </p:nvCxnSpPr>
        <p:spPr>
          <a:xfrm>
            <a:off x="489182" y="1911048"/>
            <a:ext cx="436234"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76D77D1-585B-1240-9FF4-3DDE65B8C534}"/>
              </a:ext>
            </a:extLst>
          </p:cNvPr>
          <p:cNvCxnSpPr>
            <a:cxnSpLocks/>
          </p:cNvCxnSpPr>
          <p:nvPr/>
        </p:nvCxnSpPr>
        <p:spPr>
          <a:xfrm>
            <a:off x="1238939" y="1917988"/>
            <a:ext cx="575436"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07B9A75-C112-FB45-98DC-E28F102E9E3C}"/>
              </a:ext>
            </a:extLst>
          </p:cNvPr>
          <p:cNvCxnSpPr>
            <a:cxnSpLocks/>
          </p:cNvCxnSpPr>
          <p:nvPr/>
        </p:nvCxnSpPr>
        <p:spPr>
          <a:xfrm>
            <a:off x="2050647" y="1924677"/>
            <a:ext cx="707414" cy="964"/>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F55C38C-16C8-BE47-AA31-65705B49705E}"/>
              </a:ext>
            </a:extLst>
          </p:cNvPr>
          <p:cNvCxnSpPr>
            <a:cxnSpLocks/>
            <a:endCxn id="22" idx="6"/>
          </p:cNvCxnSpPr>
          <p:nvPr/>
        </p:nvCxnSpPr>
        <p:spPr>
          <a:xfrm>
            <a:off x="2861954" y="1911048"/>
            <a:ext cx="891969" cy="965"/>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22FAB1B-BE47-7F40-B4B9-98DCD504AE3D}"/>
              </a:ext>
            </a:extLst>
          </p:cNvPr>
          <p:cNvCxnSpPr>
            <a:cxnSpLocks/>
            <a:endCxn id="23" idx="6"/>
          </p:cNvCxnSpPr>
          <p:nvPr/>
        </p:nvCxnSpPr>
        <p:spPr>
          <a:xfrm flipV="1">
            <a:off x="3884509" y="1912013"/>
            <a:ext cx="1051345" cy="1195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CA0F16A-1168-824B-9438-74E0B2FBF5A7}"/>
              </a:ext>
            </a:extLst>
          </p:cNvPr>
          <p:cNvSpPr txBox="1"/>
          <p:nvPr/>
        </p:nvSpPr>
        <p:spPr>
          <a:xfrm>
            <a:off x="427497" y="2155110"/>
            <a:ext cx="582211" cy="307777"/>
          </a:xfrm>
          <a:prstGeom prst="rect">
            <a:avLst/>
          </a:prstGeom>
          <a:noFill/>
        </p:spPr>
        <p:txBody>
          <a:bodyPr wrap="none" rtlCol="0">
            <a:spAutoFit/>
          </a:bodyPr>
          <a:lstStyle/>
          <a:p>
            <a:r>
              <a:rPr lang="en-US" sz="1400" dirty="0">
                <a:latin typeface="Helvetica" pitchFamily="2" charset="0"/>
              </a:rPr>
              <a:t>2 nm</a:t>
            </a:r>
          </a:p>
        </p:txBody>
      </p:sp>
      <p:sp>
        <p:nvSpPr>
          <p:cNvPr id="36" name="TextBox 35">
            <a:extLst>
              <a:ext uri="{FF2B5EF4-FFF2-40B4-BE49-F238E27FC236}">
                <a16:creationId xmlns:a16="http://schemas.microsoft.com/office/drawing/2014/main" id="{2A14DE11-D8E9-694A-9860-CFAF82E52D11}"/>
              </a:ext>
            </a:extLst>
          </p:cNvPr>
          <p:cNvSpPr txBox="1"/>
          <p:nvPr/>
        </p:nvSpPr>
        <p:spPr>
          <a:xfrm>
            <a:off x="1233919" y="2153259"/>
            <a:ext cx="582211" cy="307777"/>
          </a:xfrm>
          <a:prstGeom prst="rect">
            <a:avLst/>
          </a:prstGeom>
          <a:noFill/>
        </p:spPr>
        <p:txBody>
          <a:bodyPr wrap="none" rtlCol="0">
            <a:spAutoFit/>
          </a:bodyPr>
          <a:lstStyle/>
          <a:p>
            <a:r>
              <a:rPr lang="en-US" sz="1400" dirty="0">
                <a:latin typeface="Helvetica" pitchFamily="2" charset="0"/>
              </a:rPr>
              <a:t>3 nm</a:t>
            </a:r>
          </a:p>
        </p:txBody>
      </p:sp>
      <p:sp>
        <p:nvSpPr>
          <p:cNvPr id="37" name="TextBox 36">
            <a:extLst>
              <a:ext uri="{FF2B5EF4-FFF2-40B4-BE49-F238E27FC236}">
                <a16:creationId xmlns:a16="http://schemas.microsoft.com/office/drawing/2014/main" id="{6C001F6C-D88E-2844-A7D7-317FEF8B890D}"/>
              </a:ext>
            </a:extLst>
          </p:cNvPr>
          <p:cNvSpPr txBox="1"/>
          <p:nvPr/>
        </p:nvSpPr>
        <p:spPr>
          <a:xfrm>
            <a:off x="2113248" y="1605195"/>
            <a:ext cx="582211" cy="307777"/>
          </a:xfrm>
          <a:prstGeom prst="rect">
            <a:avLst/>
          </a:prstGeom>
          <a:noFill/>
        </p:spPr>
        <p:txBody>
          <a:bodyPr wrap="none" rtlCol="0">
            <a:spAutoFit/>
          </a:bodyPr>
          <a:lstStyle/>
          <a:p>
            <a:r>
              <a:rPr lang="en-US" sz="1400" dirty="0">
                <a:latin typeface="Helvetica" pitchFamily="2" charset="0"/>
              </a:rPr>
              <a:t>4 nm</a:t>
            </a:r>
          </a:p>
        </p:txBody>
      </p:sp>
      <p:sp>
        <p:nvSpPr>
          <p:cNvPr id="38" name="TextBox 37">
            <a:extLst>
              <a:ext uri="{FF2B5EF4-FFF2-40B4-BE49-F238E27FC236}">
                <a16:creationId xmlns:a16="http://schemas.microsoft.com/office/drawing/2014/main" id="{6D519FEC-C24C-8A4D-BB84-37F12BE217C1}"/>
              </a:ext>
            </a:extLst>
          </p:cNvPr>
          <p:cNvSpPr txBox="1"/>
          <p:nvPr/>
        </p:nvSpPr>
        <p:spPr>
          <a:xfrm>
            <a:off x="2992578" y="1579556"/>
            <a:ext cx="582211" cy="307777"/>
          </a:xfrm>
          <a:prstGeom prst="rect">
            <a:avLst/>
          </a:prstGeom>
          <a:noFill/>
        </p:spPr>
        <p:txBody>
          <a:bodyPr wrap="none" rtlCol="0">
            <a:spAutoFit/>
          </a:bodyPr>
          <a:lstStyle/>
          <a:p>
            <a:r>
              <a:rPr lang="en-US" sz="1400" dirty="0">
                <a:latin typeface="Helvetica" pitchFamily="2" charset="0"/>
              </a:rPr>
              <a:t>5 nm</a:t>
            </a:r>
          </a:p>
        </p:txBody>
      </p:sp>
      <p:sp>
        <p:nvSpPr>
          <p:cNvPr id="39" name="TextBox 38">
            <a:extLst>
              <a:ext uri="{FF2B5EF4-FFF2-40B4-BE49-F238E27FC236}">
                <a16:creationId xmlns:a16="http://schemas.microsoft.com/office/drawing/2014/main" id="{087DAF4C-6A32-F34B-8020-BD9499C67633}"/>
              </a:ext>
            </a:extLst>
          </p:cNvPr>
          <p:cNvSpPr txBox="1"/>
          <p:nvPr/>
        </p:nvSpPr>
        <p:spPr>
          <a:xfrm>
            <a:off x="4125825" y="1579556"/>
            <a:ext cx="582211" cy="307777"/>
          </a:xfrm>
          <a:prstGeom prst="rect">
            <a:avLst/>
          </a:prstGeom>
          <a:noFill/>
        </p:spPr>
        <p:txBody>
          <a:bodyPr wrap="none" rtlCol="0">
            <a:spAutoFit/>
          </a:bodyPr>
          <a:lstStyle/>
          <a:p>
            <a:r>
              <a:rPr lang="en-US" sz="1400" dirty="0">
                <a:latin typeface="Helvetica" pitchFamily="2" charset="0"/>
              </a:rPr>
              <a:t>6 nm</a:t>
            </a:r>
          </a:p>
        </p:txBody>
      </p:sp>
      <p:sp>
        <p:nvSpPr>
          <p:cNvPr id="41" name="TextBox 40">
            <a:extLst>
              <a:ext uri="{FF2B5EF4-FFF2-40B4-BE49-F238E27FC236}">
                <a16:creationId xmlns:a16="http://schemas.microsoft.com/office/drawing/2014/main" id="{DDD5B97C-2890-EF46-9715-14C1DBB5E79B}"/>
              </a:ext>
            </a:extLst>
          </p:cNvPr>
          <p:cNvSpPr txBox="1"/>
          <p:nvPr/>
        </p:nvSpPr>
        <p:spPr>
          <a:xfrm>
            <a:off x="5163671" y="1557105"/>
            <a:ext cx="3799974" cy="769441"/>
          </a:xfrm>
          <a:prstGeom prst="rect">
            <a:avLst/>
          </a:prstGeom>
          <a:noFill/>
          <a:ln w="19050">
            <a:solidFill>
              <a:srgbClr val="76D6FF"/>
            </a:solidFill>
          </a:ln>
        </p:spPr>
        <p:txBody>
          <a:bodyPr wrap="square" rtlCol="0">
            <a:spAutoFit/>
          </a:bodyPr>
          <a:lstStyle/>
          <a:p>
            <a:pPr algn="ctr"/>
            <a:r>
              <a:rPr lang="en-US" sz="2200" dirty="0">
                <a:latin typeface="Helvetica Light" panose="020B0403020202020204" pitchFamily="34" charset="0"/>
              </a:rPr>
              <a:t>QDs are tiny particles only a few nanometers wide</a:t>
            </a:r>
          </a:p>
        </p:txBody>
      </p:sp>
      <p:sp>
        <p:nvSpPr>
          <p:cNvPr id="42" name="Title 1">
            <a:extLst>
              <a:ext uri="{FF2B5EF4-FFF2-40B4-BE49-F238E27FC236}">
                <a16:creationId xmlns:a16="http://schemas.microsoft.com/office/drawing/2014/main" id="{80EEE5F4-A221-1144-B755-89F18B7E1777}"/>
              </a:ext>
            </a:extLst>
          </p:cNvPr>
          <p:cNvSpPr txBox="1">
            <a:spLocks/>
          </p:cNvSpPr>
          <p:nvPr/>
        </p:nvSpPr>
        <p:spPr>
          <a:xfrm>
            <a:off x="957501" y="4370753"/>
            <a:ext cx="3295766" cy="49400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r>
              <a:rPr lang="en-US" sz="1500" dirty="0">
                <a:latin typeface="Helvetica Light" panose="020B0403020202020204" pitchFamily="34" charset="0"/>
              </a:rPr>
              <a:t>Image via </a:t>
            </a:r>
            <a:r>
              <a:rPr lang="en-US" sz="1500" dirty="0">
                <a:latin typeface="Helvetica Light" panose="020B0403020202020204" pitchFamily="34" charset="0"/>
                <a:hlinkClick r:id="rId6"/>
              </a:rPr>
              <a:t>University of Rochester</a:t>
            </a:r>
            <a:r>
              <a:rPr lang="en-US" sz="1500" dirty="0">
                <a:latin typeface="Helvetica Light" panose="020B0403020202020204" pitchFamily="34" charset="0"/>
              </a:rPr>
              <a:t>. </a:t>
            </a:r>
          </a:p>
        </p:txBody>
      </p:sp>
    </p:spTree>
    <p:extLst>
      <p:ext uri="{BB962C8B-B14F-4D97-AF65-F5344CB8AC3E}">
        <p14:creationId xmlns:p14="http://schemas.microsoft.com/office/powerpoint/2010/main" val="94358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190E1C7-627B-424A-94A4-56C1DF4CD1E5}"/>
              </a:ext>
            </a:extLst>
          </p:cNvPr>
          <p:cNvSpPr>
            <a:spLocks noGrp="1"/>
          </p:cNvSpPr>
          <p:nvPr>
            <p:ph type="title"/>
          </p:nvPr>
        </p:nvSpPr>
        <p:spPr>
          <a:xfrm>
            <a:off x="2837501" y="271948"/>
            <a:ext cx="6190120" cy="792162"/>
          </a:xfrm>
        </p:spPr>
        <p:txBody>
          <a:bodyPr>
            <a:normAutofit/>
          </a:bodyPr>
          <a:lstStyle/>
          <a:p>
            <a:r>
              <a:rPr lang="en-US" dirty="0">
                <a:latin typeface="Helvetica Light" panose="020B0403020202020204" pitchFamily="34" charset="0"/>
              </a:rPr>
              <a:t>Organic PV Cells</a:t>
            </a:r>
          </a:p>
        </p:txBody>
      </p:sp>
      <p:sp>
        <p:nvSpPr>
          <p:cNvPr id="17" name="Title 1">
            <a:extLst>
              <a:ext uri="{FF2B5EF4-FFF2-40B4-BE49-F238E27FC236}">
                <a16:creationId xmlns:a16="http://schemas.microsoft.com/office/drawing/2014/main" id="{DB29F59A-23E8-C646-9F78-250B9CE71989}"/>
              </a:ext>
            </a:extLst>
          </p:cNvPr>
          <p:cNvSpPr txBox="1">
            <a:spLocks/>
          </p:cNvSpPr>
          <p:nvPr/>
        </p:nvSpPr>
        <p:spPr>
          <a:xfrm>
            <a:off x="37957" y="4525310"/>
            <a:ext cx="3295766" cy="49400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r>
              <a:rPr lang="en-US" sz="1500" dirty="0">
                <a:latin typeface="Helvetica Light" panose="020B0403020202020204" pitchFamily="34" charset="0"/>
              </a:rPr>
              <a:t>Image via </a:t>
            </a:r>
            <a:r>
              <a:rPr lang="en-US" sz="1500" dirty="0">
                <a:latin typeface="Helvetica Light" panose="020B0403020202020204" pitchFamily="34" charset="0"/>
                <a:hlinkClick r:id="rId3"/>
              </a:rPr>
              <a:t>BBC</a:t>
            </a:r>
            <a:r>
              <a:rPr lang="en-US" sz="1500" dirty="0">
                <a:latin typeface="Helvetica Light" panose="020B0403020202020204" pitchFamily="34" charset="0"/>
              </a:rPr>
              <a:t>. </a:t>
            </a:r>
          </a:p>
        </p:txBody>
      </p:sp>
      <p:grpSp>
        <p:nvGrpSpPr>
          <p:cNvPr id="9" name="Group 8">
            <a:extLst>
              <a:ext uri="{FF2B5EF4-FFF2-40B4-BE49-F238E27FC236}">
                <a16:creationId xmlns:a16="http://schemas.microsoft.com/office/drawing/2014/main" id="{7F88889F-9F2F-3049-9A9B-DB645A3097D7}"/>
              </a:ext>
            </a:extLst>
          </p:cNvPr>
          <p:cNvGrpSpPr/>
          <p:nvPr/>
        </p:nvGrpSpPr>
        <p:grpSpPr>
          <a:xfrm>
            <a:off x="65162" y="4884677"/>
            <a:ext cx="4014252" cy="1934478"/>
            <a:chOff x="65162" y="4884677"/>
            <a:chExt cx="4014252" cy="1934478"/>
          </a:xfrm>
        </p:grpSpPr>
        <p:sp>
          <p:nvSpPr>
            <p:cNvPr id="10" name="Title 1">
              <a:extLst>
                <a:ext uri="{FF2B5EF4-FFF2-40B4-BE49-F238E27FC236}">
                  <a16:creationId xmlns:a16="http://schemas.microsoft.com/office/drawing/2014/main" id="{74023029-606A-D44B-ACCC-78A346B76755}"/>
                </a:ext>
              </a:extLst>
            </p:cNvPr>
            <p:cNvSpPr txBox="1">
              <a:spLocks/>
            </p:cNvSpPr>
            <p:nvPr/>
          </p:nvSpPr>
          <p:spPr>
            <a:xfrm>
              <a:off x="82281" y="4884677"/>
              <a:ext cx="1698783" cy="4278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pPr algn="l"/>
              <a:r>
                <a:rPr lang="en-US" sz="2200" dirty="0">
                  <a:latin typeface="Helvetica" pitchFamily="2" charset="0"/>
                </a:rPr>
                <a:t>Advantages</a:t>
              </a:r>
            </a:p>
          </p:txBody>
        </p:sp>
        <p:sp>
          <p:nvSpPr>
            <p:cNvPr id="18" name="Title 1">
              <a:extLst>
                <a:ext uri="{FF2B5EF4-FFF2-40B4-BE49-F238E27FC236}">
                  <a16:creationId xmlns:a16="http://schemas.microsoft.com/office/drawing/2014/main" id="{8EF4C5C2-23E6-7048-8A18-79CF5E63FB92}"/>
                </a:ext>
              </a:extLst>
            </p:cNvPr>
            <p:cNvSpPr txBox="1">
              <a:spLocks/>
            </p:cNvSpPr>
            <p:nvPr/>
          </p:nvSpPr>
          <p:spPr>
            <a:xfrm>
              <a:off x="65162" y="5267296"/>
              <a:ext cx="4014252" cy="15518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pPr algn="l"/>
              <a:r>
                <a:rPr lang="en-US" sz="1800" dirty="0">
                  <a:latin typeface="Helvetica" pitchFamily="2" charset="0"/>
                </a:rPr>
                <a:t>— </a:t>
              </a:r>
              <a:r>
                <a:rPr lang="en-US" sz="1800" dirty="0">
                  <a:latin typeface="Helvetica Light" panose="020B0403020202020204" pitchFamily="34" charset="0"/>
                </a:rPr>
                <a:t>Flexible! </a:t>
              </a:r>
            </a:p>
            <a:p>
              <a:pPr marL="457200" indent="-342900" algn="l">
                <a:spcAft>
                  <a:spcPts val="500"/>
                </a:spcAft>
                <a:buFont typeface="Wingdings" pitchFamily="2" charset="2"/>
                <a:buChar char="à"/>
              </a:pPr>
              <a:r>
                <a:rPr lang="en-US" sz="1800" dirty="0">
                  <a:latin typeface="Helvetica Light" panose="020B0403020202020204" pitchFamily="34" charset="0"/>
                  <a:sym typeface="Wingdings" pitchFamily="2" charset="2"/>
                </a:rPr>
                <a:t>can be deposited on different materials</a:t>
              </a:r>
            </a:p>
            <a:p>
              <a:pPr algn="l">
                <a:spcAft>
                  <a:spcPts val="500"/>
                </a:spcAft>
              </a:pPr>
              <a:r>
                <a:rPr lang="en-US" sz="1800" dirty="0">
                  <a:latin typeface="Helvetica" pitchFamily="2" charset="0"/>
                </a:rPr>
                <a:t>— </a:t>
              </a:r>
              <a:r>
                <a:rPr lang="en-US" sz="1800" dirty="0">
                  <a:latin typeface="Helvetica Light" panose="020B0403020202020204" pitchFamily="34" charset="0"/>
                  <a:sym typeface="Wingdings" pitchFamily="2" charset="2"/>
                </a:rPr>
                <a:t>Many possible combinations</a:t>
              </a:r>
            </a:p>
            <a:p>
              <a:pPr algn="l">
                <a:spcAft>
                  <a:spcPts val="500"/>
                </a:spcAft>
              </a:pPr>
              <a:r>
                <a:rPr lang="en-US" sz="1800" dirty="0">
                  <a:latin typeface="Helvetica" pitchFamily="2" charset="0"/>
                </a:rPr>
                <a:t>— </a:t>
              </a:r>
              <a:r>
                <a:rPr lang="en-US" sz="1800" dirty="0">
                  <a:latin typeface="Helvetica Light" panose="020B0403020202020204" pitchFamily="34" charset="0"/>
                  <a:sym typeface="Wingdings" pitchFamily="2" charset="2"/>
                </a:rPr>
                <a:t>Inexpensive to produce</a:t>
              </a:r>
              <a:endParaRPr lang="en-US" sz="1800" dirty="0">
                <a:latin typeface="Helvetica Light" panose="020B0403020202020204" pitchFamily="34" charset="0"/>
              </a:endParaRPr>
            </a:p>
          </p:txBody>
        </p:sp>
      </p:grpSp>
      <p:grpSp>
        <p:nvGrpSpPr>
          <p:cNvPr id="8" name="Group 7">
            <a:extLst>
              <a:ext uri="{FF2B5EF4-FFF2-40B4-BE49-F238E27FC236}">
                <a16:creationId xmlns:a16="http://schemas.microsoft.com/office/drawing/2014/main" id="{31C531F7-1ABB-D243-9ADC-0DC4CC617890}"/>
              </a:ext>
            </a:extLst>
          </p:cNvPr>
          <p:cNvGrpSpPr/>
          <p:nvPr/>
        </p:nvGrpSpPr>
        <p:grpSpPr>
          <a:xfrm>
            <a:off x="4079414" y="4835341"/>
            <a:ext cx="5369924" cy="2087524"/>
            <a:chOff x="4079414" y="4835341"/>
            <a:chExt cx="5369924" cy="2087524"/>
          </a:xfrm>
        </p:grpSpPr>
        <p:sp>
          <p:nvSpPr>
            <p:cNvPr id="11" name="Title 1">
              <a:extLst>
                <a:ext uri="{FF2B5EF4-FFF2-40B4-BE49-F238E27FC236}">
                  <a16:creationId xmlns:a16="http://schemas.microsoft.com/office/drawing/2014/main" id="{FDF1B3FB-C8F5-FA46-9B5D-97D070A3BD46}"/>
                </a:ext>
              </a:extLst>
            </p:cNvPr>
            <p:cNvSpPr txBox="1">
              <a:spLocks/>
            </p:cNvSpPr>
            <p:nvPr/>
          </p:nvSpPr>
          <p:spPr>
            <a:xfrm>
              <a:off x="4096533" y="4835341"/>
              <a:ext cx="2780429" cy="51564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pPr algn="l"/>
              <a:r>
                <a:rPr lang="en-US" sz="2200" dirty="0">
                  <a:latin typeface="Helvetica" pitchFamily="2" charset="0"/>
                </a:rPr>
                <a:t>Disadvantages</a:t>
              </a:r>
            </a:p>
          </p:txBody>
        </p:sp>
        <p:sp>
          <p:nvSpPr>
            <p:cNvPr id="19" name="Title 1">
              <a:extLst>
                <a:ext uri="{FF2B5EF4-FFF2-40B4-BE49-F238E27FC236}">
                  <a16:creationId xmlns:a16="http://schemas.microsoft.com/office/drawing/2014/main" id="{FBED0502-4729-1345-8F65-4D952F52B9DF}"/>
                </a:ext>
              </a:extLst>
            </p:cNvPr>
            <p:cNvSpPr txBox="1">
              <a:spLocks/>
            </p:cNvSpPr>
            <p:nvPr/>
          </p:nvSpPr>
          <p:spPr>
            <a:xfrm>
              <a:off x="4079414" y="5312517"/>
              <a:ext cx="5369924" cy="161034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pPr algn="l">
                <a:spcAft>
                  <a:spcPts val="500"/>
                </a:spcAft>
              </a:pPr>
              <a:r>
                <a:rPr lang="en-US" sz="1800" dirty="0">
                  <a:latin typeface="Helvetica" pitchFamily="2" charset="0"/>
                </a:rPr>
                <a:t>— </a:t>
              </a:r>
              <a:r>
                <a:rPr lang="en-US" sz="1800" dirty="0">
                  <a:latin typeface="Helvetica Light" panose="020B0403020202020204" pitchFamily="34" charset="0"/>
                </a:rPr>
                <a:t>Low efficiency (at least so far)</a:t>
              </a:r>
            </a:p>
            <a:p>
              <a:pPr algn="l">
                <a:spcAft>
                  <a:spcPts val="500"/>
                </a:spcAft>
              </a:pPr>
              <a:r>
                <a:rPr lang="en-US" sz="1800" dirty="0">
                  <a:latin typeface="Helvetica" pitchFamily="2" charset="0"/>
                </a:rPr>
                <a:t>— </a:t>
              </a:r>
              <a:r>
                <a:rPr lang="en-US" sz="1800" dirty="0">
                  <a:latin typeface="Helvetica Light" panose="020B0403020202020204" pitchFamily="34" charset="0"/>
                </a:rPr>
                <a:t>Not very stable</a:t>
              </a:r>
            </a:p>
            <a:p>
              <a:pPr marL="457200" algn="l">
                <a:spcAft>
                  <a:spcPts val="500"/>
                </a:spcAft>
              </a:pPr>
              <a:r>
                <a:rPr lang="en-US" sz="1800" dirty="0">
                  <a:latin typeface="Helvetica Light" panose="020B0403020202020204" pitchFamily="34" charset="0"/>
                  <a:sym typeface="Wingdings" pitchFamily="2" charset="2"/>
                </a:rPr>
                <a:t> no effective protective coatings yet</a:t>
              </a:r>
              <a:endParaRPr lang="en-US" sz="1800" dirty="0">
                <a:latin typeface="Helvetica Light" panose="020B0403020202020204" pitchFamily="34" charset="0"/>
              </a:endParaRPr>
            </a:p>
          </p:txBody>
        </p:sp>
      </p:grpSp>
      <p:pic>
        <p:nvPicPr>
          <p:cNvPr id="3" name="Picture 2" descr="A picture containing book, bed, laying&#10;&#10;Description automatically generated">
            <a:extLst>
              <a:ext uri="{FF2B5EF4-FFF2-40B4-BE49-F238E27FC236}">
                <a16:creationId xmlns:a16="http://schemas.microsoft.com/office/drawing/2014/main" id="{DF742A67-C9C3-CC40-937E-FA2E6CB4887F}"/>
              </a:ext>
            </a:extLst>
          </p:cNvPr>
          <p:cNvPicPr>
            <a:picLocks noChangeAspect="1"/>
          </p:cNvPicPr>
          <p:nvPr/>
        </p:nvPicPr>
        <p:blipFill rotWithShape="1">
          <a:blip r:embed="rId4">
            <a:extLst>
              <a:ext uri="{28A0092B-C50C-407E-A947-70E740481C1C}">
                <a14:useLocalDpi xmlns:a14="http://schemas.microsoft.com/office/drawing/2010/main" val="0"/>
              </a:ext>
            </a:extLst>
          </a:blip>
          <a:srcRect l="18766" r="10562"/>
          <a:stretch/>
        </p:blipFill>
        <p:spPr>
          <a:xfrm>
            <a:off x="546348" y="2517830"/>
            <a:ext cx="2278984" cy="2063803"/>
          </a:xfrm>
          <a:prstGeom prst="rect">
            <a:avLst/>
          </a:prstGeom>
        </p:spPr>
      </p:pic>
      <p:sp>
        <p:nvSpPr>
          <p:cNvPr id="23" name="Title 1">
            <a:extLst>
              <a:ext uri="{FF2B5EF4-FFF2-40B4-BE49-F238E27FC236}">
                <a16:creationId xmlns:a16="http://schemas.microsoft.com/office/drawing/2014/main" id="{3D24BE49-F2FF-934A-BA3C-6ABAE8DEFC3E}"/>
              </a:ext>
            </a:extLst>
          </p:cNvPr>
          <p:cNvSpPr txBox="1">
            <a:spLocks/>
          </p:cNvSpPr>
          <p:nvPr/>
        </p:nvSpPr>
        <p:spPr>
          <a:xfrm>
            <a:off x="98546" y="1513330"/>
            <a:ext cx="4763565" cy="792162"/>
          </a:xfrm>
          <a:prstGeom prst="rect">
            <a:avLst/>
          </a:prstGeom>
          <a:ln w="19050">
            <a:solidFill>
              <a:srgbClr val="76D6FF"/>
            </a:solidFill>
          </a:ln>
        </p:spPr>
        <p:txBody>
          <a:bodyPr vert="horz" lIns="91440" tIns="45720" rIns="91440" bIns="45720" rtlCol="0" anchor="ctr">
            <a:normAutofit fontScale="70000" lnSpcReduction="20000"/>
          </a:bodyPr>
          <a:lstStyle>
            <a:lvl1pPr algn="ctr" defTabSz="914400" rtl="0" eaLnBrk="1" latinLnBrk="0" hangingPunct="1">
              <a:spcBef>
                <a:spcPct val="0"/>
              </a:spcBef>
              <a:buNone/>
              <a:defRPr sz="3600" kern="1200">
                <a:solidFill>
                  <a:schemeClr val="tx1"/>
                </a:solidFill>
                <a:latin typeface="+mj-lt"/>
                <a:ea typeface="+mj-ea"/>
                <a:cs typeface="+mj-cs"/>
              </a:defRPr>
            </a:lvl1pPr>
          </a:lstStyle>
          <a:p>
            <a:r>
              <a:rPr lang="en-US" sz="2500" dirty="0">
                <a:latin typeface="Helvetica Light" panose="020B0403020202020204" pitchFamily="34" charset="0"/>
              </a:rPr>
              <a:t>OPVs can be made of any organic (carbon-containing) molecule that absorbs light and can donate/accept electrons</a:t>
            </a:r>
            <a:endParaRPr lang="en-US" sz="2500" baseline="-25000" dirty="0">
              <a:latin typeface="Helvetica Light" panose="020B0403020202020204" pitchFamily="34" charset="0"/>
            </a:endParaRPr>
          </a:p>
        </p:txBody>
      </p:sp>
      <p:pic>
        <p:nvPicPr>
          <p:cNvPr id="7" name="Picture 6" descr="A close up of a map&#10;&#10;Description automatically generated">
            <a:extLst>
              <a:ext uri="{FF2B5EF4-FFF2-40B4-BE49-F238E27FC236}">
                <a16:creationId xmlns:a16="http://schemas.microsoft.com/office/drawing/2014/main" id="{A901A9D0-98C9-6D4B-8EDB-79AF4B05A8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8937" y="1380995"/>
            <a:ext cx="4763565" cy="3579833"/>
          </a:xfrm>
          <a:prstGeom prst="rect">
            <a:avLst/>
          </a:prstGeom>
        </p:spPr>
      </p:pic>
      <p:sp>
        <p:nvSpPr>
          <p:cNvPr id="24" name="Title 1">
            <a:extLst>
              <a:ext uri="{FF2B5EF4-FFF2-40B4-BE49-F238E27FC236}">
                <a16:creationId xmlns:a16="http://schemas.microsoft.com/office/drawing/2014/main" id="{866C27A1-0C4E-1544-B383-DAD576BAEC81}"/>
              </a:ext>
            </a:extLst>
          </p:cNvPr>
          <p:cNvSpPr txBox="1">
            <a:spLocks/>
          </p:cNvSpPr>
          <p:nvPr/>
        </p:nvSpPr>
        <p:spPr>
          <a:xfrm>
            <a:off x="3505468" y="4233517"/>
            <a:ext cx="2278984" cy="49400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r>
              <a:rPr lang="en-US" sz="1500" dirty="0">
                <a:latin typeface="Helvetica Light" panose="020B0403020202020204" pitchFamily="34" charset="0"/>
              </a:rPr>
              <a:t>Image via </a:t>
            </a:r>
            <a:r>
              <a:rPr lang="en-US" sz="1500" dirty="0">
                <a:latin typeface="Helvetica Light" panose="020B0403020202020204" pitchFamily="34" charset="0"/>
                <a:hlinkClick r:id="rId6"/>
              </a:rPr>
              <a:t>TCI America</a:t>
            </a:r>
            <a:r>
              <a:rPr lang="en-US" sz="1500" dirty="0">
                <a:latin typeface="Helvetica Light" panose="020B0403020202020204" pitchFamily="34" charset="0"/>
              </a:rPr>
              <a:t>. </a:t>
            </a:r>
          </a:p>
        </p:txBody>
      </p:sp>
    </p:spTree>
    <p:extLst>
      <p:ext uri="{BB962C8B-B14F-4D97-AF65-F5344CB8AC3E}">
        <p14:creationId xmlns:p14="http://schemas.microsoft.com/office/powerpoint/2010/main" val="131867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 name="Group 139">
            <a:extLst>
              <a:ext uri="{FF2B5EF4-FFF2-40B4-BE49-F238E27FC236}">
                <a16:creationId xmlns:a16="http://schemas.microsoft.com/office/drawing/2014/main" id="{E950F970-DD7D-5C48-8B1B-6BAC654195FB}"/>
              </a:ext>
            </a:extLst>
          </p:cNvPr>
          <p:cNvGrpSpPr/>
          <p:nvPr/>
        </p:nvGrpSpPr>
        <p:grpSpPr>
          <a:xfrm>
            <a:off x="338798" y="3109607"/>
            <a:ext cx="4345473" cy="1083442"/>
            <a:chOff x="338798" y="3109607"/>
            <a:chExt cx="4345473" cy="1083442"/>
          </a:xfrm>
        </p:grpSpPr>
        <p:grpSp>
          <p:nvGrpSpPr>
            <p:cNvPr id="46" name="Group 45">
              <a:extLst>
                <a:ext uri="{FF2B5EF4-FFF2-40B4-BE49-F238E27FC236}">
                  <a16:creationId xmlns:a16="http://schemas.microsoft.com/office/drawing/2014/main" id="{E81DAF40-80BC-494D-988E-5F95097FC3A7}"/>
                </a:ext>
              </a:extLst>
            </p:cNvPr>
            <p:cNvGrpSpPr/>
            <p:nvPr/>
          </p:nvGrpSpPr>
          <p:grpSpPr>
            <a:xfrm>
              <a:off x="2454664" y="3224540"/>
              <a:ext cx="393539" cy="459185"/>
              <a:chOff x="6551271" y="2280320"/>
              <a:chExt cx="393539" cy="459185"/>
            </a:xfrm>
          </p:grpSpPr>
          <p:sp>
            <p:nvSpPr>
              <p:cNvPr id="48" name="Oval 47">
                <a:extLst>
                  <a:ext uri="{FF2B5EF4-FFF2-40B4-BE49-F238E27FC236}">
                    <a16:creationId xmlns:a16="http://schemas.microsoft.com/office/drawing/2014/main" id="{62D4C5B6-0648-F74D-8230-E69E90EE3D42}"/>
                  </a:ext>
                </a:extLst>
              </p:cNvPr>
              <p:cNvSpPr/>
              <p:nvPr/>
            </p:nvSpPr>
            <p:spPr>
              <a:xfrm>
                <a:off x="6551271" y="2280320"/>
                <a:ext cx="393539" cy="369973"/>
              </a:xfrm>
              <a:prstGeom prst="ellipse">
                <a:avLst/>
              </a:prstGeom>
              <a:solidFill>
                <a:srgbClr val="F5D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9D16BB9-69D2-3E41-B8B2-621A41D66486}"/>
                  </a:ext>
                </a:extLst>
              </p:cNvPr>
              <p:cNvSpPr/>
              <p:nvPr/>
            </p:nvSpPr>
            <p:spPr>
              <a:xfrm>
                <a:off x="6615055" y="2379645"/>
                <a:ext cx="259161" cy="359859"/>
              </a:xfrm>
              <a:prstGeom prst="ellipse">
                <a:avLst/>
              </a:prstGeom>
              <a:solidFill>
                <a:srgbClr val="F5D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305D8A5C-4287-374E-95D7-8DD85F36D94E}"/>
                  </a:ext>
                </a:extLst>
              </p:cNvPr>
              <p:cNvSpPr/>
              <p:nvPr/>
            </p:nvSpPr>
            <p:spPr>
              <a:xfrm>
                <a:off x="6672762" y="2583030"/>
                <a:ext cx="153454" cy="156475"/>
              </a:xfrm>
              <a:prstGeom prst="rect">
                <a:avLst/>
              </a:prstGeom>
              <a:solidFill>
                <a:srgbClr val="F5D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0" name="Straight Arrow Connector 89">
              <a:extLst>
                <a:ext uri="{FF2B5EF4-FFF2-40B4-BE49-F238E27FC236}">
                  <a16:creationId xmlns:a16="http://schemas.microsoft.com/office/drawing/2014/main" id="{6B0862F4-692D-EB47-B4ED-90D4622A6855}"/>
                </a:ext>
              </a:extLst>
            </p:cNvPr>
            <p:cNvCxnSpPr>
              <a:cxnSpLocks/>
            </p:cNvCxnSpPr>
            <p:nvPr/>
          </p:nvCxnSpPr>
          <p:spPr>
            <a:xfrm flipV="1">
              <a:off x="338798" y="3605487"/>
              <a:ext cx="0" cy="520938"/>
            </a:xfrm>
            <a:prstGeom prst="straightConnector1">
              <a:avLst/>
            </a:prstGeom>
            <a:ln w="28575">
              <a:solidFill>
                <a:srgbClr val="76D6FF"/>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83D17E30-D4D6-9748-BC96-B4EC896B9082}"/>
                </a:ext>
              </a:extLst>
            </p:cNvPr>
            <p:cNvCxnSpPr>
              <a:cxnSpLocks/>
            </p:cNvCxnSpPr>
            <p:nvPr/>
          </p:nvCxnSpPr>
          <p:spPr>
            <a:xfrm flipV="1">
              <a:off x="3365568" y="3439589"/>
              <a:ext cx="1124568" cy="1"/>
            </a:xfrm>
            <a:prstGeom prst="straightConnector1">
              <a:avLst/>
            </a:prstGeom>
            <a:ln w="28575">
              <a:solidFill>
                <a:srgbClr val="76D6FF"/>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E37C9D7C-FE28-0B41-A72C-D3020E7BB00C}"/>
                </a:ext>
              </a:extLst>
            </p:cNvPr>
            <p:cNvCxnSpPr>
              <a:cxnSpLocks/>
            </p:cNvCxnSpPr>
            <p:nvPr/>
          </p:nvCxnSpPr>
          <p:spPr>
            <a:xfrm flipV="1">
              <a:off x="4684271" y="3605487"/>
              <a:ext cx="0" cy="587562"/>
            </a:xfrm>
            <a:prstGeom prst="straightConnector1">
              <a:avLst/>
            </a:prstGeom>
            <a:ln w="28575">
              <a:solidFill>
                <a:srgbClr val="76D6FF"/>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139" name="Group 138">
              <a:extLst>
                <a:ext uri="{FF2B5EF4-FFF2-40B4-BE49-F238E27FC236}">
                  <a16:creationId xmlns:a16="http://schemas.microsoft.com/office/drawing/2014/main" id="{CCA46148-C64A-A642-A5ED-92468DF73E8E}"/>
                </a:ext>
              </a:extLst>
            </p:cNvPr>
            <p:cNvGrpSpPr/>
            <p:nvPr/>
          </p:nvGrpSpPr>
          <p:grpSpPr>
            <a:xfrm>
              <a:off x="756415" y="3109607"/>
              <a:ext cx="1124568" cy="400110"/>
              <a:chOff x="756415" y="3109607"/>
              <a:chExt cx="1124568" cy="400110"/>
            </a:xfrm>
          </p:grpSpPr>
          <p:cxnSp>
            <p:nvCxnSpPr>
              <p:cNvPr id="91" name="Straight Arrow Connector 90">
                <a:extLst>
                  <a:ext uri="{FF2B5EF4-FFF2-40B4-BE49-F238E27FC236}">
                    <a16:creationId xmlns:a16="http://schemas.microsoft.com/office/drawing/2014/main" id="{186DF51C-2388-A94A-ABC0-CCA8FEEDAC1C}"/>
                  </a:ext>
                </a:extLst>
              </p:cNvPr>
              <p:cNvCxnSpPr>
                <a:cxnSpLocks/>
              </p:cNvCxnSpPr>
              <p:nvPr/>
            </p:nvCxnSpPr>
            <p:spPr>
              <a:xfrm flipV="1">
                <a:off x="756415" y="3440522"/>
                <a:ext cx="1124568" cy="1"/>
              </a:xfrm>
              <a:prstGeom prst="straightConnector1">
                <a:avLst/>
              </a:prstGeom>
              <a:ln w="28575">
                <a:solidFill>
                  <a:srgbClr val="76D6FF"/>
                </a:solidFill>
                <a:tailEnd type="triangl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FAE7A884-C38B-914C-B71A-457D060E2A56}"/>
                  </a:ext>
                </a:extLst>
              </p:cNvPr>
              <p:cNvSpPr txBox="1"/>
              <p:nvPr/>
            </p:nvSpPr>
            <p:spPr>
              <a:xfrm>
                <a:off x="1092350" y="3109607"/>
                <a:ext cx="527376" cy="400110"/>
              </a:xfrm>
              <a:prstGeom prst="rect">
                <a:avLst/>
              </a:prstGeom>
              <a:noFill/>
              <a:ln w="19050">
                <a:noFill/>
              </a:ln>
            </p:spPr>
            <p:txBody>
              <a:bodyPr wrap="square" rtlCol="0">
                <a:spAutoFit/>
              </a:bodyPr>
              <a:lstStyle/>
              <a:p>
                <a:pPr algn="ctr"/>
                <a:r>
                  <a:rPr lang="en-US" sz="2000" dirty="0">
                    <a:latin typeface="Helvetica Light" panose="020B0403020202020204" pitchFamily="34" charset="0"/>
                  </a:rPr>
                  <a:t>e</a:t>
                </a:r>
                <a:r>
                  <a:rPr lang="en-US" sz="2000" baseline="30000" dirty="0">
                    <a:latin typeface="Helvetica Light" panose="020B0403020202020204" pitchFamily="34" charset="0"/>
                  </a:rPr>
                  <a:t>-</a:t>
                </a:r>
              </a:p>
            </p:txBody>
          </p:sp>
        </p:grpSp>
      </p:grpSp>
      <p:grpSp>
        <p:nvGrpSpPr>
          <p:cNvPr id="136" name="Group 135">
            <a:extLst>
              <a:ext uri="{FF2B5EF4-FFF2-40B4-BE49-F238E27FC236}">
                <a16:creationId xmlns:a16="http://schemas.microsoft.com/office/drawing/2014/main" id="{36FF4F62-256E-8544-8645-FE32DCF6A2E6}"/>
              </a:ext>
            </a:extLst>
          </p:cNvPr>
          <p:cNvGrpSpPr/>
          <p:nvPr/>
        </p:nvGrpSpPr>
        <p:grpSpPr>
          <a:xfrm>
            <a:off x="364406" y="3087639"/>
            <a:ext cx="4410046" cy="3776896"/>
            <a:chOff x="364406" y="3087639"/>
            <a:chExt cx="4410046" cy="3776896"/>
          </a:xfrm>
        </p:grpSpPr>
        <p:pic>
          <p:nvPicPr>
            <p:cNvPr id="47" name="Picture 46" descr="A picture containing table&#10;&#10;Description automatically generated">
              <a:extLst>
                <a:ext uri="{FF2B5EF4-FFF2-40B4-BE49-F238E27FC236}">
                  <a16:creationId xmlns:a16="http://schemas.microsoft.com/office/drawing/2014/main" id="{391872E9-ADE7-E346-BD0E-21E323A59F8C}"/>
                </a:ext>
              </a:extLst>
            </p:cNvPr>
            <p:cNvPicPr>
              <a:picLocks noChangeAspect="1"/>
            </p:cNvPicPr>
            <p:nvPr/>
          </p:nvPicPr>
          <p:blipFill>
            <a:blip r:embed="rId3">
              <a:duotone>
                <a:prstClr val="black"/>
                <a:srgbClr val="FFFF00">
                  <a:tint val="45000"/>
                  <a:satMod val="400000"/>
                </a:srgbClr>
              </a:duotone>
              <a:extLst>
                <a:ext uri="{BEBA8EAE-BF5A-486C-A8C5-ECC9F3942E4B}">
                  <a14:imgProps xmlns:a14="http://schemas.microsoft.com/office/drawing/2010/main">
                    <a14:imgLayer r:embed="rId4">
                      <a14:imgEffect>
                        <a14:backgroundRemoval t="7221" b="91826" l="4594" r="91519">
                          <a14:foregroundMark x1="78269" y1="43869" x2="78269" y2="43869"/>
                          <a14:foregroundMark x1="78269" y1="49864" x2="78269" y2="49864"/>
                          <a14:foregroundMark x1="76855" y1="50954" x2="62721" y2="70845"/>
                          <a14:foregroundMark x1="25972" y1="12262" x2="28975" y2="15531"/>
                          <a14:foregroundMark x1="10424" y1="24251" x2="15194" y2="25886"/>
                          <a14:foregroundMark x1="4770" y1="41281" x2="10424" y2="41962"/>
                          <a14:foregroundMark x1="15194" y1="55858" x2="9541" y2="58856"/>
                          <a14:foregroundMark x1="47880" y1="7221" x2="47880" y2="12534"/>
                          <a14:foregroundMark x1="69611" y1="11853" x2="67845" y2="15531"/>
                          <a14:foregroundMark x1="86042" y1="23842" x2="80742" y2="25204"/>
                          <a14:foregroundMark x1="91696" y1="41962" x2="84629" y2="41281"/>
                          <a14:foregroundMark x1="85512" y1="58174" x2="80035" y2="55586"/>
                          <a14:foregroundMark x1="55300" y1="91826" x2="55300" y2="91826"/>
                        </a14:backgroundRemoval>
                      </a14:imgEffect>
                    </a14:imgLayer>
                  </a14:imgProps>
                </a:ext>
                <a:ext uri="{28A0092B-C50C-407E-A947-70E740481C1C}">
                  <a14:useLocalDpi xmlns:a14="http://schemas.microsoft.com/office/drawing/2010/main" val="0"/>
                </a:ext>
              </a:extLst>
            </a:blip>
            <a:stretch>
              <a:fillRect/>
            </a:stretch>
          </p:blipFill>
          <p:spPr>
            <a:xfrm>
              <a:off x="2341558" y="3087639"/>
              <a:ext cx="623307" cy="781450"/>
            </a:xfrm>
            <a:prstGeom prst="rect">
              <a:avLst/>
            </a:prstGeom>
          </p:spPr>
        </p:pic>
        <p:grpSp>
          <p:nvGrpSpPr>
            <p:cNvPr id="135" name="Group 134">
              <a:extLst>
                <a:ext uri="{FF2B5EF4-FFF2-40B4-BE49-F238E27FC236}">
                  <a16:creationId xmlns:a16="http://schemas.microsoft.com/office/drawing/2014/main" id="{78BB292C-FF9F-5B43-A076-71219843FCCD}"/>
                </a:ext>
              </a:extLst>
            </p:cNvPr>
            <p:cNvGrpSpPr/>
            <p:nvPr/>
          </p:nvGrpSpPr>
          <p:grpSpPr>
            <a:xfrm>
              <a:off x="364406" y="3555471"/>
              <a:ext cx="4410046" cy="3309064"/>
              <a:chOff x="364406" y="3555471"/>
              <a:chExt cx="4410046" cy="3309064"/>
            </a:xfrm>
          </p:grpSpPr>
          <p:cxnSp>
            <p:nvCxnSpPr>
              <p:cNvPr id="52" name="Straight Connector 51">
                <a:extLst>
                  <a:ext uri="{FF2B5EF4-FFF2-40B4-BE49-F238E27FC236}">
                    <a16:creationId xmlns:a16="http://schemas.microsoft.com/office/drawing/2014/main" id="{25A121B3-B881-EF4B-BAD7-8C721066FF04}"/>
                  </a:ext>
                </a:extLst>
              </p:cNvPr>
              <p:cNvCxnSpPr>
                <a:cxnSpLocks/>
              </p:cNvCxnSpPr>
              <p:nvPr/>
            </p:nvCxnSpPr>
            <p:spPr>
              <a:xfrm flipV="1">
                <a:off x="486656" y="3555471"/>
                <a:ext cx="0" cy="649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B27374-7896-6849-9563-62CA7A43E3D5}"/>
                  </a:ext>
                </a:extLst>
              </p:cNvPr>
              <p:cNvCxnSpPr/>
              <p:nvPr/>
            </p:nvCxnSpPr>
            <p:spPr>
              <a:xfrm>
                <a:off x="481921" y="3555471"/>
                <a:ext cx="17805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A43D3BE-416F-5944-9CA7-769D254A7D5D}"/>
                  </a:ext>
                </a:extLst>
              </p:cNvPr>
              <p:cNvCxnSpPr/>
              <p:nvPr/>
            </p:nvCxnSpPr>
            <p:spPr>
              <a:xfrm>
                <a:off x="2993893" y="3558860"/>
                <a:ext cx="17805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E5BB24F-9DDA-894A-BDCE-47C6940BC648}"/>
                  </a:ext>
                </a:extLst>
              </p:cNvPr>
              <p:cNvCxnSpPr>
                <a:cxnSpLocks/>
              </p:cNvCxnSpPr>
              <p:nvPr/>
            </p:nvCxnSpPr>
            <p:spPr>
              <a:xfrm flipV="1">
                <a:off x="4766636" y="3555471"/>
                <a:ext cx="0" cy="6590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4" name="Group 133">
                <a:extLst>
                  <a:ext uri="{FF2B5EF4-FFF2-40B4-BE49-F238E27FC236}">
                    <a16:creationId xmlns:a16="http://schemas.microsoft.com/office/drawing/2014/main" id="{8340D877-FCD2-5A4A-9618-DBCACEEDDE67}"/>
                  </a:ext>
                </a:extLst>
              </p:cNvPr>
              <p:cNvGrpSpPr/>
              <p:nvPr/>
            </p:nvGrpSpPr>
            <p:grpSpPr>
              <a:xfrm>
                <a:off x="364406" y="4213682"/>
                <a:ext cx="4410046" cy="2650853"/>
                <a:chOff x="364406" y="4213682"/>
                <a:chExt cx="4410046" cy="2650853"/>
              </a:xfrm>
            </p:grpSpPr>
            <p:sp>
              <p:nvSpPr>
                <p:cNvPr id="2" name="Rectangle 1">
                  <a:extLst>
                    <a:ext uri="{FF2B5EF4-FFF2-40B4-BE49-F238E27FC236}">
                      <a16:creationId xmlns:a16="http://schemas.microsoft.com/office/drawing/2014/main" id="{D593DB70-0B45-A94E-BAE0-15BEB6919C09}"/>
                    </a:ext>
                  </a:extLst>
                </p:cNvPr>
                <p:cNvSpPr/>
                <p:nvPr/>
              </p:nvSpPr>
              <p:spPr>
                <a:xfrm>
                  <a:off x="476730" y="4213682"/>
                  <a:ext cx="4297722" cy="2205312"/>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4AE8FD0B-53C7-B545-8DB2-2743B522343B}"/>
                    </a:ext>
                  </a:extLst>
                </p:cNvPr>
                <p:cNvSpPr>
                  <a:spLocks noChangeAspect="1"/>
                </p:cNvSpPr>
                <p:nvPr/>
              </p:nvSpPr>
              <p:spPr>
                <a:xfrm>
                  <a:off x="509387" y="4344310"/>
                  <a:ext cx="522514" cy="522514"/>
                </a:xfrm>
                <a:prstGeom prst="ellipse">
                  <a:avLst/>
                </a:prstGeom>
                <a:solidFill>
                  <a:schemeClr val="bg1">
                    <a:lumMod val="85000"/>
                  </a:schemeClr>
                </a:solidFill>
                <a:ln w="28575">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A0B5636-4A6E-9C4A-AC27-61A30A73C99E}"/>
                    </a:ext>
                  </a:extLst>
                </p:cNvPr>
                <p:cNvSpPr>
                  <a:spLocks noChangeAspect="1"/>
                </p:cNvSpPr>
                <p:nvPr/>
              </p:nvSpPr>
              <p:spPr>
                <a:xfrm>
                  <a:off x="1010624" y="4621895"/>
                  <a:ext cx="522514" cy="522514"/>
                </a:xfrm>
                <a:prstGeom prst="ellipse">
                  <a:avLst/>
                </a:prstGeom>
                <a:solidFill>
                  <a:schemeClr val="bg1">
                    <a:lumMod val="85000"/>
                  </a:schemeClr>
                </a:solidFill>
                <a:ln w="28575">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694ACFD-CFA6-3742-AEFA-A5C7923BFE4F}"/>
                    </a:ext>
                  </a:extLst>
                </p:cNvPr>
                <p:cNvSpPr>
                  <a:spLocks noChangeAspect="1"/>
                </p:cNvSpPr>
                <p:nvPr/>
              </p:nvSpPr>
              <p:spPr>
                <a:xfrm>
                  <a:off x="509386" y="4981122"/>
                  <a:ext cx="522514" cy="522514"/>
                </a:xfrm>
                <a:prstGeom prst="ellipse">
                  <a:avLst/>
                </a:prstGeom>
                <a:solidFill>
                  <a:schemeClr val="bg1">
                    <a:lumMod val="85000"/>
                  </a:schemeClr>
                </a:solidFill>
                <a:ln w="28575">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2E0B69D-E5E5-E440-9457-01FB82586A03}"/>
                    </a:ext>
                  </a:extLst>
                </p:cNvPr>
                <p:cNvSpPr>
                  <a:spLocks noChangeAspect="1"/>
                </p:cNvSpPr>
                <p:nvPr/>
              </p:nvSpPr>
              <p:spPr>
                <a:xfrm>
                  <a:off x="1015569" y="5258708"/>
                  <a:ext cx="522514" cy="522514"/>
                </a:xfrm>
                <a:prstGeom prst="ellipse">
                  <a:avLst/>
                </a:prstGeom>
                <a:solidFill>
                  <a:schemeClr val="bg1">
                    <a:lumMod val="85000"/>
                  </a:schemeClr>
                </a:solidFill>
                <a:ln w="28575">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49EB1F4-C602-1941-8383-D157554606AB}"/>
                    </a:ext>
                  </a:extLst>
                </p:cNvPr>
                <p:cNvSpPr>
                  <a:spLocks noChangeAspect="1"/>
                </p:cNvSpPr>
                <p:nvPr/>
              </p:nvSpPr>
              <p:spPr>
                <a:xfrm>
                  <a:off x="1460404" y="4230009"/>
                  <a:ext cx="522514" cy="522514"/>
                </a:xfrm>
                <a:prstGeom prst="ellipse">
                  <a:avLst/>
                </a:prstGeom>
                <a:solidFill>
                  <a:schemeClr val="bg1">
                    <a:lumMod val="85000"/>
                  </a:schemeClr>
                </a:solidFill>
                <a:ln w="28575">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21749A3-F9B6-BF4A-87AD-DA9D16153723}"/>
                    </a:ext>
                  </a:extLst>
                </p:cNvPr>
                <p:cNvSpPr>
                  <a:spLocks noChangeAspect="1"/>
                </p:cNvSpPr>
                <p:nvPr/>
              </p:nvSpPr>
              <p:spPr>
                <a:xfrm>
                  <a:off x="558372" y="5617934"/>
                  <a:ext cx="522514" cy="522514"/>
                </a:xfrm>
                <a:prstGeom prst="ellipse">
                  <a:avLst/>
                </a:prstGeom>
                <a:solidFill>
                  <a:schemeClr val="bg1">
                    <a:lumMod val="85000"/>
                  </a:schemeClr>
                </a:solidFill>
                <a:ln w="28575">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129E17F-02BB-1540-8233-8A7F341F7BE3}"/>
                    </a:ext>
                  </a:extLst>
                </p:cNvPr>
                <p:cNvSpPr>
                  <a:spLocks noChangeAspect="1"/>
                </p:cNvSpPr>
                <p:nvPr/>
              </p:nvSpPr>
              <p:spPr>
                <a:xfrm>
                  <a:off x="1191223" y="5805716"/>
                  <a:ext cx="522514" cy="522514"/>
                </a:xfrm>
                <a:prstGeom prst="ellipse">
                  <a:avLst/>
                </a:prstGeom>
                <a:solidFill>
                  <a:schemeClr val="bg1">
                    <a:lumMod val="85000"/>
                  </a:schemeClr>
                </a:solidFill>
                <a:ln w="28575">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C8A588E6-9AED-B847-B125-2D7F85608A55}"/>
                    </a:ext>
                  </a:extLst>
                </p:cNvPr>
                <p:cNvSpPr>
                  <a:spLocks noChangeAspect="1"/>
                </p:cNvSpPr>
                <p:nvPr/>
              </p:nvSpPr>
              <p:spPr>
                <a:xfrm>
                  <a:off x="1619726" y="5291366"/>
                  <a:ext cx="522514" cy="522514"/>
                </a:xfrm>
                <a:prstGeom prst="ellipse">
                  <a:avLst/>
                </a:prstGeom>
                <a:solidFill>
                  <a:schemeClr val="bg1">
                    <a:lumMod val="85000"/>
                  </a:schemeClr>
                </a:solidFill>
                <a:ln w="28575">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650BCFA-4718-E94F-85E7-38409602445B}"/>
                    </a:ext>
                  </a:extLst>
                </p:cNvPr>
                <p:cNvSpPr>
                  <a:spLocks noChangeAspect="1"/>
                </p:cNvSpPr>
                <p:nvPr/>
              </p:nvSpPr>
              <p:spPr>
                <a:xfrm>
                  <a:off x="1554414" y="4777016"/>
                  <a:ext cx="522514" cy="522514"/>
                </a:xfrm>
                <a:prstGeom prst="ellipse">
                  <a:avLst/>
                </a:prstGeom>
                <a:solidFill>
                  <a:schemeClr val="bg1">
                    <a:lumMod val="85000"/>
                  </a:schemeClr>
                </a:solidFill>
                <a:ln w="28575">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2F920C-EC79-234E-B429-1D8ABF0B0070}"/>
                    </a:ext>
                  </a:extLst>
                </p:cNvPr>
                <p:cNvSpPr>
                  <a:spLocks noChangeAspect="1"/>
                </p:cNvSpPr>
                <p:nvPr/>
              </p:nvSpPr>
              <p:spPr>
                <a:xfrm>
                  <a:off x="1757279" y="5887591"/>
                  <a:ext cx="522514" cy="522514"/>
                </a:xfrm>
                <a:prstGeom prst="ellipse">
                  <a:avLst/>
                </a:prstGeom>
                <a:solidFill>
                  <a:schemeClr val="bg1">
                    <a:lumMod val="85000"/>
                  </a:schemeClr>
                </a:solidFill>
                <a:ln w="28575">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616B41A1-73A8-3742-8A26-9FAB0034C970}"/>
                    </a:ext>
                  </a:extLst>
                </p:cNvPr>
                <p:cNvSpPr txBox="1"/>
                <p:nvPr/>
              </p:nvSpPr>
              <p:spPr>
                <a:xfrm>
                  <a:off x="364406" y="6495203"/>
                  <a:ext cx="1511636" cy="369332"/>
                </a:xfrm>
                <a:prstGeom prst="rect">
                  <a:avLst/>
                </a:prstGeom>
                <a:noFill/>
                <a:ln w="19050">
                  <a:noFill/>
                </a:ln>
              </p:spPr>
              <p:txBody>
                <a:bodyPr wrap="square" rtlCol="0">
                  <a:spAutoFit/>
                </a:bodyPr>
                <a:lstStyle/>
                <a:p>
                  <a:pPr algn="ctr"/>
                  <a:r>
                    <a:rPr lang="en-US" dirty="0">
                      <a:latin typeface="Helvetica Light" panose="020B0403020202020204" pitchFamily="34" charset="0"/>
                    </a:rPr>
                    <a:t>TiO</a:t>
                  </a:r>
                  <a:r>
                    <a:rPr lang="en-US" baseline="-25000" dirty="0">
                      <a:latin typeface="Helvetica Light" panose="020B0403020202020204" pitchFamily="34" charset="0"/>
                    </a:rPr>
                    <a:t>2</a:t>
                  </a:r>
                </a:p>
              </p:txBody>
            </p:sp>
            <p:sp>
              <p:nvSpPr>
                <p:cNvPr id="42" name="Oval 41">
                  <a:extLst>
                    <a:ext uri="{FF2B5EF4-FFF2-40B4-BE49-F238E27FC236}">
                      <a16:creationId xmlns:a16="http://schemas.microsoft.com/office/drawing/2014/main" id="{237ABEF9-B95E-4B43-99C8-380AF6BD0D61}"/>
                    </a:ext>
                  </a:extLst>
                </p:cNvPr>
                <p:cNvSpPr>
                  <a:spLocks noChangeAspect="1"/>
                </p:cNvSpPr>
                <p:nvPr/>
              </p:nvSpPr>
              <p:spPr>
                <a:xfrm>
                  <a:off x="2586946" y="4636413"/>
                  <a:ext cx="522514" cy="522514"/>
                </a:xfrm>
                <a:prstGeom prst="ellipse">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160443A-6EC1-E546-B4E6-23399A7E8B3A}"/>
                    </a:ext>
                  </a:extLst>
                </p:cNvPr>
                <p:cNvSpPr/>
                <p:nvPr/>
              </p:nvSpPr>
              <p:spPr>
                <a:xfrm>
                  <a:off x="2158571" y="5829005"/>
                  <a:ext cx="180359" cy="1744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C71931DD-F9A0-814A-8F29-4E580C317939}"/>
                    </a:ext>
                  </a:extLst>
                </p:cNvPr>
                <p:cNvSpPr/>
                <p:nvPr/>
              </p:nvSpPr>
              <p:spPr>
                <a:xfrm>
                  <a:off x="2532041" y="4580112"/>
                  <a:ext cx="632325" cy="6351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9F8D1606-6110-B74D-A934-9F8715D5F587}"/>
                    </a:ext>
                  </a:extLst>
                </p:cNvPr>
                <p:cNvCxnSpPr>
                  <a:cxnSpLocks/>
                  <a:stCxn id="4" idx="0"/>
                </p:cNvCxnSpPr>
                <p:nvPr/>
              </p:nvCxnSpPr>
              <p:spPr>
                <a:xfrm flipV="1">
                  <a:off x="2248751" y="5038273"/>
                  <a:ext cx="267193" cy="7907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0914093E-35FC-DA40-8890-E88E2344306F}"/>
                    </a:ext>
                  </a:extLst>
                </p:cNvPr>
                <p:cNvSpPr/>
                <p:nvPr/>
              </p:nvSpPr>
              <p:spPr>
                <a:xfrm>
                  <a:off x="4594091" y="4230008"/>
                  <a:ext cx="180360" cy="2188985"/>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a:extLst>
                    <a:ext uri="{FF2B5EF4-FFF2-40B4-BE49-F238E27FC236}">
                      <a16:creationId xmlns:a16="http://schemas.microsoft.com/office/drawing/2014/main" id="{06647BF1-1F82-A849-8600-2FFE64E052E6}"/>
                    </a:ext>
                  </a:extLst>
                </p:cNvPr>
                <p:cNvCxnSpPr>
                  <a:stCxn id="4" idx="3"/>
                </p:cNvCxnSpPr>
                <p:nvPr/>
              </p:nvCxnSpPr>
              <p:spPr>
                <a:xfrm flipV="1">
                  <a:off x="2338930" y="5215229"/>
                  <a:ext cx="770530" cy="7009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E163FCB2-50D3-254C-B8D3-1E35972CAC58}"/>
                    </a:ext>
                  </a:extLst>
                </p:cNvPr>
                <p:cNvCxnSpPr>
                  <a:stCxn id="41" idx="0"/>
                </p:cNvCxnSpPr>
                <p:nvPr/>
              </p:nvCxnSpPr>
              <p:spPr>
                <a:xfrm flipH="1" flipV="1">
                  <a:off x="819629" y="5988886"/>
                  <a:ext cx="300595" cy="50631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2EE6FD45-5956-D249-8705-178F0EDD80C5}"/>
                    </a:ext>
                  </a:extLst>
                </p:cNvPr>
                <p:cNvCxnSpPr>
                  <a:cxnSpLocks/>
                </p:cNvCxnSpPr>
                <p:nvPr/>
              </p:nvCxnSpPr>
              <p:spPr>
                <a:xfrm flipH="1" flipV="1">
                  <a:off x="1639402" y="6257737"/>
                  <a:ext cx="138289" cy="28469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3A379723-F0DD-5842-8209-DEE043A28F10}"/>
                    </a:ext>
                  </a:extLst>
                </p:cNvPr>
                <p:cNvSpPr txBox="1"/>
                <p:nvPr/>
              </p:nvSpPr>
              <p:spPr>
                <a:xfrm>
                  <a:off x="1607973" y="6452639"/>
                  <a:ext cx="631279" cy="369332"/>
                </a:xfrm>
                <a:prstGeom prst="rect">
                  <a:avLst/>
                </a:prstGeom>
                <a:noFill/>
                <a:ln w="19050">
                  <a:noFill/>
                </a:ln>
              </p:spPr>
              <p:txBody>
                <a:bodyPr wrap="square" rtlCol="0">
                  <a:spAutoFit/>
                </a:bodyPr>
                <a:lstStyle/>
                <a:p>
                  <a:pPr algn="ctr"/>
                  <a:r>
                    <a:rPr lang="en-US" dirty="0">
                      <a:latin typeface="Helvetica Light" panose="020B0403020202020204" pitchFamily="34" charset="0"/>
                    </a:rPr>
                    <a:t>dye</a:t>
                  </a:r>
                  <a:endParaRPr lang="en-US" baseline="-25000" dirty="0">
                    <a:latin typeface="Helvetica Light" panose="020B0403020202020204" pitchFamily="34" charset="0"/>
                  </a:endParaRPr>
                </a:p>
              </p:txBody>
            </p:sp>
            <p:sp>
              <p:nvSpPr>
                <p:cNvPr id="101" name="TextBox 100">
                  <a:extLst>
                    <a:ext uri="{FF2B5EF4-FFF2-40B4-BE49-F238E27FC236}">
                      <a16:creationId xmlns:a16="http://schemas.microsoft.com/office/drawing/2014/main" id="{2F217DED-61C8-4D42-ACC9-FE76BB6C80EF}"/>
                    </a:ext>
                  </a:extLst>
                </p:cNvPr>
                <p:cNvSpPr txBox="1"/>
                <p:nvPr/>
              </p:nvSpPr>
              <p:spPr>
                <a:xfrm>
                  <a:off x="3994680" y="6421115"/>
                  <a:ext cx="631279" cy="369332"/>
                </a:xfrm>
                <a:prstGeom prst="rect">
                  <a:avLst/>
                </a:prstGeom>
                <a:noFill/>
                <a:ln w="19050">
                  <a:noFill/>
                </a:ln>
              </p:spPr>
              <p:txBody>
                <a:bodyPr wrap="square" rtlCol="0">
                  <a:spAutoFit/>
                </a:bodyPr>
                <a:lstStyle/>
                <a:p>
                  <a:pPr algn="ctr"/>
                  <a:r>
                    <a:rPr lang="en-US" dirty="0">
                      <a:latin typeface="Helvetica Light" panose="020B0403020202020204" pitchFamily="34" charset="0"/>
                    </a:rPr>
                    <a:t>Pt</a:t>
                  </a:r>
                  <a:endParaRPr lang="en-US" baseline="-25000" dirty="0">
                    <a:latin typeface="Helvetica Light" panose="020B0403020202020204" pitchFamily="34" charset="0"/>
                  </a:endParaRPr>
                </a:p>
              </p:txBody>
            </p:sp>
            <p:cxnSp>
              <p:nvCxnSpPr>
                <p:cNvPr id="102" name="Straight Arrow Connector 101">
                  <a:extLst>
                    <a:ext uri="{FF2B5EF4-FFF2-40B4-BE49-F238E27FC236}">
                      <a16:creationId xmlns:a16="http://schemas.microsoft.com/office/drawing/2014/main" id="{6729DBDE-5608-E84C-8360-C43ECC898EFE}"/>
                    </a:ext>
                  </a:extLst>
                </p:cNvPr>
                <p:cNvCxnSpPr>
                  <a:cxnSpLocks/>
                </p:cNvCxnSpPr>
                <p:nvPr/>
              </p:nvCxnSpPr>
              <p:spPr>
                <a:xfrm flipV="1">
                  <a:off x="4432857" y="6269766"/>
                  <a:ext cx="237458" cy="27266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sp>
        <p:nvSpPr>
          <p:cNvPr id="6" name="Title 1">
            <a:extLst>
              <a:ext uri="{FF2B5EF4-FFF2-40B4-BE49-F238E27FC236}">
                <a16:creationId xmlns:a16="http://schemas.microsoft.com/office/drawing/2014/main" id="{2190E1C7-627B-424A-94A4-56C1DF4CD1E5}"/>
              </a:ext>
            </a:extLst>
          </p:cNvPr>
          <p:cNvSpPr>
            <a:spLocks noGrp="1"/>
          </p:cNvSpPr>
          <p:nvPr>
            <p:ph type="title"/>
          </p:nvPr>
        </p:nvSpPr>
        <p:spPr>
          <a:xfrm>
            <a:off x="2837501" y="271948"/>
            <a:ext cx="6190120" cy="792162"/>
          </a:xfrm>
        </p:spPr>
        <p:txBody>
          <a:bodyPr>
            <a:normAutofit/>
          </a:bodyPr>
          <a:lstStyle/>
          <a:p>
            <a:r>
              <a:rPr lang="en-US" dirty="0">
                <a:latin typeface="Helvetica Light" panose="020B0403020202020204" pitchFamily="34" charset="0"/>
              </a:rPr>
              <a:t>Dye-sensitized solar cells</a:t>
            </a:r>
          </a:p>
        </p:txBody>
      </p:sp>
      <p:sp>
        <p:nvSpPr>
          <p:cNvPr id="65" name="TextBox 64">
            <a:extLst>
              <a:ext uri="{FF2B5EF4-FFF2-40B4-BE49-F238E27FC236}">
                <a16:creationId xmlns:a16="http://schemas.microsoft.com/office/drawing/2014/main" id="{5480B10D-802D-054C-B062-4D5437736767}"/>
              </a:ext>
            </a:extLst>
          </p:cNvPr>
          <p:cNvSpPr txBox="1"/>
          <p:nvPr/>
        </p:nvSpPr>
        <p:spPr>
          <a:xfrm>
            <a:off x="3409522" y="5196077"/>
            <a:ext cx="1080614" cy="307777"/>
          </a:xfrm>
          <a:prstGeom prst="rect">
            <a:avLst/>
          </a:prstGeom>
          <a:noFill/>
          <a:ln w="19050">
            <a:noFill/>
          </a:ln>
        </p:spPr>
        <p:txBody>
          <a:bodyPr wrap="square" rtlCol="0">
            <a:spAutoFit/>
          </a:bodyPr>
          <a:lstStyle/>
          <a:p>
            <a:pPr algn="ctr"/>
            <a:r>
              <a:rPr lang="en-US" sz="1400" dirty="0">
                <a:latin typeface="Helvetica Light" panose="020B0403020202020204" pitchFamily="34" charset="0"/>
              </a:rPr>
              <a:t>electrolyte</a:t>
            </a:r>
          </a:p>
        </p:txBody>
      </p:sp>
      <p:grpSp>
        <p:nvGrpSpPr>
          <p:cNvPr id="141" name="Group 140">
            <a:extLst>
              <a:ext uri="{FF2B5EF4-FFF2-40B4-BE49-F238E27FC236}">
                <a16:creationId xmlns:a16="http://schemas.microsoft.com/office/drawing/2014/main" id="{071F9B33-F685-8344-AC5A-CBDBD9F9FC6D}"/>
              </a:ext>
            </a:extLst>
          </p:cNvPr>
          <p:cNvGrpSpPr/>
          <p:nvPr/>
        </p:nvGrpSpPr>
        <p:grpSpPr>
          <a:xfrm>
            <a:off x="4024210" y="4733412"/>
            <a:ext cx="567760" cy="1192712"/>
            <a:chOff x="4024210" y="4733412"/>
            <a:chExt cx="567760" cy="1192712"/>
          </a:xfrm>
        </p:grpSpPr>
        <p:sp>
          <p:nvSpPr>
            <p:cNvPr id="73" name="Arc 72">
              <a:extLst>
                <a:ext uri="{FF2B5EF4-FFF2-40B4-BE49-F238E27FC236}">
                  <a16:creationId xmlns:a16="http://schemas.microsoft.com/office/drawing/2014/main" id="{290A4AEB-996B-0B4B-9E9F-2A3BF9601E88}"/>
                </a:ext>
              </a:extLst>
            </p:cNvPr>
            <p:cNvSpPr/>
            <p:nvPr/>
          </p:nvSpPr>
          <p:spPr>
            <a:xfrm rot="20532743" flipH="1" flipV="1">
              <a:off x="4150411" y="4733412"/>
              <a:ext cx="441559" cy="1017933"/>
            </a:xfrm>
            <a:prstGeom prst="arc">
              <a:avLst>
                <a:gd name="adj1" fmla="val 16200000"/>
                <a:gd name="adj2" fmla="val 1961356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TextBox 73">
              <a:extLst>
                <a:ext uri="{FF2B5EF4-FFF2-40B4-BE49-F238E27FC236}">
                  <a16:creationId xmlns:a16="http://schemas.microsoft.com/office/drawing/2014/main" id="{47A8EE51-CF07-284D-AD23-E923A965910E}"/>
                </a:ext>
              </a:extLst>
            </p:cNvPr>
            <p:cNvSpPr txBox="1"/>
            <p:nvPr/>
          </p:nvSpPr>
          <p:spPr>
            <a:xfrm>
              <a:off x="4024210" y="5587570"/>
              <a:ext cx="527376" cy="338554"/>
            </a:xfrm>
            <a:prstGeom prst="rect">
              <a:avLst/>
            </a:prstGeom>
            <a:noFill/>
            <a:ln w="19050">
              <a:noFill/>
            </a:ln>
          </p:spPr>
          <p:txBody>
            <a:bodyPr wrap="square" rtlCol="0">
              <a:spAutoFit/>
            </a:bodyPr>
            <a:lstStyle/>
            <a:p>
              <a:pPr algn="ctr"/>
              <a:r>
                <a:rPr lang="en-US" sz="1600" dirty="0">
                  <a:latin typeface="Helvetica Light" panose="020B0403020202020204" pitchFamily="34" charset="0"/>
                </a:rPr>
                <a:t>e</a:t>
              </a:r>
              <a:r>
                <a:rPr lang="en-US" sz="1600" baseline="30000" dirty="0">
                  <a:latin typeface="Helvetica Light" panose="020B0403020202020204" pitchFamily="34" charset="0"/>
                </a:rPr>
                <a:t>-</a:t>
              </a:r>
            </a:p>
          </p:txBody>
        </p:sp>
      </p:grpSp>
      <p:grpSp>
        <p:nvGrpSpPr>
          <p:cNvPr id="142" name="Group 141">
            <a:extLst>
              <a:ext uri="{FF2B5EF4-FFF2-40B4-BE49-F238E27FC236}">
                <a16:creationId xmlns:a16="http://schemas.microsoft.com/office/drawing/2014/main" id="{FED49A04-1A63-2E4D-B4E7-44BD20D6C884}"/>
              </a:ext>
            </a:extLst>
          </p:cNvPr>
          <p:cNvGrpSpPr/>
          <p:nvPr/>
        </p:nvGrpSpPr>
        <p:grpSpPr>
          <a:xfrm>
            <a:off x="3009792" y="4526997"/>
            <a:ext cx="529365" cy="1175620"/>
            <a:chOff x="3009792" y="4526997"/>
            <a:chExt cx="529365" cy="1175620"/>
          </a:xfrm>
        </p:grpSpPr>
        <p:sp>
          <p:nvSpPr>
            <p:cNvPr id="76" name="Arc 75">
              <a:extLst>
                <a:ext uri="{FF2B5EF4-FFF2-40B4-BE49-F238E27FC236}">
                  <a16:creationId xmlns:a16="http://schemas.microsoft.com/office/drawing/2014/main" id="{75785501-A3A4-074E-8F2C-445D0D4ED6A7}"/>
                </a:ext>
              </a:extLst>
            </p:cNvPr>
            <p:cNvSpPr/>
            <p:nvPr/>
          </p:nvSpPr>
          <p:spPr>
            <a:xfrm rot="19342871" flipH="1" flipV="1">
              <a:off x="3009792" y="4526997"/>
              <a:ext cx="441559" cy="1017933"/>
            </a:xfrm>
            <a:prstGeom prst="arc">
              <a:avLst>
                <a:gd name="adj1" fmla="val 16200000"/>
                <a:gd name="adj2" fmla="val 1961356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TextBox 76">
              <a:extLst>
                <a:ext uri="{FF2B5EF4-FFF2-40B4-BE49-F238E27FC236}">
                  <a16:creationId xmlns:a16="http://schemas.microsoft.com/office/drawing/2014/main" id="{C8E52B8E-7AAD-8940-823A-77A1A681179A}"/>
                </a:ext>
              </a:extLst>
            </p:cNvPr>
            <p:cNvSpPr txBox="1"/>
            <p:nvPr/>
          </p:nvSpPr>
          <p:spPr>
            <a:xfrm>
              <a:off x="3011781" y="5364063"/>
              <a:ext cx="527376" cy="338554"/>
            </a:xfrm>
            <a:prstGeom prst="rect">
              <a:avLst/>
            </a:prstGeom>
            <a:noFill/>
            <a:ln w="19050">
              <a:noFill/>
            </a:ln>
          </p:spPr>
          <p:txBody>
            <a:bodyPr wrap="square" rtlCol="0">
              <a:spAutoFit/>
            </a:bodyPr>
            <a:lstStyle/>
            <a:p>
              <a:pPr algn="ctr"/>
              <a:r>
                <a:rPr lang="en-US" sz="1600" dirty="0">
                  <a:latin typeface="Helvetica Light" panose="020B0403020202020204" pitchFamily="34" charset="0"/>
                </a:rPr>
                <a:t>e</a:t>
              </a:r>
              <a:r>
                <a:rPr lang="en-US" sz="1600" baseline="30000" dirty="0">
                  <a:latin typeface="Helvetica Light" panose="020B0403020202020204" pitchFamily="34" charset="0"/>
                </a:rPr>
                <a:t>-</a:t>
              </a:r>
            </a:p>
          </p:txBody>
        </p:sp>
      </p:grpSp>
      <p:grpSp>
        <p:nvGrpSpPr>
          <p:cNvPr id="138" name="Group 137">
            <a:extLst>
              <a:ext uri="{FF2B5EF4-FFF2-40B4-BE49-F238E27FC236}">
                <a16:creationId xmlns:a16="http://schemas.microsoft.com/office/drawing/2014/main" id="{E2124D53-3386-4B45-8777-4251E7A5ADE9}"/>
              </a:ext>
            </a:extLst>
          </p:cNvPr>
          <p:cNvGrpSpPr/>
          <p:nvPr/>
        </p:nvGrpSpPr>
        <p:grpSpPr>
          <a:xfrm>
            <a:off x="2105093" y="4180037"/>
            <a:ext cx="550659" cy="1174374"/>
            <a:chOff x="2105093" y="4180037"/>
            <a:chExt cx="550659" cy="1174374"/>
          </a:xfrm>
        </p:grpSpPr>
        <p:sp>
          <p:nvSpPr>
            <p:cNvPr id="78" name="Arc 77">
              <a:extLst>
                <a:ext uri="{FF2B5EF4-FFF2-40B4-BE49-F238E27FC236}">
                  <a16:creationId xmlns:a16="http://schemas.microsoft.com/office/drawing/2014/main" id="{87494D90-6602-FA42-B8C9-876BFB04B0FD}"/>
                </a:ext>
              </a:extLst>
            </p:cNvPr>
            <p:cNvSpPr/>
            <p:nvPr/>
          </p:nvSpPr>
          <p:spPr>
            <a:xfrm rot="8647288" flipH="1" flipV="1">
              <a:off x="2105093" y="4307862"/>
              <a:ext cx="529444" cy="1046549"/>
            </a:xfrm>
            <a:prstGeom prst="arc">
              <a:avLst>
                <a:gd name="adj1" fmla="val 16050038"/>
                <a:gd name="adj2" fmla="val 19613562"/>
              </a:avLst>
            </a:prstGeom>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TextBox 79">
              <a:extLst>
                <a:ext uri="{FF2B5EF4-FFF2-40B4-BE49-F238E27FC236}">
                  <a16:creationId xmlns:a16="http://schemas.microsoft.com/office/drawing/2014/main" id="{6430A6ED-35B0-F345-863E-EB5B647ABDD9}"/>
                </a:ext>
              </a:extLst>
            </p:cNvPr>
            <p:cNvSpPr txBox="1"/>
            <p:nvPr/>
          </p:nvSpPr>
          <p:spPr>
            <a:xfrm>
              <a:off x="2128376" y="4180037"/>
              <a:ext cx="527376" cy="338554"/>
            </a:xfrm>
            <a:prstGeom prst="rect">
              <a:avLst/>
            </a:prstGeom>
            <a:noFill/>
            <a:ln w="19050">
              <a:noFill/>
            </a:ln>
          </p:spPr>
          <p:txBody>
            <a:bodyPr wrap="square" rtlCol="0">
              <a:spAutoFit/>
            </a:bodyPr>
            <a:lstStyle/>
            <a:p>
              <a:pPr algn="ctr"/>
              <a:r>
                <a:rPr lang="en-US" sz="1600" dirty="0">
                  <a:latin typeface="Helvetica Light" panose="020B0403020202020204" pitchFamily="34" charset="0"/>
                </a:rPr>
                <a:t>e</a:t>
              </a:r>
              <a:r>
                <a:rPr lang="en-US" sz="1600" baseline="30000" dirty="0">
                  <a:latin typeface="Helvetica Light" panose="020B0403020202020204" pitchFamily="34" charset="0"/>
                </a:rPr>
                <a:t>-</a:t>
              </a:r>
            </a:p>
          </p:txBody>
        </p:sp>
      </p:grpSp>
      <p:sp>
        <p:nvSpPr>
          <p:cNvPr id="81" name="TextBox 80">
            <a:extLst>
              <a:ext uri="{FF2B5EF4-FFF2-40B4-BE49-F238E27FC236}">
                <a16:creationId xmlns:a16="http://schemas.microsoft.com/office/drawing/2014/main" id="{9DAB3CDA-9409-4045-A967-B1A6E949981A}"/>
              </a:ext>
            </a:extLst>
          </p:cNvPr>
          <p:cNvSpPr txBox="1"/>
          <p:nvPr/>
        </p:nvSpPr>
        <p:spPr>
          <a:xfrm>
            <a:off x="1721661" y="4653583"/>
            <a:ext cx="527376" cy="338554"/>
          </a:xfrm>
          <a:prstGeom prst="rect">
            <a:avLst/>
          </a:prstGeom>
          <a:noFill/>
          <a:ln w="19050">
            <a:noFill/>
          </a:ln>
        </p:spPr>
        <p:txBody>
          <a:bodyPr wrap="square" rtlCol="0">
            <a:spAutoFit/>
          </a:bodyPr>
          <a:lstStyle/>
          <a:p>
            <a:pPr algn="ctr"/>
            <a:r>
              <a:rPr lang="en-US" sz="1600" dirty="0">
                <a:latin typeface="Helvetica Light" panose="020B0403020202020204" pitchFamily="34" charset="0"/>
              </a:rPr>
              <a:t>e</a:t>
            </a:r>
            <a:r>
              <a:rPr lang="en-US" sz="1600" baseline="30000" dirty="0">
                <a:latin typeface="Helvetica Light" panose="020B0403020202020204" pitchFamily="34" charset="0"/>
              </a:rPr>
              <a:t>-</a:t>
            </a:r>
          </a:p>
        </p:txBody>
      </p:sp>
      <p:sp>
        <p:nvSpPr>
          <p:cNvPr id="82" name="TextBox 81">
            <a:extLst>
              <a:ext uri="{FF2B5EF4-FFF2-40B4-BE49-F238E27FC236}">
                <a16:creationId xmlns:a16="http://schemas.microsoft.com/office/drawing/2014/main" id="{0E8FD930-59A9-AF43-B91D-8DA2AC797F1B}"/>
              </a:ext>
            </a:extLst>
          </p:cNvPr>
          <p:cNvSpPr txBox="1"/>
          <p:nvPr/>
        </p:nvSpPr>
        <p:spPr>
          <a:xfrm>
            <a:off x="1220423" y="4906676"/>
            <a:ext cx="527376" cy="338554"/>
          </a:xfrm>
          <a:prstGeom prst="rect">
            <a:avLst/>
          </a:prstGeom>
          <a:noFill/>
          <a:ln w="19050">
            <a:noFill/>
          </a:ln>
        </p:spPr>
        <p:txBody>
          <a:bodyPr wrap="square" rtlCol="0">
            <a:spAutoFit/>
          </a:bodyPr>
          <a:lstStyle/>
          <a:p>
            <a:pPr algn="ctr"/>
            <a:r>
              <a:rPr lang="en-US" sz="1600" dirty="0">
                <a:latin typeface="Helvetica Light" panose="020B0403020202020204" pitchFamily="34" charset="0"/>
              </a:rPr>
              <a:t>e</a:t>
            </a:r>
            <a:r>
              <a:rPr lang="en-US" sz="1600" baseline="30000" dirty="0">
                <a:latin typeface="Helvetica Light" panose="020B0403020202020204" pitchFamily="34" charset="0"/>
              </a:rPr>
              <a:t>-</a:t>
            </a:r>
          </a:p>
        </p:txBody>
      </p:sp>
      <p:sp>
        <p:nvSpPr>
          <p:cNvPr id="83" name="TextBox 82">
            <a:extLst>
              <a:ext uri="{FF2B5EF4-FFF2-40B4-BE49-F238E27FC236}">
                <a16:creationId xmlns:a16="http://schemas.microsoft.com/office/drawing/2014/main" id="{7EC20180-6020-F04B-B027-27A53DD276CD}"/>
              </a:ext>
            </a:extLst>
          </p:cNvPr>
          <p:cNvSpPr txBox="1"/>
          <p:nvPr/>
        </p:nvSpPr>
        <p:spPr>
          <a:xfrm>
            <a:off x="896337" y="5115676"/>
            <a:ext cx="527376" cy="338554"/>
          </a:xfrm>
          <a:prstGeom prst="rect">
            <a:avLst/>
          </a:prstGeom>
          <a:noFill/>
          <a:ln w="19050">
            <a:noFill/>
          </a:ln>
        </p:spPr>
        <p:txBody>
          <a:bodyPr wrap="square" rtlCol="0">
            <a:spAutoFit/>
          </a:bodyPr>
          <a:lstStyle/>
          <a:p>
            <a:pPr algn="ctr"/>
            <a:r>
              <a:rPr lang="en-US" sz="1600" dirty="0">
                <a:latin typeface="Helvetica Light" panose="020B0403020202020204" pitchFamily="34" charset="0"/>
              </a:rPr>
              <a:t>e</a:t>
            </a:r>
            <a:r>
              <a:rPr lang="en-US" sz="1600" baseline="30000" dirty="0">
                <a:latin typeface="Helvetica Light" panose="020B0403020202020204" pitchFamily="34" charset="0"/>
              </a:rPr>
              <a:t>-</a:t>
            </a:r>
          </a:p>
        </p:txBody>
      </p:sp>
      <p:sp>
        <p:nvSpPr>
          <p:cNvPr id="84" name="TextBox 83">
            <a:extLst>
              <a:ext uri="{FF2B5EF4-FFF2-40B4-BE49-F238E27FC236}">
                <a16:creationId xmlns:a16="http://schemas.microsoft.com/office/drawing/2014/main" id="{42DF9420-2893-8B4A-901E-730620A457F1}"/>
              </a:ext>
            </a:extLst>
          </p:cNvPr>
          <p:cNvSpPr txBox="1"/>
          <p:nvPr/>
        </p:nvSpPr>
        <p:spPr>
          <a:xfrm>
            <a:off x="515162" y="4800074"/>
            <a:ext cx="527376" cy="338554"/>
          </a:xfrm>
          <a:prstGeom prst="rect">
            <a:avLst/>
          </a:prstGeom>
          <a:noFill/>
          <a:ln w="19050">
            <a:noFill/>
          </a:ln>
        </p:spPr>
        <p:txBody>
          <a:bodyPr wrap="square" rtlCol="0">
            <a:spAutoFit/>
          </a:bodyPr>
          <a:lstStyle/>
          <a:p>
            <a:pPr algn="ctr"/>
            <a:r>
              <a:rPr lang="en-US" sz="1600" dirty="0">
                <a:latin typeface="Helvetica Light" panose="020B0403020202020204" pitchFamily="34" charset="0"/>
              </a:rPr>
              <a:t>e</a:t>
            </a:r>
            <a:r>
              <a:rPr lang="en-US" sz="1600" baseline="30000" dirty="0">
                <a:latin typeface="Helvetica Light" panose="020B0403020202020204" pitchFamily="34" charset="0"/>
              </a:rPr>
              <a:t>-</a:t>
            </a:r>
          </a:p>
        </p:txBody>
      </p:sp>
      <p:sp>
        <p:nvSpPr>
          <p:cNvPr id="85" name="TextBox 84">
            <a:extLst>
              <a:ext uri="{FF2B5EF4-FFF2-40B4-BE49-F238E27FC236}">
                <a16:creationId xmlns:a16="http://schemas.microsoft.com/office/drawing/2014/main" id="{B4F690D1-E996-FC45-AA7E-B865AC46C43F}"/>
              </a:ext>
            </a:extLst>
          </p:cNvPr>
          <p:cNvSpPr txBox="1"/>
          <p:nvPr/>
        </p:nvSpPr>
        <p:spPr>
          <a:xfrm>
            <a:off x="234653" y="4692126"/>
            <a:ext cx="527376" cy="338554"/>
          </a:xfrm>
          <a:prstGeom prst="rect">
            <a:avLst/>
          </a:prstGeom>
          <a:noFill/>
          <a:ln w="19050">
            <a:noFill/>
          </a:ln>
        </p:spPr>
        <p:txBody>
          <a:bodyPr wrap="square" rtlCol="0">
            <a:spAutoFit/>
          </a:bodyPr>
          <a:lstStyle/>
          <a:p>
            <a:pPr algn="ctr"/>
            <a:r>
              <a:rPr lang="en-US" sz="1600" dirty="0">
                <a:latin typeface="Helvetica Light" panose="020B0403020202020204" pitchFamily="34" charset="0"/>
              </a:rPr>
              <a:t>e</a:t>
            </a:r>
            <a:r>
              <a:rPr lang="en-US" sz="1600" baseline="30000" dirty="0">
                <a:latin typeface="Helvetica Light" panose="020B0403020202020204" pitchFamily="34" charset="0"/>
              </a:rPr>
              <a:t>-</a:t>
            </a:r>
          </a:p>
        </p:txBody>
      </p:sp>
      <p:sp>
        <p:nvSpPr>
          <p:cNvPr id="86" name="TextBox 85">
            <a:extLst>
              <a:ext uri="{FF2B5EF4-FFF2-40B4-BE49-F238E27FC236}">
                <a16:creationId xmlns:a16="http://schemas.microsoft.com/office/drawing/2014/main" id="{E7D35805-7EDE-AC41-8F68-EC57A8EB4376}"/>
              </a:ext>
            </a:extLst>
          </p:cNvPr>
          <p:cNvSpPr txBox="1"/>
          <p:nvPr/>
        </p:nvSpPr>
        <p:spPr>
          <a:xfrm>
            <a:off x="229039" y="4279116"/>
            <a:ext cx="527376" cy="338554"/>
          </a:xfrm>
          <a:prstGeom prst="rect">
            <a:avLst/>
          </a:prstGeom>
          <a:noFill/>
          <a:ln w="19050">
            <a:noFill/>
          </a:ln>
        </p:spPr>
        <p:txBody>
          <a:bodyPr wrap="square" rtlCol="0">
            <a:spAutoFit/>
          </a:bodyPr>
          <a:lstStyle/>
          <a:p>
            <a:pPr algn="ctr"/>
            <a:r>
              <a:rPr lang="en-US" sz="1600" dirty="0">
                <a:latin typeface="Helvetica Light" panose="020B0403020202020204" pitchFamily="34" charset="0"/>
              </a:rPr>
              <a:t>e</a:t>
            </a:r>
            <a:r>
              <a:rPr lang="en-US" sz="1600" baseline="30000" dirty="0">
                <a:latin typeface="Helvetica Light" panose="020B0403020202020204" pitchFamily="34" charset="0"/>
              </a:rPr>
              <a:t>-</a:t>
            </a:r>
          </a:p>
        </p:txBody>
      </p:sp>
      <p:grpSp>
        <p:nvGrpSpPr>
          <p:cNvPr id="105" name="Group 104">
            <a:extLst>
              <a:ext uri="{FF2B5EF4-FFF2-40B4-BE49-F238E27FC236}">
                <a16:creationId xmlns:a16="http://schemas.microsoft.com/office/drawing/2014/main" id="{41A30E95-AB9E-CF46-8262-C7516ADD0799}"/>
              </a:ext>
            </a:extLst>
          </p:cNvPr>
          <p:cNvGrpSpPr/>
          <p:nvPr/>
        </p:nvGrpSpPr>
        <p:grpSpPr>
          <a:xfrm>
            <a:off x="4854507" y="2440101"/>
            <a:ext cx="4627582" cy="2028996"/>
            <a:chOff x="3578815" y="2556924"/>
            <a:chExt cx="5965146" cy="2028996"/>
          </a:xfrm>
        </p:grpSpPr>
        <p:sp>
          <p:nvSpPr>
            <p:cNvPr id="106" name="Title 1">
              <a:extLst>
                <a:ext uri="{FF2B5EF4-FFF2-40B4-BE49-F238E27FC236}">
                  <a16:creationId xmlns:a16="http://schemas.microsoft.com/office/drawing/2014/main" id="{ABC0BE21-071B-7042-ACF6-ECE6DCF88CCA}"/>
                </a:ext>
              </a:extLst>
            </p:cNvPr>
            <p:cNvSpPr txBox="1">
              <a:spLocks/>
            </p:cNvSpPr>
            <p:nvPr/>
          </p:nvSpPr>
          <p:spPr>
            <a:xfrm>
              <a:off x="3632840" y="2556924"/>
              <a:ext cx="2278983" cy="63574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pPr algn="l"/>
              <a:r>
                <a:rPr lang="en-US" sz="2200" dirty="0">
                  <a:latin typeface="Helvetica" pitchFamily="2" charset="0"/>
                </a:rPr>
                <a:t>Advantages</a:t>
              </a:r>
            </a:p>
          </p:txBody>
        </p:sp>
        <p:sp>
          <p:nvSpPr>
            <p:cNvPr id="107" name="Title 1">
              <a:extLst>
                <a:ext uri="{FF2B5EF4-FFF2-40B4-BE49-F238E27FC236}">
                  <a16:creationId xmlns:a16="http://schemas.microsoft.com/office/drawing/2014/main" id="{DCF61E8A-BB0C-964C-A2E4-0B02DC9C27AE}"/>
                </a:ext>
              </a:extLst>
            </p:cNvPr>
            <p:cNvSpPr txBox="1">
              <a:spLocks/>
            </p:cNvSpPr>
            <p:nvPr/>
          </p:nvSpPr>
          <p:spPr>
            <a:xfrm>
              <a:off x="3578815" y="3094529"/>
              <a:ext cx="5965146" cy="1491391"/>
            </a:xfrm>
            <a:prstGeom prst="rect">
              <a:avLst/>
            </a:prstGeom>
          </p:spPr>
          <p:txBody>
            <a:bodyPr vert="horz" lIns="91440" tIns="45720" rIns="91440" bIns="45720" rtlCol="0" anchor="t">
              <a:no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pPr algn="l">
                <a:spcAft>
                  <a:spcPts val="500"/>
                </a:spcAft>
              </a:pPr>
              <a:r>
                <a:rPr lang="en-US" sz="1800" dirty="0">
                  <a:latin typeface="Helvetica" pitchFamily="2" charset="0"/>
                </a:rPr>
                <a:t>—</a:t>
              </a:r>
              <a:r>
                <a:rPr lang="en-US" sz="2000" dirty="0">
                  <a:latin typeface="Helvetica" pitchFamily="2" charset="0"/>
                </a:rPr>
                <a:t> </a:t>
              </a:r>
              <a:r>
                <a:rPr lang="en-US" sz="1800" dirty="0">
                  <a:latin typeface="Helvetica Light" panose="020B0403020202020204" pitchFamily="34" charset="0"/>
                </a:rPr>
                <a:t>Easy to make</a:t>
              </a:r>
            </a:p>
            <a:p>
              <a:pPr algn="l">
                <a:spcAft>
                  <a:spcPts val="500"/>
                </a:spcAft>
              </a:pPr>
              <a:r>
                <a:rPr lang="en-US" sz="1800" dirty="0">
                  <a:latin typeface="Helvetica" pitchFamily="2" charset="0"/>
                </a:rPr>
                <a:t>— </a:t>
              </a:r>
              <a:r>
                <a:rPr lang="en-US" sz="1800" dirty="0">
                  <a:latin typeface="Helvetica Light" panose="020B0403020202020204" pitchFamily="34" charset="0"/>
                </a:rPr>
                <a:t>Semi-flexible and semi-transparent</a:t>
              </a:r>
            </a:p>
            <a:p>
              <a:pPr algn="l"/>
              <a:r>
                <a:rPr lang="en-US" sz="1800" dirty="0">
                  <a:latin typeface="Helvetica" pitchFamily="2" charset="0"/>
                </a:rPr>
                <a:t>— </a:t>
              </a:r>
              <a:r>
                <a:rPr lang="en-US" sz="1800" dirty="0">
                  <a:latin typeface="Helvetica Light" panose="020B0403020202020204" pitchFamily="34" charset="0"/>
                </a:rPr>
                <a:t>Work in low-light</a:t>
              </a:r>
            </a:p>
            <a:p>
              <a:pPr marL="457200" algn="l">
                <a:spcAft>
                  <a:spcPts val="500"/>
                </a:spcAft>
              </a:pPr>
              <a:r>
                <a:rPr lang="en-US" sz="1800" dirty="0">
                  <a:latin typeface="Helvetica Light" panose="020B0403020202020204" pitchFamily="34" charset="0"/>
                  <a:sym typeface="Wingdings" pitchFamily="2" charset="2"/>
                </a:rPr>
                <a:t> potentially could be used indoors</a:t>
              </a:r>
              <a:endParaRPr lang="en-US" sz="1800" dirty="0">
                <a:latin typeface="Helvetica Light" panose="020B0403020202020204" pitchFamily="34" charset="0"/>
              </a:endParaRPr>
            </a:p>
          </p:txBody>
        </p:sp>
      </p:grpSp>
      <p:grpSp>
        <p:nvGrpSpPr>
          <p:cNvPr id="108" name="Group 107">
            <a:extLst>
              <a:ext uri="{FF2B5EF4-FFF2-40B4-BE49-F238E27FC236}">
                <a16:creationId xmlns:a16="http://schemas.microsoft.com/office/drawing/2014/main" id="{550C3304-8743-9B40-8913-82522F0F0806}"/>
              </a:ext>
            </a:extLst>
          </p:cNvPr>
          <p:cNvGrpSpPr/>
          <p:nvPr/>
        </p:nvGrpSpPr>
        <p:grpSpPr>
          <a:xfrm>
            <a:off x="4896418" y="4522205"/>
            <a:ext cx="4627583" cy="2074425"/>
            <a:chOff x="3483659" y="5103719"/>
            <a:chExt cx="4627583" cy="2074425"/>
          </a:xfrm>
        </p:grpSpPr>
        <p:sp>
          <p:nvSpPr>
            <p:cNvPr id="109" name="Title 1">
              <a:extLst>
                <a:ext uri="{FF2B5EF4-FFF2-40B4-BE49-F238E27FC236}">
                  <a16:creationId xmlns:a16="http://schemas.microsoft.com/office/drawing/2014/main" id="{33ABEA92-6F14-D947-B678-603CB54E8B59}"/>
                </a:ext>
              </a:extLst>
            </p:cNvPr>
            <p:cNvSpPr txBox="1">
              <a:spLocks/>
            </p:cNvSpPr>
            <p:nvPr/>
          </p:nvSpPr>
          <p:spPr>
            <a:xfrm>
              <a:off x="3483659" y="5103719"/>
              <a:ext cx="2780429" cy="51564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pPr algn="l"/>
              <a:r>
                <a:rPr lang="en-US" sz="2200" dirty="0">
                  <a:latin typeface="Helvetica" pitchFamily="2" charset="0"/>
                </a:rPr>
                <a:t>Disadvantages</a:t>
              </a:r>
            </a:p>
          </p:txBody>
        </p:sp>
        <p:sp>
          <p:nvSpPr>
            <p:cNvPr id="110" name="Title 1">
              <a:extLst>
                <a:ext uri="{FF2B5EF4-FFF2-40B4-BE49-F238E27FC236}">
                  <a16:creationId xmlns:a16="http://schemas.microsoft.com/office/drawing/2014/main" id="{26EBF3BA-78D2-F942-894F-E2E29A84B5E8}"/>
                </a:ext>
              </a:extLst>
            </p:cNvPr>
            <p:cNvSpPr txBox="1">
              <a:spLocks/>
            </p:cNvSpPr>
            <p:nvPr/>
          </p:nvSpPr>
          <p:spPr>
            <a:xfrm>
              <a:off x="3483659" y="5528332"/>
              <a:ext cx="4627583" cy="16498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pPr algn="l">
                <a:spcAft>
                  <a:spcPts val="500"/>
                </a:spcAft>
              </a:pPr>
              <a:r>
                <a:rPr lang="en-US" sz="1800" dirty="0">
                  <a:latin typeface="Helvetica" pitchFamily="2" charset="0"/>
                </a:rPr>
                <a:t>— </a:t>
              </a:r>
              <a:r>
                <a:rPr lang="en-US" sz="1800" dirty="0">
                  <a:latin typeface="Helvetica Light" panose="020B0403020202020204" pitchFamily="34" charset="0"/>
                </a:rPr>
                <a:t>Low efficiencies (so far)</a:t>
              </a:r>
            </a:p>
            <a:p>
              <a:pPr algn="l">
                <a:spcAft>
                  <a:spcPts val="500"/>
                </a:spcAft>
              </a:pPr>
              <a:r>
                <a:rPr lang="en-US" sz="1800" dirty="0">
                  <a:latin typeface="Helvetica" pitchFamily="2" charset="0"/>
                </a:rPr>
                <a:t>— </a:t>
              </a:r>
              <a:r>
                <a:rPr lang="en-US" sz="1800" dirty="0">
                  <a:latin typeface="Helvetica Light" panose="020B0403020202020204" pitchFamily="34" charset="0"/>
                </a:rPr>
                <a:t>Requires expensive materials like Pt</a:t>
              </a:r>
            </a:p>
            <a:p>
              <a:pPr algn="l"/>
              <a:r>
                <a:rPr lang="en-US" sz="1800" dirty="0">
                  <a:latin typeface="Helvetica" pitchFamily="2" charset="0"/>
                </a:rPr>
                <a:t>— </a:t>
              </a:r>
              <a:r>
                <a:rPr lang="en-US" sz="1800" dirty="0">
                  <a:latin typeface="Helvetica Light" panose="020B0403020202020204" pitchFamily="34" charset="0"/>
                </a:rPr>
                <a:t>Uses liquids </a:t>
              </a:r>
            </a:p>
            <a:p>
              <a:pPr marL="457200" algn="l">
                <a:spcAft>
                  <a:spcPts val="500"/>
                </a:spcAft>
              </a:pPr>
              <a:r>
                <a:rPr lang="en-US" sz="1800" dirty="0">
                  <a:latin typeface="Helvetica Light" panose="020B0403020202020204" pitchFamily="34" charset="0"/>
                  <a:sym typeface="Wingdings" pitchFamily="2" charset="2"/>
                </a:rPr>
                <a:t> makes it difficult to use in all weather</a:t>
              </a:r>
              <a:endParaRPr lang="en-US" sz="1800" dirty="0">
                <a:latin typeface="Helvetica Light" panose="020B0403020202020204" pitchFamily="34" charset="0"/>
              </a:endParaRPr>
            </a:p>
          </p:txBody>
        </p:sp>
      </p:grpSp>
      <p:sp>
        <p:nvSpPr>
          <p:cNvPr id="111" name="Title 1">
            <a:extLst>
              <a:ext uri="{FF2B5EF4-FFF2-40B4-BE49-F238E27FC236}">
                <a16:creationId xmlns:a16="http://schemas.microsoft.com/office/drawing/2014/main" id="{BFBCDF39-A672-F145-AA4A-7C14D0CE2137}"/>
              </a:ext>
            </a:extLst>
          </p:cNvPr>
          <p:cNvSpPr txBox="1">
            <a:spLocks/>
          </p:cNvSpPr>
          <p:nvPr/>
        </p:nvSpPr>
        <p:spPr>
          <a:xfrm>
            <a:off x="4497198" y="1552382"/>
            <a:ext cx="4486395" cy="792162"/>
          </a:xfrm>
          <a:prstGeom prst="rect">
            <a:avLst/>
          </a:prstGeom>
          <a:ln w="28575">
            <a:solidFill>
              <a:srgbClr val="76D6FF"/>
            </a:solidFill>
          </a:ln>
        </p:spPr>
        <p:txBody>
          <a:bodyPr vert="horz" lIns="91440" tIns="45720" rIns="91440" bIns="45720" rtlCol="0" anchor="ctr">
            <a:no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r>
              <a:rPr lang="en-US" sz="2300" dirty="0">
                <a:latin typeface="Helvetica Light" panose="020B0403020202020204" pitchFamily="34" charset="0"/>
              </a:rPr>
              <a:t>DSSCs are made of three parts: dye, TiO</a:t>
            </a:r>
            <a:r>
              <a:rPr lang="en-US" sz="2300" baseline="-25000" dirty="0">
                <a:latin typeface="Helvetica Light" panose="020B0403020202020204" pitchFamily="34" charset="0"/>
              </a:rPr>
              <a:t>2</a:t>
            </a:r>
            <a:r>
              <a:rPr lang="en-US" sz="2300" dirty="0">
                <a:latin typeface="Helvetica Light" panose="020B0403020202020204" pitchFamily="34" charset="0"/>
              </a:rPr>
              <a:t>, and liquid electrolyte</a:t>
            </a:r>
            <a:endParaRPr lang="en-US" sz="2300" baseline="-25000" dirty="0">
              <a:latin typeface="Helvetica Light" panose="020B0403020202020204" pitchFamily="34" charset="0"/>
            </a:endParaRPr>
          </a:p>
        </p:txBody>
      </p:sp>
      <p:pic>
        <p:nvPicPr>
          <p:cNvPr id="113" name="Picture 112">
            <a:extLst>
              <a:ext uri="{FF2B5EF4-FFF2-40B4-BE49-F238E27FC236}">
                <a16:creationId xmlns:a16="http://schemas.microsoft.com/office/drawing/2014/main" id="{B2520AE9-659C-6449-B253-3079288E88E1}"/>
              </a:ext>
            </a:extLst>
          </p:cNvPr>
          <p:cNvPicPr>
            <a:picLocks noChangeAspect="1"/>
          </p:cNvPicPr>
          <p:nvPr/>
        </p:nvPicPr>
        <p:blipFill>
          <a:blip r:embed="rId5"/>
          <a:stretch>
            <a:fillRect/>
          </a:stretch>
        </p:blipFill>
        <p:spPr>
          <a:xfrm>
            <a:off x="-4832" y="1746683"/>
            <a:ext cx="1879446" cy="1469385"/>
          </a:xfrm>
          <a:prstGeom prst="rect">
            <a:avLst/>
          </a:prstGeom>
        </p:spPr>
      </p:pic>
      <p:pic>
        <p:nvPicPr>
          <p:cNvPr id="114" name="Picture 113">
            <a:extLst>
              <a:ext uri="{FF2B5EF4-FFF2-40B4-BE49-F238E27FC236}">
                <a16:creationId xmlns:a16="http://schemas.microsoft.com/office/drawing/2014/main" id="{9A8B3E4F-1E7D-6F42-8674-7207CF9042E7}"/>
              </a:ext>
            </a:extLst>
          </p:cNvPr>
          <p:cNvPicPr>
            <a:picLocks noChangeAspect="1"/>
          </p:cNvPicPr>
          <p:nvPr/>
        </p:nvPicPr>
        <p:blipFill>
          <a:blip r:embed="rId6"/>
          <a:stretch>
            <a:fillRect/>
          </a:stretch>
        </p:blipFill>
        <p:spPr>
          <a:xfrm>
            <a:off x="1905455" y="1386165"/>
            <a:ext cx="2346460" cy="1731369"/>
          </a:xfrm>
          <a:prstGeom prst="rect">
            <a:avLst/>
          </a:prstGeom>
        </p:spPr>
      </p:pic>
      <p:grpSp>
        <p:nvGrpSpPr>
          <p:cNvPr id="137" name="Group 136">
            <a:extLst>
              <a:ext uri="{FF2B5EF4-FFF2-40B4-BE49-F238E27FC236}">
                <a16:creationId xmlns:a16="http://schemas.microsoft.com/office/drawing/2014/main" id="{49D1F849-028D-354B-AB8D-2364893A945C}"/>
              </a:ext>
            </a:extLst>
          </p:cNvPr>
          <p:cNvGrpSpPr/>
          <p:nvPr/>
        </p:nvGrpSpPr>
        <p:grpSpPr>
          <a:xfrm>
            <a:off x="-13045" y="5225095"/>
            <a:ext cx="527875" cy="990055"/>
            <a:chOff x="-13045" y="5225095"/>
            <a:chExt cx="527875" cy="990055"/>
          </a:xfrm>
        </p:grpSpPr>
        <p:grpSp>
          <p:nvGrpSpPr>
            <p:cNvPr id="133" name="Group 132">
              <a:extLst>
                <a:ext uri="{FF2B5EF4-FFF2-40B4-BE49-F238E27FC236}">
                  <a16:creationId xmlns:a16="http://schemas.microsoft.com/office/drawing/2014/main" id="{530609AF-F5B8-2546-8B3E-907D9C50510E}"/>
                </a:ext>
              </a:extLst>
            </p:cNvPr>
            <p:cNvGrpSpPr/>
            <p:nvPr/>
          </p:nvGrpSpPr>
          <p:grpSpPr>
            <a:xfrm>
              <a:off x="78286" y="5225095"/>
              <a:ext cx="436544" cy="614350"/>
              <a:chOff x="78286" y="5225095"/>
              <a:chExt cx="301506" cy="614350"/>
            </a:xfrm>
          </p:grpSpPr>
          <p:cxnSp>
            <p:nvCxnSpPr>
              <p:cNvPr id="122" name="Straight Arrow Connector 121">
                <a:extLst>
                  <a:ext uri="{FF2B5EF4-FFF2-40B4-BE49-F238E27FC236}">
                    <a16:creationId xmlns:a16="http://schemas.microsoft.com/office/drawing/2014/main" id="{649EEB4E-2CE8-604A-BD9A-9809C280CCAB}"/>
                  </a:ext>
                </a:extLst>
              </p:cNvPr>
              <p:cNvCxnSpPr>
                <a:cxnSpLocks/>
              </p:cNvCxnSpPr>
              <p:nvPr/>
            </p:nvCxnSpPr>
            <p:spPr>
              <a:xfrm>
                <a:off x="78286" y="5225095"/>
                <a:ext cx="301506" cy="0"/>
              </a:xfrm>
              <a:prstGeom prst="straightConnector1">
                <a:avLst/>
              </a:prstGeom>
              <a:ln w="57150">
                <a:solidFill>
                  <a:srgbClr val="FFCE40"/>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7A07C1F3-F070-4D4F-B28F-E7F600261087}"/>
                  </a:ext>
                </a:extLst>
              </p:cNvPr>
              <p:cNvCxnSpPr>
                <a:cxnSpLocks/>
              </p:cNvCxnSpPr>
              <p:nvPr/>
            </p:nvCxnSpPr>
            <p:spPr>
              <a:xfrm>
                <a:off x="78286" y="5540567"/>
                <a:ext cx="301506" cy="0"/>
              </a:xfrm>
              <a:prstGeom prst="straightConnector1">
                <a:avLst/>
              </a:prstGeom>
              <a:ln w="57150">
                <a:solidFill>
                  <a:srgbClr val="FFCE40"/>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F354608F-F306-EA42-9A7A-31E38E8E2B4A}"/>
                  </a:ext>
                </a:extLst>
              </p:cNvPr>
              <p:cNvCxnSpPr>
                <a:cxnSpLocks/>
              </p:cNvCxnSpPr>
              <p:nvPr/>
            </p:nvCxnSpPr>
            <p:spPr>
              <a:xfrm>
                <a:off x="78286" y="5839445"/>
                <a:ext cx="301506" cy="0"/>
              </a:xfrm>
              <a:prstGeom prst="straightConnector1">
                <a:avLst/>
              </a:prstGeom>
              <a:ln w="57150">
                <a:solidFill>
                  <a:srgbClr val="FFCE40"/>
                </a:solidFill>
                <a:tailEnd type="triangle"/>
              </a:ln>
            </p:spPr>
            <p:style>
              <a:lnRef idx="1">
                <a:schemeClr val="accent1"/>
              </a:lnRef>
              <a:fillRef idx="0">
                <a:schemeClr val="accent1"/>
              </a:fillRef>
              <a:effectRef idx="0">
                <a:schemeClr val="accent1"/>
              </a:effectRef>
              <a:fontRef idx="minor">
                <a:schemeClr val="tx1"/>
              </a:fontRef>
            </p:style>
          </p:cxnSp>
        </p:grpSp>
        <p:sp>
          <p:nvSpPr>
            <p:cNvPr id="126" name="TextBox 125">
              <a:extLst>
                <a:ext uri="{FF2B5EF4-FFF2-40B4-BE49-F238E27FC236}">
                  <a16:creationId xmlns:a16="http://schemas.microsoft.com/office/drawing/2014/main" id="{7C55C432-385D-BD46-B95E-73B11CDC26E7}"/>
                </a:ext>
              </a:extLst>
            </p:cNvPr>
            <p:cNvSpPr txBox="1"/>
            <p:nvPr/>
          </p:nvSpPr>
          <p:spPr>
            <a:xfrm>
              <a:off x="-13045" y="5907373"/>
              <a:ext cx="527376" cy="307777"/>
            </a:xfrm>
            <a:prstGeom prst="rect">
              <a:avLst/>
            </a:prstGeom>
            <a:noFill/>
            <a:ln w="19050">
              <a:noFill/>
            </a:ln>
          </p:spPr>
          <p:txBody>
            <a:bodyPr wrap="square" rtlCol="0">
              <a:spAutoFit/>
            </a:bodyPr>
            <a:lstStyle/>
            <a:p>
              <a:pPr algn="ctr"/>
              <a:r>
                <a:rPr lang="en-US" sz="1400" dirty="0">
                  <a:latin typeface="Helvetica Light" panose="020B0403020202020204" pitchFamily="34" charset="0"/>
                </a:rPr>
                <a:t>light</a:t>
              </a:r>
            </a:p>
          </p:txBody>
        </p:sp>
      </p:grpSp>
      <p:sp>
        <p:nvSpPr>
          <p:cNvPr id="143" name="TextBox 142">
            <a:extLst>
              <a:ext uri="{FF2B5EF4-FFF2-40B4-BE49-F238E27FC236}">
                <a16:creationId xmlns:a16="http://schemas.microsoft.com/office/drawing/2014/main" id="{46354EDE-1E0A-E744-A25E-CA865DBCBA0F}"/>
              </a:ext>
            </a:extLst>
          </p:cNvPr>
          <p:cNvSpPr txBox="1"/>
          <p:nvPr/>
        </p:nvSpPr>
        <p:spPr>
          <a:xfrm>
            <a:off x="737552" y="1397283"/>
            <a:ext cx="1803699" cy="338554"/>
          </a:xfrm>
          <a:prstGeom prst="rect">
            <a:avLst/>
          </a:prstGeom>
          <a:noFill/>
          <a:ln w="6350">
            <a:solidFill>
              <a:srgbClr val="76D6FF"/>
            </a:solidFill>
          </a:ln>
        </p:spPr>
        <p:txBody>
          <a:bodyPr wrap="none" rtlCol="0">
            <a:spAutoFit/>
          </a:bodyPr>
          <a:lstStyle/>
          <a:p>
            <a:r>
              <a:rPr lang="en-US" sz="1600" dirty="0">
                <a:latin typeface="Helvetica Light" panose="020B0403020202020204" pitchFamily="34" charset="0"/>
              </a:rPr>
              <a:t>examples of dyes</a:t>
            </a:r>
          </a:p>
        </p:txBody>
      </p:sp>
    </p:spTree>
    <p:extLst>
      <p:ext uri="{BB962C8B-B14F-4D97-AF65-F5344CB8AC3E}">
        <p14:creationId xmlns:p14="http://schemas.microsoft.com/office/powerpoint/2010/main" val="65269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3" grpId="0"/>
      <p:bldP spid="84" grpId="0"/>
      <p:bldP spid="85" grpId="0"/>
      <p:bldP spid="8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1DFD704-51BA-F243-95FC-F223AF12DF2A}"/>
              </a:ext>
            </a:extLst>
          </p:cNvPr>
          <p:cNvSpPr txBox="1">
            <a:spLocks/>
          </p:cNvSpPr>
          <p:nvPr/>
        </p:nvSpPr>
        <p:spPr>
          <a:xfrm>
            <a:off x="3254479" y="241940"/>
            <a:ext cx="5638800" cy="7921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pPr>
              <a:spcAft>
                <a:spcPts val="600"/>
              </a:spcAft>
            </a:pPr>
            <a:r>
              <a:rPr lang="en-US" kern="1200" dirty="0">
                <a:latin typeface="Helvetica Light" panose="020B0403020202020204" pitchFamily="34" charset="0"/>
              </a:rPr>
              <a:t>Solar energy &amp; Solar cells</a:t>
            </a:r>
          </a:p>
        </p:txBody>
      </p:sp>
      <p:grpSp>
        <p:nvGrpSpPr>
          <p:cNvPr id="46" name="Group 45">
            <a:extLst>
              <a:ext uri="{FF2B5EF4-FFF2-40B4-BE49-F238E27FC236}">
                <a16:creationId xmlns:a16="http://schemas.microsoft.com/office/drawing/2014/main" id="{B54F5575-3E89-9A41-B896-AEA146E6F2B3}"/>
              </a:ext>
            </a:extLst>
          </p:cNvPr>
          <p:cNvGrpSpPr/>
          <p:nvPr/>
        </p:nvGrpSpPr>
        <p:grpSpPr>
          <a:xfrm>
            <a:off x="153415" y="4356539"/>
            <a:ext cx="8303367" cy="2345923"/>
            <a:chOff x="383433" y="4287959"/>
            <a:chExt cx="8303367" cy="2345923"/>
          </a:xfrm>
        </p:grpSpPr>
        <p:grpSp>
          <p:nvGrpSpPr>
            <p:cNvPr id="21" name="Group 20">
              <a:extLst>
                <a:ext uri="{FF2B5EF4-FFF2-40B4-BE49-F238E27FC236}">
                  <a16:creationId xmlns:a16="http://schemas.microsoft.com/office/drawing/2014/main" id="{88695328-15CA-0D4E-9985-1F14DA2BF216}"/>
                </a:ext>
              </a:extLst>
            </p:cNvPr>
            <p:cNvGrpSpPr/>
            <p:nvPr/>
          </p:nvGrpSpPr>
          <p:grpSpPr>
            <a:xfrm>
              <a:off x="2571344" y="4826588"/>
              <a:ext cx="2614637" cy="1519203"/>
              <a:chOff x="344280" y="4613737"/>
              <a:chExt cx="2892406" cy="1820929"/>
            </a:xfrm>
          </p:grpSpPr>
          <p:sp>
            <p:nvSpPr>
              <p:cNvPr id="22" name="Rectangle 21">
                <a:extLst>
                  <a:ext uri="{FF2B5EF4-FFF2-40B4-BE49-F238E27FC236}">
                    <a16:creationId xmlns:a16="http://schemas.microsoft.com/office/drawing/2014/main" id="{F9EF6A75-729E-C742-8808-4F22AA02911A}"/>
                  </a:ext>
                </a:extLst>
              </p:cNvPr>
              <p:cNvSpPr/>
              <p:nvPr/>
            </p:nvSpPr>
            <p:spPr>
              <a:xfrm>
                <a:off x="344280" y="4683130"/>
                <a:ext cx="2892406" cy="282505"/>
              </a:xfrm>
              <a:prstGeom prst="rect">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6E9DD5B-6952-0B4B-978F-0A480D82DC3A}"/>
                  </a:ext>
                </a:extLst>
              </p:cNvPr>
              <p:cNvSpPr/>
              <p:nvPr/>
            </p:nvSpPr>
            <p:spPr>
              <a:xfrm>
                <a:off x="344280" y="4965635"/>
                <a:ext cx="2892406" cy="593263"/>
              </a:xfrm>
              <a:prstGeom prst="rect">
                <a:avLst/>
              </a:prstGeom>
              <a:solidFill>
                <a:srgbClr val="0097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009B826-E287-1143-938F-A7E85C04E7FE}"/>
                  </a:ext>
                </a:extLst>
              </p:cNvPr>
              <p:cNvSpPr/>
              <p:nvPr/>
            </p:nvSpPr>
            <p:spPr>
              <a:xfrm>
                <a:off x="344280" y="5472072"/>
                <a:ext cx="2892406" cy="369332"/>
              </a:xfrm>
              <a:prstGeom prst="rect">
                <a:avLst/>
              </a:prstGeom>
              <a:solidFill>
                <a:srgbClr val="006AB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2D25FF8-AE41-9A4C-BA13-9E4410987F24}"/>
                  </a:ext>
                </a:extLst>
              </p:cNvPr>
              <p:cNvSpPr/>
              <p:nvPr/>
            </p:nvSpPr>
            <p:spPr>
              <a:xfrm>
                <a:off x="344280" y="5841403"/>
                <a:ext cx="2892406" cy="593263"/>
              </a:xfrm>
              <a:prstGeom prst="rect">
                <a:avLst/>
              </a:prstGeom>
              <a:solidFill>
                <a:srgbClr val="76D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17695DF-74F8-484B-80CB-568F8ED4F828}"/>
                  </a:ext>
                </a:extLst>
              </p:cNvPr>
              <p:cNvSpPr txBox="1"/>
              <p:nvPr/>
            </p:nvSpPr>
            <p:spPr>
              <a:xfrm>
                <a:off x="1069745" y="4613737"/>
                <a:ext cx="1935025" cy="442684"/>
              </a:xfrm>
              <a:prstGeom prst="rect">
                <a:avLst/>
              </a:prstGeom>
              <a:noFill/>
            </p:spPr>
            <p:txBody>
              <a:bodyPr wrap="none" rtlCol="0">
                <a:spAutoFit/>
              </a:bodyPr>
              <a:lstStyle/>
              <a:p>
                <a:r>
                  <a:rPr lang="en-US" dirty="0">
                    <a:latin typeface="Helvetica" pitchFamily="2" charset="0"/>
                  </a:rPr>
                  <a:t>protective layer</a:t>
                </a:r>
              </a:p>
            </p:txBody>
          </p:sp>
          <p:sp>
            <p:nvSpPr>
              <p:cNvPr id="27" name="TextBox 26">
                <a:extLst>
                  <a:ext uri="{FF2B5EF4-FFF2-40B4-BE49-F238E27FC236}">
                    <a16:creationId xmlns:a16="http://schemas.microsoft.com/office/drawing/2014/main" id="{53EC622F-D4D0-E342-BCF7-AD1DC961D7CC}"/>
                  </a:ext>
                </a:extLst>
              </p:cNvPr>
              <p:cNvSpPr txBox="1"/>
              <p:nvPr/>
            </p:nvSpPr>
            <p:spPr>
              <a:xfrm>
                <a:off x="1435033" y="5012166"/>
                <a:ext cx="889987" cy="369332"/>
              </a:xfrm>
              <a:prstGeom prst="rect">
                <a:avLst/>
              </a:prstGeom>
              <a:noFill/>
            </p:spPr>
            <p:txBody>
              <a:bodyPr wrap="none" rtlCol="0">
                <a:spAutoFit/>
              </a:bodyPr>
              <a:lstStyle/>
              <a:p>
                <a:r>
                  <a:rPr lang="en-US" dirty="0">
                    <a:latin typeface="Helvetica" pitchFamily="2" charset="0"/>
                  </a:rPr>
                  <a:t>n-layer</a:t>
                </a:r>
              </a:p>
            </p:txBody>
          </p:sp>
          <p:sp>
            <p:nvSpPr>
              <p:cNvPr id="28" name="TextBox 27">
                <a:extLst>
                  <a:ext uri="{FF2B5EF4-FFF2-40B4-BE49-F238E27FC236}">
                    <a16:creationId xmlns:a16="http://schemas.microsoft.com/office/drawing/2014/main" id="{794A101A-FDFB-9742-A266-956DB44D18A2}"/>
                  </a:ext>
                </a:extLst>
              </p:cNvPr>
              <p:cNvSpPr txBox="1"/>
              <p:nvPr/>
            </p:nvSpPr>
            <p:spPr>
              <a:xfrm>
                <a:off x="1354443" y="5475854"/>
                <a:ext cx="979755" cy="369332"/>
              </a:xfrm>
              <a:prstGeom prst="rect">
                <a:avLst/>
              </a:prstGeom>
              <a:noFill/>
            </p:spPr>
            <p:txBody>
              <a:bodyPr wrap="none" rtlCol="0">
                <a:spAutoFit/>
              </a:bodyPr>
              <a:lstStyle/>
              <a:p>
                <a:r>
                  <a:rPr lang="en-US" dirty="0">
                    <a:solidFill>
                      <a:schemeClr val="bg1"/>
                    </a:solidFill>
                    <a:latin typeface="Helvetica" pitchFamily="2" charset="0"/>
                  </a:rPr>
                  <a:t>junction</a:t>
                </a:r>
              </a:p>
            </p:txBody>
          </p:sp>
          <p:sp>
            <p:nvSpPr>
              <p:cNvPr id="29" name="TextBox 28">
                <a:extLst>
                  <a:ext uri="{FF2B5EF4-FFF2-40B4-BE49-F238E27FC236}">
                    <a16:creationId xmlns:a16="http://schemas.microsoft.com/office/drawing/2014/main" id="{02A016AB-DE32-D04D-A7DC-B2BADBEE4A61}"/>
                  </a:ext>
                </a:extLst>
              </p:cNvPr>
              <p:cNvSpPr txBox="1"/>
              <p:nvPr/>
            </p:nvSpPr>
            <p:spPr>
              <a:xfrm>
                <a:off x="1435033" y="5934778"/>
                <a:ext cx="889987" cy="369332"/>
              </a:xfrm>
              <a:prstGeom prst="rect">
                <a:avLst/>
              </a:prstGeom>
              <a:noFill/>
            </p:spPr>
            <p:txBody>
              <a:bodyPr wrap="none" rtlCol="0">
                <a:spAutoFit/>
              </a:bodyPr>
              <a:lstStyle/>
              <a:p>
                <a:r>
                  <a:rPr lang="en-US" dirty="0">
                    <a:latin typeface="Helvetica" pitchFamily="2" charset="0"/>
                  </a:rPr>
                  <a:t>p-layer</a:t>
                </a:r>
              </a:p>
            </p:txBody>
          </p:sp>
        </p:grpSp>
        <p:pic>
          <p:nvPicPr>
            <p:cNvPr id="30" name="Picture 2" descr="http://upload.wikimedia.org/wikipedia/commons/9/90/Solar_cell.png">
              <a:extLst>
                <a:ext uri="{FF2B5EF4-FFF2-40B4-BE49-F238E27FC236}">
                  <a16:creationId xmlns:a16="http://schemas.microsoft.com/office/drawing/2014/main" id="{C3D0C1E5-7D42-5748-BD47-88DAA93377F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52920" y="4442718"/>
              <a:ext cx="2267085" cy="1974651"/>
            </a:xfrm>
            <a:prstGeom prst="rect">
              <a:avLst/>
            </a:prstGeom>
            <a:noFill/>
            <a:extLst>
              <a:ext uri="{909E8E84-426E-40DD-AFC4-6F175D3DCCD1}">
                <a14:hiddenFill xmlns:a14="http://schemas.microsoft.com/office/drawing/2010/main">
                  <a:solidFill>
                    <a:srgbClr val="FFFFFF"/>
                  </a:solidFill>
                </a14:hiddenFill>
              </a:ext>
            </a:extLst>
          </p:spPr>
        </p:pic>
        <p:sp>
          <p:nvSpPr>
            <p:cNvPr id="31" name="Oval 30">
              <a:extLst>
                <a:ext uri="{FF2B5EF4-FFF2-40B4-BE49-F238E27FC236}">
                  <a16:creationId xmlns:a16="http://schemas.microsoft.com/office/drawing/2014/main" id="{89D6EBD0-F932-7E41-96AB-E9922BA7CFA2}"/>
                </a:ext>
              </a:extLst>
            </p:cNvPr>
            <p:cNvSpPr/>
            <p:nvPr/>
          </p:nvSpPr>
          <p:spPr>
            <a:xfrm>
              <a:off x="6072163" y="4355179"/>
              <a:ext cx="2614637" cy="2278703"/>
            </a:xfrm>
            <a:prstGeom prst="ellipse">
              <a:avLst/>
            </a:prstGeom>
            <a:noFill/>
            <a:ln w="28575">
              <a:solidFill>
                <a:srgbClr val="76D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B8264B97-E1E3-534B-B8BD-28C2F2E569B2}"/>
                </a:ext>
              </a:extLst>
            </p:cNvPr>
            <p:cNvCxnSpPr>
              <a:cxnSpLocks/>
            </p:cNvCxnSpPr>
            <p:nvPr/>
          </p:nvCxnSpPr>
          <p:spPr>
            <a:xfrm flipV="1">
              <a:off x="5212951" y="4403840"/>
              <a:ext cx="1747506" cy="412849"/>
            </a:xfrm>
            <a:prstGeom prst="line">
              <a:avLst/>
            </a:prstGeom>
            <a:ln w="28575">
              <a:solidFill>
                <a:srgbClr val="76D6F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C4EBD7C-B77B-4B43-93E4-5B847F3C15EE}"/>
                </a:ext>
              </a:extLst>
            </p:cNvPr>
            <p:cNvCxnSpPr>
              <a:cxnSpLocks/>
            </p:cNvCxnSpPr>
            <p:nvPr/>
          </p:nvCxnSpPr>
          <p:spPr>
            <a:xfrm>
              <a:off x="5212951" y="6390665"/>
              <a:ext cx="2010742" cy="243217"/>
            </a:xfrm>
            <a:prstGeom prst="line">
              <a:avLst/>
            </a:prstGeom>
            <a:ln w="28575">
              <a:solidFill>
                <a:srgbClr val="76D6FF"/>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4164EEE-4EE1-F248-BE85-79C27185398F}"/>
                </a:ext>
              </a:extLst>
            </p:cNvPr>
            <p:cNvCxnSpPr>
              <a:cxnSpLocks/>
            </p:cNvCxnSpPr>
            <p:nvPr/>
          </p:nvCxnSpPr>
          <p:spPr>
            <a:xfrm>
              <a:off x="3310993" y="4562304"/>
              <a:ext cx="187803" cy="3203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52B3462-05BA-4948-BF65-929CF44C79AD}"/>
                </a:ext>
              </a:extLst>
            </p:cNvPr>
            <p:cNvSpPr txBox="1"/>
            <p:nvPr/>
          </p:nvSpPr>
          <p:spPr>
            <a:xfrm>
              <a:off x="2214952" y="4287959"/>
              <a:ext cx="1505540" cy="369332"/>
            </a:xfrm>
            <a:prstGeom prst="rect">
              <a:avLst/>
            </a:prstGeom>
            <a:noFill/>
          </p:spPr>
          <p:txBody>
            <a:bodyPr wrap="none" rtlCol="0">
              <a:spAutoFit/>
            </a:bodyPr>
            <a:lstStyle/>
            <a:p>
              <a:pPr algn="ctr"/>
              <a:r>
                <a:rPr lang="en-US" dirty="0">
                  <a:latin typeface="Helvetica" pitchFamily="2" charset="0"/>
                </a:rPr>
                <a:t>usually glass</a:t>
              </a:r>
            </a:p>
          </p:txBody>
        </p:sp>
        <p:cxnSp>
          <p:nvCxnSpPr>
            <p:cNvPr id="36" name="Straight Arrow Connector 35">
              <a:extLst>
                <a:ext uri="{FF2B5EF4-FFF2-40B4-BE49-F238E27FC236}">
                  <a16:creationId xmlns:a16="http://schemas.microsoft.com/office/drawing/2014/main" id="{5F14CFB7-7C3F-5849-8176-1A8AD034638F}"/>
                </a:ext>
              </a:extLst>
            </p:cNvPr>
            <p:cNvCxnSpPr>
              <a:cxnSpLocks/>
            </p:cNvCxnSpPr>
            <p:nvPr/>
          </p:nvCxnSpPr>
          <p:spPr>
            <a:xfrm flipH="1">
              <a:off x="1956873" y="5259626"/>
              <a:ext cx="527484" cy="2666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5DE6C38-9909-CA45-8BDC-9EBDD768E78E}"/>
                </a:ext>
              </a:extLst>
            </p:cNvPr>
            <p:cNvCxnSpPr>
              <a:cxnSpLocks/>
            </p:cNvCxnSpPr>
            <p:nvPr/>
          </p:nvCxnSpPr>
          <p:spPr>
            <a:xfrm flipH="1" flipV="1">
              <a:off x="1912756" y="5900534"/>
              <a:ext cx="585378" cy="3153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7FFF1EA-EEAD-494C-8333-4E65BE10F7A1}"/>
                </a:ext>
              </a:extLst>
            </p:cNvPr>
            <p:cNvSpPr txBox="1"/>
            <p:nvPr/>
          </p:nvSpPr>
          <p:spPr>
            <a:xfrm>
              <a:off x="383433" y="5526283"/>
              <a:ext cx="1800494" cy="369332"/>
            </a:xfrm>
            <a:prstGeom prst="rect">
              <a:avLst/>
            </a:prstGeom>
            <a:noFill/>
          </p:spPr>
          <p:txBody>
            <a:bodyPr wrap="none" rtlCol="0">
              <a:spAutoFit/>
            </a:bodyPr>
            <a:lstStyle/>
            <a:p>
              <a:pPr algn="ctr"/>
              <a:r>
                <a:rPr lang="en-US" dirty="0">
                  <a:latin typeface="Helvetica" pitchFamily="2" charset="0"/>
                </a:rPr>
                <a:t>semiconductors</a:t>
              </a:r>
            </a:p>
          </p:txBody>
        </p:sp>
      </p:grpSp>
      <p:pic>
        <p:nvPicPr>
          <p:cNvPr id="44" name="Picture 43" descr="A picture containing table, guitar&#10;&#10;Description automatically generated">
            <a:extLst>
              <a:ext uri="{FF2B5EF4-FFF2-40B4-BE49-F238E27FC236}">
                <a16:creationId xmlns:a16="http://schemas.microsoft.com/office/drawing/2014/main" id="{096B663B-B5AB-1347-BE29-515670EA7C5F}"/>
              </a:ext>
            </a:extLst>
          </p:cNvPr>
          <p:cNvPicPr>
            <a:picLocks noChangeAspect="1"/>
          </p:cNvPicPr>
          <p:nvPr/>
        </p:nvPicPr>
        <p:blipFill rotWithShape="1">
          <a:blip r:embed="rId4">
            <a:extLst>
              <a:ext uri="{28A0092B-C50C-407E-A947-70E740481C1C}">
                <a14:useLocalDpi xmlns:a14="http://schemas.microsoft.com/office/drawing/2010/main" val="0"/>
              </a:ext>
            </a:extLst>
          </a:blip>
          <a:srcRect l="4213" t="7144" r="3303"/>
          <a:stretch/>
        </p:blipFill>
        <p:spPr>
          <a:xfrm>
            <a:off x="4731864" y="1745951"/>
            <a:ext cx="4277455" cy="2361316"/>
          </a:xfrm>
          <a:prstGeom prst="rect">
            <a:avLst/>
          </a:prstGeom>
        </p:spPr>
      </p:pic>
      <p:pic>
        <p:nvPicPr>
          <p:cNvPr id="51" name="Picture 50" descr="A picture containing water&#10;&#10;Description automatically generated">
            <a:extLst>
              <a:ext uri="{FF2B5EF4-FFF2-40B4-BE49-F238E27FC236}">
                <a16:creationId xmlns:a16="http://schemas.microsoft.com/office/drawing/2014/main" id="{0C6785EB-71A7-1248-90E7-16A003259632}"/>
              </a:ext>
            </a:extLst>
          </p:cNvPr>
          <p:cNvPicPr>
            <a:picLocks noChangeAspect="1"/>
          </p:cNvPicPr>
          <p:nvPr/>
        </p:nvPicPr>
        <p:blipFill rotWithShape="1">
          <a:blip r:embed="rId5">
            <a:extLst>
              <a:ext uri="{28A0092B-C50C-407E-A947-70E740481C1C}">
                <a14:useLocalDpi xmlns:a14="http://schemas.microsoft.com/office/drawing/2010/main" val="0"/>
              </a:ext>
            </a:extLst>
          </a:blip>
          <a:srcRect l="8839"/>
          <a:stretch/>
        </p:blipFill>
        <p:spPr>
          <a:xfrm>
            <a:off x="95644" y="1438940"/>
            <a:ext cx="4548984" cy="2806923"/>
          </a:xfrm>
          <a:prstGeom prst="rect">
            <a:avLst/>
          </a:prstGeom>
        </p:spPr>
      </p:pic>
    </p:spTree>
    <p:extLst>
      <p:ext uri="{BB962C8B-B14F-4D97-AF65-F5344CB8AC3E}">
        <p14:creationId xmlns:p14="http://schemas.microsoft.com/office/powerpoint/2010/main" val="4081073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922F707B-20CD-EA47-A261-CD1F576ED829}"/>
              </a:ext>
            </a:extLst>
          </p:cNvPr>
          <p:cNvSpPr txBox="1"/>
          <p:nvPr/>
        </p:nvSpPr>
        <p:spPr>
          <a:xfrm>
            <a:off x="2552860" y="1721098"/>
            <a:ext cx="2345511" cy="830997"/>
          </a:xfrm>
          <a:prstGeom prst="rect">
            <a:avLst/>
          </a:prstGeom>
          <a:noFill/>
        </p:spPr>
        <p:txBody>
          <a:bodyPr wrap="square" rtlCol="0">
            <a:spAutoFit/>
          </a:bodyPr>
          <a:lstStyle/>
          <a:p>
            <a:pPr algn="ctr"/>
            <a:r>
              <a:rPr lang="en-US" sz="2400" dirty="0">
                <a:latin typeface="Helvetica" pitchFamily="2" charset="0"/>
              </a:rPr>
              <a:t>Sunlight</a:t>
            </a:r>
          </a:p>
          <a:p>
            <a:pPr algn="ctr"/>
            <a:r>
              <a:rPr lang="en-US" sz="2400" dirty="0">
                <a:latin typeface="Helvetica" pitchFamily="2" charset="0"/>
              </a:rPr>
              <a:t>(solar energy)</a:t>
            </a:r>
          </a:p>
        </p:txBody>
      </p:sp>
      <p:cxnSp>
        <p:nvCxnSpPr>
          <p:cNvPr id="35" name="Straight Arrow Connector 34">
            <a:extLst>
              <a:ext uri="{FF2B5EF4-FFF2-40B4-BE49-F238E27FC236}">
                <a16:creationId xmlns:a16="http://schemas.microsoft.com/office/drawing/2014/main" id="{9B48D9CB-252E-B14A-87E1-E7A8673E9799}"/>
              </a:ext>
            </a:extLst>
          </p:cNvPr>
          <p:cNvCxnSpPr>
            <a:cxnSpLocks/>
          </p:cNvCxnSpPr>
          <p:nvPr/>
        </p:nvCxnSpPr>
        <p:spPr>
          <a:xfrm>
            <a:off x="4949718" y="2623984"/>
            <a:ext cx="232808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0A68B32A-E49E-7B45-8F91-A3A566E98A05}"/>
              </a:ext>
            </a:extLst>
          </p:cNvPr>
          <p:cNvSpPr txBox="1"/>
          <p:nvPr/>
        </p:nvSpPr>
        <p:spPr>
          <a:xfrm>
            <a:off x="4877146" y="2217751"/>
            <a:ext cx="2345511" cy="830997"/>
          </a:xfrm>
          <a:prstGeom prst="rect">
            <a:avLst/>
          </a:prstGeom>
          <a:noFill/>
        </p:spPr>
        <p:txBody>
          <a:bodyPr wrap="square" rtlCol="0">
            <a:spAutoFit/>
          </a:bodyPr>
          <a:lstStyle/>
          <a:p>
            <a:pPr algn="ctr"/>
            <a:r>
              <a:rPr lang="en-US" sz="2400" dirty="0">
                <a:latin typeface="Helvetica" pitchFamily="2" charset="0"/>
              </a:rPr>
              <a:t>Photovoltaic effect</a:t>
            </a:r>
          </a:p>
        </p:txBody>
      </p:sp>
      <p:sp>
        <p:nvSpPr>
          <p:cNvPr id="38" name="TextBox 37">
            <a:extLst>
              <a:ext uri="{FF2B5EF4-FFF2-40B4-BE49-F238E27FC236}">
                <a16:creationId xmlns:a16="http://schemas.microsoft.com/office/drawing/2014/main" id="{7C57F97C-A707-BC4B-A0B7-2BABF3DBE9DE}"/>
              </a:ext>
            </a:extLst>
          </p:cNvPr>
          <p:cNvSpPr txBox="1"/>
          <p:nvPr/>
        </p:nvSpPr>
        <p:spPr>
          <a:xfrm>
            <a:off x="7425510" y="1870781"/>
            <a:ext cx="1718490" cy="461665"/>
          </a:xfrm>
          <a:prstGeom prst="rect">
            <a:avLst/>
          </a:prstGeom>
          <a:noFill/>
        </p:spPr>
        <p:txBody>
          <a:bodyPr wrap="square" rtlCol="0">
            <a:spAutoFit/>
          </a:bodyPr>
          <a:lstStyle/>
          <a:p>
            <a:pPr algn="ctr"/>
            <a:r>
              <a:rPr lang="en-US" sz="2400" dirty="0">
                <a:latin typeface="Helvetica" pitchFamily="2" charset="0"/>
              </a:rPr>
              <a:t>Electricity</a:t>
            </a:r>
          </a:p>
        </p:txBody>
      </p:sp>
      <p:pic>
        <p:nvPicPr>
          <p:cNvPr id="42" name="Picture 41" descr="A picture containing room&#10;&#10;Description automatically generated">
            <a:extLst>
              <a:ext uri="{FF2B5EF4-FFF2-40B4-BE49-F238E27FC236}">
                <a16:creationId xmlns:a16="http://schemas.microsoft.com/office/drawing/2014/main" id="{F2B2CB9D-BFD6-FB46-91FA-CD417D3F563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42" b="93421" l="1070" r="89602">
                        <a14:foregroundMark x1="52446" y1="52632" x2="52446" y2="52632"/>
                        <a14:foregroundMark x1="17125" y1="25146" x2="17125" y2="25146"/>
                        <a14:foregroundMark x1="44801" y1="13450" x2="44801" y2="13450"/>
                        <a14:foregroundMark x1="72783" y1="25146" x2="72783" y2="25146"/>
                        <a14:foregroundMark x1="85933" y1="51901" x2="85933" y2="51901"/>
                        <a14:foregroundMark x1="73089" y1="79678" x2="73089" y2="79678"/>
                        <a14:foregroundMark x1="44037" y1="89620" x2="44037" y2="89620"/>
                        <a14:foregroundMark x1="44801" y1="93713" x2="44801" y2="93713"/>
                        <a14:foregroundMark x1="17125" y1="78655" x2="17125" y2="78655"/>
                        <a14:foregroundMark x1="5963" y1="53216" x2="5963" y2="53216"/>
                        <a14:foregroundMark x1="1070" y1="52924" x2="1070" y2="52924"/>
                      </a14:backgroundRemoval>
                    </a14:imgEffect>
                  </a14:imgLayer>
                </a14:imgProps>
              </a:ext>
              <a:ext uri="{28A0092B-C50C-407E-A947-70E740481C1C}">
                <a14:useLocalDpi xmlns:a14="http://schemas.microsoft.com/office/drawing/2010/main" val="0"/>
              </a:ext>
            </a:extLst>
          </a:blip>
          <a:stretch>
            <a:fillRect/>
          </a:stretch>
        </p:blipFill>
        <p:spPr>
          <a:xfrm>
            <a:off x="3318742" y="2463280"/>
            <a:ext cx="935098" cy="977993"/>
          </a:xfrm>
          <a:prstGeom prst="rect">
            <a:avLst/>
          </a:prstGeom>
        </p:spPr>
      </p:pic>
      <p:sp>
        <p:nvSpPr>
          <p:cNvPr id="46" name="Title 1">
            <a:extLst>
              <a:ext uri="{FF2B5EF4-FFF2-40B4-BE49-F238E27FC236}">
                <a16:creationId xmlns:a16="http://schemas.microsoft.com/office/drawing/2014/main" id="{0B3D8D60-8F46-694C-B582-41C27845829C}"/>
              </a:ext>
            </a:extLst>
          </p:cNvPr>
          <p:cNvSpPr>
            <a:spLocks noGrp="1"/>
          </p:cNvSpPr>
          <p:nvPr>
            <p:ph type="title"/>
          </p:nvPr>
        </p:nvSpPr>
        <p:spPr>
          <a:xfrm>
            <a:off x="3236685" y="237998"/>
            <a:ext cx="5638800" cy="792162"/>
          </a:xfrm>
        </p:spPr>
        <p:txBody>
          <a:bodyPr>
            <a:normAutofit/>
          </a:bodyPr>
          <a:lstStyle/>
          <a:p>
            <a:r>
              <a:rPr lang="en-US" dirty="0">
                <a:latin typeface="Helvetica Light" panose="020B0403020202020204" pitchFamily="34" charset="0"/>
              </a:rPr>
              <a:t>How do solar cells work?</a:t>
            </a:r>
          </a:p>
        </p:txBody>
      </p:sp>
      <p:sp>
        <p:nvSpPr>
          <p:cNvPr id="50" name="TextBox 49">
            <a:extLst>
              <a:ext uri="{FF2B5EF4-FFF2-40B4-BE49-F238E27FC236}">
                <a16:creationId xmlns:a16="http://schemas.microsoft.com/office/drawing/2014/main" id="{27DE124E-8AF4-4846-9821-2EE4760423DA}"/>
              </a:ext>
            </a:extLst>
          </p:cNvPr>
          <p:cNvSpPr txBox="1"/>
          <p:nvPr/>
        </p:nvSpPr>
        <p:spPr>
          <a:xfrm>
            <a:off x="188366" y="1875263"/>
            <a:ext cx="2177238" cy="1323439"/>
          </a:xfrm>
          <a:prstGeom prst="rect">
            <a:avLst/>
          </a:prstGeom>
          <a:noFill/>
          <a:ln w="19050">
            <a:solidFill>
              <a:srgbClr val="76D6FF"/>
            </a:solidFill>
          </a:ln>
        </p:spPr>
        <p:txBody>
          <a:bodyPr wrap="square" rtlCol="0">
            <a:spAutoFit/>
          </a:bodyPr>
          <a:lstStyle/>
          <a:p>
            <a:pPr algn="ctr"/>
            <a:r>
              <a:rPr lang="en-US" sz="2000" dirty="0">
                <a:latin typeface="Helvetica" pitchFamily="2" charset="0"/>
              </a:rPr>
              <a:t>Solar cells transform sunlight into electricity</a:t>
            </a:r>
          </a:p>
        </p:txBody>
      </p:sp>
      <p:grpSp>
        <p:nvGrpSpPr>
          <p:cNvPr id="81" name="Group 80">
            <a:extLst>
              <a:ext uri="{FF2B5EF4-FFF2-40B4-BE49-F238E27FC236}">
                <a16:creationId xmlns:a16="http://schemas.microsoft.com/office/drawing/2014/main" id="{3A8D592C-18A1-F547-B5D6-D6DF19603A85}"/>
              </a:ext>
            </a:extLst>
          </p:cNvPr>
          <p:cNvGrpSpPr/>
          <p:nvPr/>
        </p:nvGrpSpPr>
        <p:grpSpPr>
          <a:xfrm>
            <a:off x="7970847" y="2450182"/>
            <a:ext cx="623307" cy="781450"/>
            <a:chOff x="6438165" y="2143419"/>
            <a:chExt cx="623307" cy="781450"/>
          </a:xfrm>
        </p:grpSpPr>
        <p:grpSp>
          <p:nvGrpSpPr>
            <p:cNvPr id="71" name="Group 70">
              <a:extLst>
                <a:ext uri="{FF2B5EF4-FFF2-40B4-BE49-F238E27FC236}">
                  <a16:creationId xmlns:a16="http://schemas.microsoft.com/office/drawing/2014/main" id="{EEBE5948-DA52-004E-887C-21F9167C6CEC}"/>
                </a:ext>
              </a:extLst>
            </p:cNvPr>
            <p:cNvGrpSpPr/>
            <p:nvPr/>
          </p:nvGrpSpPr>
          <p:grpSpPr>
            <a:xfrm>
              <a:off x="6551271" y="2280320"/>
              <a:ext cx="393539" cy="459185"/>
              <a:chOff x="6551271" y="2280320"/>
              <a:chExt cx="393539" cy="459185"/>
            </a:xfrm>
          </p:grpSpPr>
          <p:sp>
            <p:nvSpPr>
              <p:cNvPr id="68" name="Oval 67">
                <a:extLst>
                  <a:ext uri="{FF2B5EF4-FFF2-40B4-BE49-F238E27FC236}">
                    <a16:creationId xmlns:a16="http://schemas.microsoft.com/office/drawing/2014/main" id="{8D76B27C-8E39-424E-81CD-A8047646A8D1}"/>
                  </a:ext>
                </a:extLst>
              </p:cNvPr>
              <p:cNvSpPr/>
              <p:nvPr/>
            </p:nvSpPr>
            <p:spPr>
              <a:xfrm>
                <a:off x="6551271" y="2280320"/>
                <a:ext cx="393539" cy="369973"/>
              </a:xfrm>
              <a:prstGeom prst="ellipse">
                <a:avLst/>
              </a:prstGeom>
              <a:solidFill>
                <a:srgbClr val="F5D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42D95740-705A-F549-9CF8-0A5B63CF35BA}"/>
                  </a:ext>
                </a:extLst>
              </p:cNvPr>
              <p:cNvSpPr/>
              <p:nvPr/>
            </p:nvSpPr>
            <p:spPr>
              <a:xfrm>
                <a:off x="6615055" y="2379645"/>
                <a:ext cx="259161" cy="359859"/>
              </a:xfrm>
              <a:prstGeom prst="ellipse">
                <a:avLst/>
              </a:prstGeom>
              <a:solidFill>
                <a:srgbClr val="F5D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03988BD-1739-7540-8083-CBB0C820E5F7}"/>
                  </a:ext>
                </a:extLst>
              </p:cNvPr>
              <p:cNvSpPr/>
              <p:nvPr/>
            </p:nvSpPr>
            <p:spPr>
              <a:xfrm>
                <a:off x="6672762" y="2583030"/>
                <a:ext cx="153454" cy="156475"/>
              </a:xfrm>
              <a:prstGeom prst="rect">
                <a:avLst/>
              </a:prstGeom>
              <a:solidFill>
                <a:srgbClr val="F5D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9" name="Picture 38" descr="A picture containing table&#10;&#10;Description automatically generated">
              <a:extLst>
                <a:ext uri="{FF2B5EF4-FFF2-40B4-BE49-F238E27FC236}">
                  <a16:creationId xmlns:a16="http://schemas.microsoft.com/office/drawing/2014/main" id="{CB51E919-F1F8-404B-A926-028C26F03588}"/>
                </a:ext>
              </a:extLst>
            </p:cNvPr>
            <p:cNvPicPr>
              <a:picLocks noChangeAspect="1"/>
            </p:cNvPicPr>
            <p:nvPr/>
          </p:nvPicPr>
          <p:blipFill>
            <a:blip r:embed="rId5">
              <a:duotone>
                <a:prstClr val="black"/>
                <a:srgbClr val="FFFF00">
                  <a:tint val="45000"/>
                  <a:satMod val="400000"/>
                </a:srgbClr>
              </a:duotone>
              <a:extLst>
                <a:ext uri="{BEBA8EAE-BF5A-486C-A8C5-ECC9F3942E4B}">
                  <a14:imgProps xmlns:a14="http://schemas.microsoft.com/office/drawing/2010/main">
                    <a14:imgLayer r:embed="rId6">
                      <a14:imgEffect>
                        <a14:backgroundRemoval t="7221" b="91826" l="4594" r="91519">
                          <a14:foregroundMark x1="78269" y1="43869" x2="78269" y2="43869"/>
                          <a14:foregroundMark x1="78269" y1="49864" x2="78269" y2="49864"/>
                          <a14:foregroundMark x1="76855" y1="50954" x2="62721" y2="70845"/>
                          <a14:foregroundMark x1="25972" y1="12262" x2="28975" y2="15531"/>
                          <a14:foregroundMark x1="10424" y1="24251" x2="15194" y2="25886"/>
                          <a14:foregroundMark x1="4770" y1="41281" x2="10424" y2="41962"/>
                          <a14:foregroundMark x1="15194" y1="55858" x2="9541" y2="58856"/>
                          <a14:foregroundMark x1="47880" y1="7221" x2="47880" y2="12534"/>
                          <a14:foregroundMark x1="69611" y1="11853" x2="67845" y2="15531"/>
                          <a14:foregroundMark x1="86042" y1="23842" x2="80742" y2="25204"/>
                          <a14:foregroundMark x1="91696" y1="41962" x2="84629" y2="41281"/>
                          <a14:foregroundMark x1="85512" y1="58174" x2="80035" y2="55586"/>
                          <a14:foregroundMark x1="55300" y1="91826" x2="55300" y2="91826"/>
                        </a14:backgroundRemoval>
                      </a14:imgEffect>
                    </a14:imgLayer>
                  </a14:imgProps>
                </a:ext>
                <a:ext uri="{28A0092B-C50C-407E-A947-70E740481C1C}">
                  <a14:useLocalDpi xmlns:a14="http://schemas.microsoft.com/office/drawing/2010/main" val="0"/>
                </a:ext>
              </a:extLst>
            </a:blip>
            <a:stretch>
              <a:fillRect/>
            </a:stretch>
          </p:blipFill>
          <p:spPr>
            <a:xfrm>
              <a:off x="6438165" y="2143419"/>
              <a:ext cx="623307" cy="781450"/>
            </a:xfrm>
            <a:prstGeom prst="rect">
              <a:avLst/>
            </a:prstGeom>
          </p:spPr>
        </p:pic>
      </p:grpSp>
      <p:grpSp>
        <p:nvGrpSpPr>
          <p:cNvPr id="187" name="Group 186">
            <a:extLst>
              <a:ext uri="{FF2B5EF4-FFF2-40B4-BE49-F238E27FC236}">
                <a16:creationId xmlns:a16="http://schemas.microsoft.com/office/drawing/2014/main" id="{3ACC199D-21DD-7F42-832F-E2B06D958C3E}"/>
              </a:ext>
            </a:extLst>
          </p:cNvPr>
          <p:cNvGrpSpPr/>
          <p:nvPr/>
        </p:nvGrpSpPr>
        <p:grpSpPr>
          <a:xfrm>
            <a:off x="-235662" y="3617042"/>
            <a:ext cx="2373161" cy="3079915"/>
            <a:chOff x="-235662" y="3617042"/>
            <a:chExt cx="2373161" cy="3079915"/>
          </a:xfrm>
        </p:grpSpPr>
        <p:sp>
          <p:nvSpPr>
            <p:cNvPr id="129" name="Rectangle 128">
              <a:extLst>
                <a:ext uri="{FF2B5EF4-FFF2-40B4-BE49-F238E27FC236}">
                  <a16:creationId xmlns:a16="http://schemas.microsoft.com/office/drawing/2014/main" id="{62F7A57E-E0A8-4848-8DFF-920A559988A1}"/>
                </a:ext>
              </a:extLst>
            </p:cNvPr>
            <p:cNvSpPr/>
            <p:nvPr/>
          </p:nvSpPr>
          <p:spPr>
            <a:xfrm>
              <a:off x="1649819" y="3892797"/>
              <a:ext cx="487680" cy="2804160"/>
            </a:xfrm>
            <a:prstGeom prst="rect">
              <a:avLst/>
            </a:prstGeom>
            <a:solidFill>
              <a:srgbClr val="76D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1" name="Group 180">
              <a:extLst>
                <a:ext uri="{FF2B5EF4-FFF2-40B4-BE49-F238E27FC236}">
                  <a16:creationId xmlns:a16="http://schemas.microsoft.com/office/drawing/2014/main" id="{C01A9315-4E0A-3A4E-8496-C50A7F7B7A8E}"/>
                </a:ext>
              </a:extLst>
            </p:cNvPr>
            <p:cNvGrpSpPr/>
            <p:nvPr/>
          </p:nvGrpSpPr>
          <p:grpSpPr>
            <a:xfrm>
              <a:off x="-235662" y="3617042"/>
              <a:ext cx="1910195" cy="1009675"/>
              <a:chOff x="-235662" y="3617042"/>
              <a:chExt cx="1910195" cy="1009675"/>
            </a:xfrm>
          </p:grpSpPr>
          <p:grpSp>
            <p:nvGrpSpPr>
              <p:cNvPr id="180" name="Group 179">
                <a:extLst>
                  <a:ext uri="{FF2B5EF4-FFF2-40B4-BE49-F238E27FC236}">
                    <a16:creationId xmlns:a16="http://schemas.microsoft.com/office/drawing/2014/main" id="{262137A5-22FA-4548-BD69-792A9B8EB5A2}"/>
                  </a:ext>
                </a:extLst>
              </p:cNvPr>
              <p:cNvGrpSpPr/>
              <p:nvPr/>
            </p:nvGrpSpPr>
            <p:grpSpPr>
              <a:xfrm>
                <a:off x="323659" y="3931870"/>
                <a:ext cx="1350874" cy="694847"/>
                <a:chOff x="323659" y="3931870"/>
                <a:chExt cx="1350874" cy="694847"/>
              </a:xfrm>
            </p:grpSpPr>
            <p:cxnSp>
              <p:nvCxnSpPr>
                <p:cNvPr id="137" name="Straight Arrow Connector 136">
                  <a:extLst>
                    <a:ext uri="{FF2B5EF4-FFF2-40B4-BE49-F238E27FC236}">
                      <a16:creationId xmlns:a16="http://schemas.microsoft.com/office/drawing/2014/main" id="{9289024C-548B-F640-A12C-4D73354408D3}"/>
                    </a:ext>
                  </a:extLst>
                </p:cNvPr>
                <p:cNvCxnSpPr>
                  <a:cxnSpLocks/>
                </p:cNvCxnSpPr>
                <p:nvPr/>
              </p:nvCxnSpPr>
              <p:spPr>
                <a:xfrm>
                  <a:off x="323659" y="4626717"/>
                  <a:ext cx="1350874" cy="0"/>
                </a:xfrm>
                <a:prstGeom prst="straightConnector1">
                  <a:avLst/>
                </a:prstGeom>
                <a:ln w="50800">
                  <a:solidFill>
                    <a:srgbClr val="006AB6"/>
                  </a:solidFill>
                  <a:tailEnd type="non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4E8C7DA9-A7D5-0E4C-B50F-C59CB76349B7}"/>
                    </a:ext>
                  </a:extLst>
                </p:cNvPr>
                <p:cNvCxnSpPr>
                  <a:cxnSpLocks/>
                </p:cNvCxnSpPr>
                <p:nvPr/>
              </p:nvCxnSpPr>
              <p:spPr>
                <a:xfrm>
                  <a:off x="577253" y="3931870"/>
                  <a:ext cx="1084783" cy="662668"/>
                </a:xfrm>
                <a:prstGeom prst="straightConnector1">
                  <a:avLst/>
                </a:prstGeom>
                <a:ln w="50800">
                  <a:solidFill>
                    <a:srgbClr val="006AB6"/>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145" name="TextBox 144">
                <a:extLst>
                  <a:ext uri="{FF2B5EF4-FFF2-40B4-BE49-F238E27FC236}">
                    <a16:creationId xmlns:a16="http://schemas.microsoft.com/office/drawing/2014/main" id="{61A8089A-7D26-0346-986D-36DF317086DC}"/>
                  </a:ext>
                </a:extLst>
              </p:cNvPr>
              <p:cNvSpPr txBox="1"/>
              <p:nvPr/>
            </p:nvSpPr>
            <p:spPr>
              <a:xfrm>
                <a:off x="-235662" y="3617042"/>
                <a:ext cx="1472901" cy="338554"/>
              </a:xfrm>
              <a:prstGeom prst="rect">
                <a:avLst/>
              </a:prstGeom>
              <a:noFill/>
              <a:ln>
                <a:noFill/>
              </a:ln>
            </p:spPr>
            <p:txBody>
              <a:bodyPr wrap="square" rtlCol="0">
                <a:spAutoFit/>
              </a:bodyPr>
              <a:lstStyle/>
              <a:p>
                <a:pPr algn="ctr"/>
                <a:r>
                  <a:rPr lang="en-US" sz="1600" dirty="0">
                    <a:solidFill>
                      <a:srgbClr val="006AB6"/>
                    </a:solidFill>
                    <a:latin typeface="Helvetica" pitchFamily="2" charset="0"/>
                  </a:rPr>
                  <a:t>reflection</a:t>
                </a:r>
              </a:p>
            </p:txBody>
          </p:sp>
        </p:grpSp>
      </p:grpSp>
      <p:grpSp>
        <p:nvGrpSpPr>
          <p:cNvPr id="203" name="Group 202">
            <a:extLst>
              <a:ext uri="{FF2B5EF4-FFF2-40B4-BE49-F238E27FC236}">
                <a16:creationId xmlns:a16="http://schemas.microsoft.com/office/drawing/2014/main" id="{33CA269E-EFB3-7A45-B6FA-5838D47F1F72}"/>
              </a:ext>
            </a:extLst>
          </p:cNvPr>
          <p:cNvGrpSpPr/>
          <p:nvPr/>
        </p:nvGrpSpPr>
        <p:grpSpPr>
          <a:xfrm>
            <a:off x="2960130" y="4887182"/>
            <a:ext cx="1138591" cy="1085750"/>
            <a:chOff x="2960130" y="4887182"/>
            <a:chExt cx="1138591" cy="1085750"/>
          </a:xfrm>
        </p:grpSpPr>
        <p:cxnSp>
          <p:nvCxnSpPr>
            <p:cNvPr id="162" name="Straight Arrow Connector 161">
              <a:extLst>
                <a:ext uri="{FF2B5EF4-FFF2-40B4-BE49-F238E27FC236}">
                  <a16:creationId xmlns:a16="http://schemas.microsoft.com/office/drawing/2014/main" id="{95132467-25B3-D348-A199-C6E5766DDB05}"/>
                </a:ext>
              </a:extLst>
            </p:cNvPr>
            <p:cNvCxnSpPr>
              <a:cxnSpLocks/>
            </p:cNvCxnSpPr>
            <p:nvPr/>
          </p:nvCxnSpPr>
          <p:spPr>
            <a:xfrm>
              <a:off x="3451784" y="5180703"/>
              <a:ext cx="646937" cy="792229"/>
            </a:xfrm>
            <a:prstGeom prst="straightConnector1">
              <a:avLst/>
            </a:prstGeom>
            <a:ln w="57150">
              <a:solidFill>
                <a:srgbClr val="FFCE40"/>
              </a:solidFill>
              <a:tailEnd type="triangle"/>
            </a:ln>
          </p:spPr>
          <p:style>
            <a:lnRef idx="1">
              <a:schemeClr val="accent1"/>
            </a:lnRef>
            <a:fillRef idx="0">
              <a:schemeClr val="accent1"/>
            </a:fillRef>
            <a:effectRef idx="0">
              <a:schemeClr val="accent1"/>
            </a:effectRef>
            <a:fontRef idx="minor">
              <a:schemeClr val="tx1"/>
            </a:fontRef>
          </p:style>
        </p:cxnSp>
        <p:sp>
          <p:nvSpPr>
            <p:cNvPr id="163" name="TextBox 162">
              <a:extLst>
                <a:ext uri="{FF2B5EF4-FFF2-40B4-BE49-F238E27FC236}">
                  <a16:creationId xmlns:a16="http://schemas.microsoft.com/office/drawing/2014/main" id="{E0992E99-9010-4844-AB1A-0878375948E8}"/>
                </a:ext>
              </a:extLst>
            </p:cNvPr>
            <p:cNvSpPr txBox="1"/>
            <p:nvPr/>
          </p:nvSpPr>
          <p:spPr>
            <a:xfrm>
              <a:off x="2960130" y="4887182"/>
              <a:ext cx="840614" cy="338554"/>
            </a:xfrm>
            <a:prstGeom prst="rect">
              <a:avLst/>
            </a:prstGeom>
            <a:noFill/>
            <a:ln>
              <a:noFill/>
            </a:ln>
          </p:spPr>
          <p:txBody>
            <a:bodyPr wrap="square" rtlCol="0">
              <a:spAutoFit/>
            </a:bodyPr>
            <a:lstStyle/>
            <a:p>
              <a:pPr algn="ctr"/>
              <a:r>
                <a:rPr lang="en-US" sz="1600" dirty="0">
                  <a:latin typeface="Helvetica" pitchFamily="2" charset="0"/>
                </a:rPr>
                <a:t>light</a:t>
              </a:r>
            </a:p>
          </p:txBody>
        </p:sp>
      </p:grpSp>
      <p:grpSp>
        <p:nvGrpSpPr>
          <p:cNvPr id="185" name="Group 184">
            <a:extLst>
              <a:ext uri="{FF2B5EF4-FFF2-40B4-BE49-F238E27FC236}">
                <a16:creationId xmlns:a16="http://schemas.microsoft.com/office/drawing/2014/main" id="{0F343D67-FED3-3F43-8A19-696CBBD4AD15}"/>
              </a:ext>
            </a:extLst>
          </p:cNvPr>
          <p:cNvGrpSpPr/>
          <p:nvPr/>
        </p:nvGrpSpPr>
        <p:grpSpPr>
          <a:xfrm>
            <a:off x="4023907" y="3958405"/>
            <a:ext cx="1608406" cy="2047459"/>
            <a:chOff x="4023907" y="3958405"/>
            <a:chExt cx="1608406" cy="2047459"/>
          </a:xfrm>
        </p:grpSpPr>
        <p:cxnSp>
          <p:nvCxnSpPr>
            <p:cNvPr id="166" name="Straight Arrow Connector 165">
              <a:extLst>
                <a:ext uri="{FF2B5EF4-FFF2-40B4-BE49-F238E27FC236}">
                  <a16:creationId xmlns:a16="http://schemas.microsoft.com/office/drawing/2014/main" id="{3BDF69F3-6172-EA4E-A0B9-5B065FD18CDD}"/>
                </a:ext>
              </a:extLst>
            </p:cNvPr>
            <p:cNvCxnSpPr>
              <a:cxnSpLocks/>
            </p:cNvCxnSpPr>
            <p:nvPr/>
          </p:nvCxnSpPr>
          <p:spPr>
            <a:xfrm flipH="1" flipV="1">
              <a:off x="4218505" y="4355542"/>
              <a:ext cx="23322" cy="1650322"/>
            </a:xfrm>
            <a:prstGeom prst="straightConnector1">
              <a:avLst/>
            </a:prstGeom>
            <a:ln w="38100">
              <a:solidFill>
                <a:srgbClr val="002351"/>
              </a:solidFill>
              <a:tailEnd type="triangle"/>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1A8AFC12-A486-9244-8544-787D2BCF2978}"/>
                </a:ext>
              </a:extLst>
            </p:cNvPr>
            <p:cNvSpPr txBox="1"/>
            <p:nvPr/>
          </p:nvSpPr>
          <p:spPr>
            <a:xfrm>
              <a:off x="4023907" y="5056459"/>
              <a:ext cx="1608406" cy="338554"/>
            </a:xfrm>
            <a:prstGeom prst="rect">
              <a:avLst/>
            </a:prstGeom>
            <a:noFill/>
            <a:ln>
              <a:noFill/>
            </a:ln>
          </p:spPr>
          <p:txBody>
            <a:bodyPr wrap="square" rtlCol="0">
              <a:spAutoFit/>
            </a:bodyPr>
            <a:lstStyle/>
            <a:p>
              <a:pPr algn="ctr"/>
              <a:r>
                <a:rPr lang="en-US" sz="1600" dirty="0">
                  <a:solidFill>
                    <a:srgbClr val="002351"/>
                  </a:solidFill>
                  <a:latin typeface="Helvetica" pitchFamily="2" charset="0"/>
                </a:rPr>
                <a:t>absorption</a:t>
              </a:r>
            </a:p>
          </p:txBody>
        </p:sp>
        <p:sp>
          <p:nvSpPr>
            <p:cNvPr id="168" name="TextBox 167">
              <a:extLst>
                <a:ext uri="{FF2B5EF4-FFF2-40B4-BE49-F238E27FC236}">
                  <a16:creationId xmlns:a16="http://schemas.microsoft.com/office/drawing/2014/main" id="{F76C945A-13E9-6249-8831-09848982C2E4}"/>
                </a:ext>
              </a:extLst>
            </p:cNvPr>
            <p:cNvSpPr txBox="1"/>
            <p:nvPr/>
          </p:nvSpPr>
          <p:spPr>
            <a:xfrm>
              <a:off x="4080373" y="3958405"/>
              <a:ext cx="343364" cy="338554"/>
            </a:xfrm>
            <a:prstGeom prst="rect">
              <a:avLst/>
            </a:prstGeom>
            <a:noFill/>
          </p:spPr>
          <p:txBody>
            <a:bodyPr wrap="none" rtlCol="0">
              <a:spAutoFit/>
            </a:bodyPr>
            <a:lstStyle/>
            <a:p>
              <a:r>
                <a:rPr lang="en-US" sz="1600" dirty="0">
                  <a:solidFill>
                    <a:schemeClr val="bg1">
                      <a:lumMod val="50000"/>
                    </a:schemeClr>
                  </a:solidFill>
                  <a:latin typeface="Helvetica" pitchFamily="2" charset="0"/>
                </a:rPr>
                <a:t>e</a:t>
              </a:r>
              <a:r>
                <a:rPr lang="en-US" sz="1600" baseline="30000" dirty="0">
                  <a:solidFill>
                    <a:schemeClr val="bg1">
                      <a:lumMod val="50000"/>
                    </a:schemeClr>
                  </a:solidFill>
                  <a:latin typeface="Helvetica" pitchFamily="2" charset="0"/>
                </a:rPr>
                <a:t>-</a:t>
              </a:r>
            </a:p>
          </p:txBody>
        </p:sp>
      </p:grpSp>
      <p:grpSp>
        <p:nvGrpSpPr>
          <p:cNvPr id="186" name="Group 185">
            <a:extLst>
              <a:ext uri="{FF2B5EF4-FFF2-40B4-BE49-F238E27FC236}">
                <a16:creationId xmlns:a16="http://schemas.microsoft.com/office/drawing/2014/main" id="{0ED7AC9B-8C43-1241-B489-A75A365C1755}"/>
              </a:ext>
            </a:extLst>
          </p:cNvPr>
          <p:cNvGrpSpPr/>
          <p:nvPr/>
        </p:nvGrpSpPr>
        <p:grpSpPr>
          <a:xfrm>
            <a:off x="4394213" y="3378456"/>
            <a:ext cx="1608406" cy="830997"/>
            <a:chOff x="4394213" y="3378456"/>
            <a:chExt cx="1608406" cy="830997"/>
          </a:xfrm>
        </p:grpSpPr>
        <p:sp>
          <p:nvSpPr>
            <p:cNvPr id="170" name="TextBox 169">
              <a:extLst>
                <a:ext uri="{FF2B5EF4-FFF2-40B4-BE49-F238E27FC236}">
                  <a16:creationId xmlns:a16="http://schemas.microsoft.com/office/drawing/2014/main" id="{E0BCED4A-4EC1-3D47-959B-A5D3300AFD51}"/>
                </a:ext>
              </a:extLst>
            </p:cNvPr>
            <p:cNvSpPr txBox="1"/>
            <p:nvPr/>
          </p:nvSpPr>
          <p:spPr>
            <a:xfrm>
              <a:off x="4394213" y="3378456"/>
              <a:ext cx="1608406" cy="830997"/>
            </a:xfrm>
            <a:prstGeom prst="rect">
              <a:avLst/>
            </a:prstGeom>
            <a:noFill/>
            <a:ln>
              <a:noFill/>
            </a:ln>
          </p:spPr>
          <p:txBody>
            <a:bodyPr wrap="square" rtlCol="0">
              <a:spAutoFit/>
            </a:bodyPr>
            <a:lstStyle/>
            <a:p>
              <a:pPr algn="ctr"/>
              <a:r>
                <a:rPr lang="en-US" sz="1600" dirty="0">
                  <a:latin typeface="Helvetica" pitchFamily="2" charset="0"/>
                </a:rPr>
                <a:t>this electron now has more energy</a:t>
              </a:r>
            </a:p>
          </p:txBody>
        </p:sp>
        <p:cxnSp>
          <p:nvCxnSpPr>
            <p:cNvPr id="172" name="Curved Connector 171">
              <a:extLst>
                <a:ext uri="{FF2B5EF4-FFF2-40B4-BE49-F238E27FC236}">
                  <a16:creationId xmlns:a16="http://schemas.microsoft.com/office/drawing/2014/main" id="{8F01A2EF-DFE3-1D43-BB48-CD8E0D34F79E}"/>
                </a:ext>
              </a:extLst>
            </p:cNvPr>
            <p:cNvCxnSpPr>
              <a:cxnSpLocks/>
              <a:endCxn id="168" idx="3"/>
            </p:cNvCxnSpPr>
            <p:nvPr/>
          </p:nvCxnSpPr>
          <p:spPr>
            <a:xfrm rot="10800000" flipV="1">
              <a:off x="4423737" y="3982828"/>
              <a:ext cx="313840" cy="144854"/>
            </a:xfrm>
            <a:prstGeom prst="curvedConnector3">
              <a:avLst>
                <a:gd name="adj1" fmla="val 50000"/>
              </a:avLst>
            </a:prstGeom>
            <a:ln w="25400">
              <a:solidFill>
                <a:srgbClr val="76D6FF"/>
              </a:solidFill>
              <a:tailEnd type="triangle"/>
            </a:ln>
          </p:spPr>
          <p:style>
            <a:lnRef idx="1">
              <a:schemeClr val="accent1"/>
            </a:lnRef>
            <a:fillRef idx="0">
              <a:schemeClr val="accent1"/>
            </a:fillRef>
            <a:effectRef idx="0">
              <a:schemeClr val="accent1"/>
            </a:effectRef>
            <a:fontRef idx="minor">
              <a:schemeClr val="tx1"/>
            </a:fontRef>
          </p:style>
        </p:cxnSp>
      </p:grpSp>
      <p:sp>
        <p:nvSpPr>
          <p:cNvPr id="178" name="TextBox 177">
            <a:extLst>
              <a:ext uri="{FF2B5EF4-FFF2-40B4-BE49-F238E27FC236}">
                <a16:creationId xmlns:a16="http://schemas.microsoft.com/office/drawing/2014/main" id="{1EBD779F-B401-F34E-ACBE-038495CA413B}"/>
              </a:ext>
            </a:extLst>
          </p:cNvPr>
          <p:cNvSpPr txBox="1"/>
          <p:nvPr/>
        </p:nvSpPr>
        <p:spPr>
          <a:xfrm>
            <a:off x="6851838" y="4099842"/>
            <a:ext cx="2198469" cy="1938992"/>
          </a:xfrm>
          <a:prstGeom prst="rect">
            <a:avLst/>
          </a:prstGeom>
          <a:noFill/>
          <a:ln>
            <a:solidFill>
              <a:srgbClr val="76D6FF"/>
            </a:solidFill>
          </a:ln>
        </p:spPr>
        <p:txBody>
          <a:bodyPr wrap="square" rtlCol="0">
            <a:spAutoFit/>
          </a:bodyPr>
          <a:lstStyle/>
          <a:p>
            <a:pPr algn="ctr"/>
            <a:r>
              <a:rPr lang="en-US" sz="2000" dirty="0">
                <a:latin typeface="Helvetica" pitchFamily="2" charset="0"/>
              </a:rPr>
              <a:t>When this happens inside a material, it is called the photovoltaic effect</a:t>
            </a:r>
          </a:p>
        </p:txBody>
      </p:sp>
      <p:grpSp>
        <p:nvGrpSpPr>
          <p:cNvPr id="201" name="Group 200">
            <a:extLst>
              <a:ext uri="{FF2B5EF4-FFF2-40B4-BE49-F238E27FC236}">
                <a16:creationId xmlns:a16="http://schemas.microsoft.com/office/drawing/2014/main" id="{14D100F2-31A5-4840-9268-A71311DB0B73}"/>
              </a:ext>
            </a:extLst>
          </p:cNvPr>
          <p:cNvGrpSpPr/>
          <p:nvPr/>
        </p:nvGrpSpPr>
        <p:grpSpPr>
          <a:xfrm>
            <a:off x="323659" y="5056459"/>
            <a:ext cx="2309762" cy="343540"/>
            <a:chOff x="323659" y="5056459"/>
            <a:chExt cx="2309762" cy="343540"/>
          </a:xfrm>
        </p:grpSpPr>
        <p:cxnSp>
          <p:nvCxnSpPr>
            <p:cNvPr id="131" name="Straight Arrow Connector 130">
              <a:extLst>
                <a:ext uri="{FF2B5EF4-FFF2-40B4-BE49-F238E27FC236}">
                  <a16:creationId xmlns:a16="http://schemas.microsoft.com/office/drawing/2014/main" id="{DE9F8BCB-19DE-DF40-B5B7-92EC5BE90A99}"/>
                </a:ext>
              </a:extLst>
            </p:cNvPr>
            <p:cNvCxnSpPr>
              <a:cxnSpLocks/>
            </p:cNvCxnSpPr>
            <p:nvPr/>
          </p:nvCxnSpPr>
          <p:spPr>
            <a:xfrm flipV="1">
              <a:off x="323659" y="5056459"/>
              <a:ext cx="2309762" cy="25760"/>
            </a:xfrm>
            <a:prstGeom prst="straightConnector1">
              <a:avLst/>
            </a:prstGeom>
            <a:ln w="50800">
              <a:solidFill>
                <a:srgbClr val="0097FF"/>
              </a:solidFill>
              <a:tailEnd type="triangle"/>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B87F3E41-8585-FF4E-928C-5323DEA495D0}"/>
                </a:ext>
              </a:extLst>
            </p:cNvPr>
            <p:cNvSpPr txBox="1"/>
            <p:nvPr/>
          </p:nvSpPr>
          <p:spPr>
            <a:xfrm>
              <a:off x="332386" y="5061445"/>
              <a:ext cx="1472901" cy="338554"/>
            </a:xfrm>
            <a:prstGeom prst="rect">
              <a:avLst/>
            </a:prstGeom>
            <a:noFill/>
            <a:ln>
              <a:noFill/>
            </a:ln>
          </p:spPr>
          <p:txBody>
            <a:bodyPr wrap="square" rtlCol="0">
              <a:spAutoFit/>
            </a:bodyPr>
            <a:lstStyle/>
            <a:p>
              <a:pPr algn="ctr"/>
              <a:r>
                <a:rPr lang="en-US" sz="1600" dirty="0">
                  <a:solidFill>
                    <a:srgbClr val="0097FF"/>
                  </a:solidFill>
                  <a:latin typeface="Helvetica" pitchFamily="2" charset="0"/>
                </a:rPr>
                <a:t>transmission</a:t>
              </a:r>
            </a:p>
          </p:txBody>
        </p:sp>
      </p:grpSp>
      <p:grpSp>
        <p:nvGrpSpPr>
          <p:cNvPr id="183" name="Group 182">
            <a:extLst>
              <a:ext uri="{FF2B5EF4-FFF2-40B4-BE49-F238E27FC236}">
                <a16:creationId xmlns:a16="http://schemas.microsoft.com/office/drawing/2014/main" id="{261DDA8C-17A7-9245-B80F-A5F7CE81D1A1}"/>
              </a:ext>
            </a:extLst>
          </p:cNvPr>
          <p:cNvGrpSpPr/>
          <p:nvPr/>
        </p:nvGrpSpPr>
        <p:grpSpPr>
          <a:xfrm>
            <a:off x="199303" y="5602077"/>
            <a:ext cx="1719070" cy="383744"/>
            <a:chOff x="199303" y="5602077"/>
            <a:chExt cx="1719070" cy="383744"/>
          </a:xfrm>
        </p:grpSpPr>
        <p:cxnSp>
          <p:nvCxnSpPr>
            <p:cNvPr id="135" name="Straight Arrow Connector 134">
              <a:extLst>
                <a:ext uri="{FF2B5EF4-FFF2-40B4-BE49-F238E27FC236}">
                  <a16:creationId xmlns:a16="http://schemas.microsoft.com/office/drawing/2014/main" id="{92825AF2-15F6-F44B-8781-CFFE92617DEF}"/>
                </a:ext>
              </a:extLst>
            </p:cNvPr>
            <p:cNvCxnSpPr>
              <a:cxnSpLocks/>
            </p:cNvCxnSpPr>
            <p:nvPr/>
          </p:nvCxnSpPr>
          <p:spPr>
            <a:xfrm>
              <a:off x="323659" y="5602077"/>
              <a:ext cx="1594714" cy="0"/>
            </a:xfrm>
            <a:prstGeom prst="straightConnector1">
              <a:avLst/>
            </a:prstGeom>
            <a:ln w="50800">
              <a:solidFill>
                <a:srgbClr val="002351"/>
              </a:solidFill>
              <a:tailEnd type="triangle"/>
            </a:ln>
          </p:spPr>
          <p:style>
            <a:lnRef idx="1">
              <a:schemeClr val="accent1"/>
            </a:lnRef>
            <a:fillRef idx="0">
              <a:schemeClr val="accent1"/>
            </a:fillRef>
            <a:effectRef idx="0">
              <a:schemeClr val="accent1"/>
            </a:effectRef>
            <a:fontRef idx="minor">
              <a:schemeClr val="tx1"/>
            </a:fontRef>
          </p:style>
        </p:cxnSp>
        <p:sp>
          <p:nvSpPr>
            <p:cNvPr id="143" name="TextBox 142">
              <a:extLst>
                <a:ext uri="{FF2B5EF4-FFF2-40B4-BE49-F238E27FC236}">
                  <a16:creationId xmlns:a16="http://schemas.microsoft.com/office/drawing/2014/main" id="{9CDFBA5D-6E96-1143-9EA6-5578014E716F}"/>
                </a:ext>
              </a:extLst>
            </p:cNvPr>
            <p:cNvSpPr txBox="1"/>
            <p:nvPr/>
          </p:nvSpPr>
          <p:spPr>
            <a:xfrm>
              <a:off x="199303" y="5647267"/>
              <a:ext cx="1472901" cy="338554"/>
            </a:xfrm>
            <a:prstGeom prst="rect">
              <a:avLst/>
            </a:prstGeom>
            <a:noFill/>
            <a:ln>
              <a:noFill/>
            </a:ln>
          </p:spPr>
          <p:txBody>
            <a:bodyPr wrap="square" rtlCol="0">
              <a:spAutoFit/>
            </a:bodyPr>
            <a:lstStyle/>
            <a:p>
              <a:pPr algn="ctr"/>
              <a:r>
                <a:rPr lang="en-US" sz="1600" dirty="0">
                  <a:solidFill>
                    <a:srgbClr val="002351"/>
                  </a:solidFill>
                  <a:latin typeface="Helvetica" pitchFamily="2" charset="0"/>
                </a:rPr>
                <a:t>absorption</a:t>
              </a:r>
            </a:p>
          </p:txBody>
        </p:sp>
      </p:grpSp>
      <p:grpSp>
        <p:nvGrpSpPr>
          <p:cNvPr id="202" name="Group 201">
            <a:extLst>
              <a:ext uri="{FF2B5EF4-FFF2-40B4-BE49-F238E27FC236}">
                <a16:creationId xmlns:a16="http://schemas.microsoft.com/office/drawing/2014/main" id="{0BC370C0-3401-F643-B21C-AE207A7C0E53}"/>
              </a:ext>
            </a:extLst>
          </p:cNvPr>
          <p:cNvGrpSpPr/>
          <p:nvPr/>
        </p:nvGrpSpPr>
        <p:grpSpPr>
          <a:xfrm>
            <a:off x="1672204" y="4251774"/>
            <a:ext cx="5367859" cy="2396813"/>
            <a:chOff x="1672204" y="4251774"/>
            <a:chExt cx="5367859" cy="2396813"/>
          </a:xfrm>
        </p:grpSpPr>
        <p:grpSp>
          <p:nvGrpSpPr>
            <p:cNvPr id="188" name="Group 187">
              <a:extLst>
                <a:ext uri="{FF2B5EF4-FFF2-40B4-BE49-F238E27FC236}">
                  <a16:creationId xmlns:a16="http://schemas.microsoft.com/office/drawing/2014/main" id="{5E814CED-8056-7649-B615-662556FF32FA}"/>
                </a:ext>
              </a:extLst>
            </p:cNvPr>
            <p:cNvGrpSpPr/>
            <p:nvPr/>
          </p:nvGrpSpPr>
          <p:grpSpPr>
            <a:xfrm>
              <a:off x="3977409" y="4282793"/>
              <a:ext cx="3062654" cy="2365794"/>
              <a:chOff x="3977409" y="4282793"/>
              <a:chExt cx="3062654" cy="2365794"/>
            </a:xfrm>
          </p:grpSpPr>
          <p:cxnSp>
            <p:nvCxnSpPr>
              <p:cNvPr id="148" name="Straight Connector 147">
                <a:extLst>
                  <a:ext uri="{FF2B5EF4-FFF2-40B4-BE49-F238E27FC236}">
                    <a16:creationId xmlns:a16="http://schemas.microsoft.com/office/drawing/2014/main" id="{22F4A61A-0CF9-4E4D-9421-B5B607416A03}"/>
                  </a:ext>
                </a:extLst>
              </p:cNvPr>
              <p:cNvCxnSpPr>
                <a:cxnSpLocks/>
              </p:cNvCxnSpPr>
              <p:nvPr/>
            </p:nvCxnSpPr>
            <p:spPr>
              <a:xfrm>
                <a:off x="3977409" y="6310033"/>
                <a:ext cx="199518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CFEE70F8-5119-8D49-BF42-D446C8137B9E}"/>
                  </a:ext>
                </a:extLst>
              </p:cNvPr>
              <p:cNvCxnSpPr>
                <a:cxnSpLocks/>
              </p:cNvCxnSpPr>
              <p:nvPr/>
            </p:nvCxnSpPr>
            <p:spPr>
              <a:xfrm>
                <a:off x="3977409" y="4301790"/>
                <a:ext cx="199518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1" name="TextBox 150">
                <a:extLst>
                  <a:ext uri="{FF2B5EF4-FFF2-40B4-BE49-F238E27FC236}">
                    <a16:creationId xmlns:a16="http://schemas.microsoft.com/office/drawing/2014/main" id="{3A87A064-4F71-494E-A748-33381FFED219}"/>
                  </a:ext>
                </a:extLst>
              </p:cNvPr>
              <p:cNvSpPr txBox="1"/>
              <p:nvPr/>
            </p:nvSpPr>
            <p:spPr>
              <a:xfrm>
                <a:off x="4098721" y="5977288"/>
                <a:ext cx="343364" cy="338554"/>
              </a:xfrm>
              <a:prstGeom prst="rect">
                <a:avLst/>
              </a:prstGeom>
              <a:noFill/>
            </p:spPr>
            <p:txBody>
              <a:bodyPr wrap="none" rtlCol="0">
                <a:spAutoFit/>
              </a:bodyPr>
              <a:lstStyle/>
              <a:p>
                <a:r>
                  <a:rPr lang="en-US" sz="1600" dirty="0">
                    <a:latin typeface="Helvetica" pitchFamily="2" charset="0"/>
                  </a:rPr>
                  <a:t>e</a:t>
                </a:r>
                <a:r>
                  <a:rPr lang="en-US" sz="1600" baseline="30000" dirty="0">
                    <a:latin typeface="Helvetica" pitchFamily="2" charset="0"/>
                  </a:rPr>
                  <a:t>-</a:t>
                </a:r>
              </a:p>
            </p:txBody>
          </p:sp>
          <p:sp>
            <p:nvSpPr>
              <p:cNvPr id="152" name="TextBox 151">
                <a:extLst>
                  <a:ext uri="{FF2B5EF4-FFF2-40B4-BE49-F238E27FC236}">
                    <a16:creationId xmlns:a16="http://schemas.microsoft.com/office/drawing/2014/main" id="{73645EE9-BC5A-D84B-8FDC-DB82DE7F42DD}"/>
                  </a:ext>
                </a:extLst>
              </p:cNvPr>
              <p:cNvSpPr txBox="1"/>
              <p:nvPr/>
            </p:nvSpPr>
            <p:spPr>
              <a:xfrm>
                <a:off x="4502722" y="5974384"/>
                <a:ext cx="343364" cy="338554"/>
              </a:xfrm>
              <a:prstGeom prst="rect">
                <a:avLst/>
              </a:prstGeom>
              <a:noFill/>
            </p:spPr>
            <p:txBody>
              <a:bodyPr wrap="none" rtlCol="0">
                <a:spAutoFit/>
              </a:bodyPr>
              <a:lstStyle/>
              <a:p>
                <a:r>
                  <a:rPr lang="en-US" sz="1600" dirty="0">
                    <a:latin typeface="Helvetica" pitchFamily="2" charset="0"/>
                  </a:rPr>
                  <a:t>e</a:t>
                </a:r>
                <a:r>
                  <a:rPr lang="en-US" sz="1600" baseline="30000" dirty="0">
                    <a:latin typeface="Helvetica" pitchFamily="2" charset="0"/>
                  </a:rPr>
                  <a:t>-</a:t>
                </a:r>
              </a:p>
            </p:txBody>
          </p:sp>
          <p:sp>
            <p:nvSpPr>
              <p:cNvPr id="153" name="TextBox 152">
                <a:extLst>
                  <a:ext uri="{FF2B5EF4-FFF2-40B4-BE49-F238E27FC236}">
                    <a16:creationId xmlns:a16="http://schemas.microsoft.com/office/drawing/2014/main" id="{9A240E8D-F179-A842-8FFD-3506CD302AB3}"/>
                  </a:ext>
                </a:extLst>
              </p:cNvPr>
              <p:cNvSpPr txBox="1"/>
              <p:nvPr/>
            </p:nvSpPr>
            <p:spPr>
              <a:xfrm>
                <a:off x="4942736" y="5972932"/>
                <a:ext cx="343364" cy="338554"/>
              </a:xfrm>
              <a:prstGeom prst="rect">
                <a:avLst/>
              </a:prstGeom>
              <a:noFill/>
            </p:spPr>
            <p:txBody>
              <a:bodyPr wrap="none" rtlCol="0">
                <a:spAutoFit/>
              </a:bodyPr>
              <a:lstStyle/>
              <a:p>
                <a:r>
                  <a:rPr lang="en-US" sz="1600" dirty="0">
                    <a:latin typeface="Helvetica" pitchFamily="2" charset="0"/>
                  </a:rPr>
                  <a:t>e</a:t>
                </a:r>
                <a:r>
                  <a:rPr lang="en-US" sz="1600" baseline="30000" dirty="0">
                    <a:latin typeface="Helvetica" pitchFamily="2" charset="0"/>
                  </a:rPr>
                  <a:t>-</a:t>
                </a:r>
              </a:p>
            </p:txBody>
          </p:sp>
          <p:sp>
            <p:nvSpPr>
              <p:cNvPr id="154" name="TextBox 153">
                <a:extLst>
                  <a:ext uri="{FF2B5EF4-FFF2-40B4-BE49-F238E27FC236}">
                    <a16:creationId xmlns:a16="http://schemas.microsoft.com/office/drawing/2014/main" id="{1D5FCCF4-8D08-484C-AA30-9BA41DD2280B}"/>
                  </a:ext>
                </a:extLst>
              </p:cNvPr>
              <p:cNvSpPr txBox="1"/>
              <p:nvPr/>
            </p:nvSpPr>
            <p:spPr>
              <a:xfrm>
                <a:off x="5426317" y="5977071"/>
                <a:ext cx="343364" cy="338554"/>
              </a:xfrm>
              <a:prstGeom prst="rect">
                <a:avLst/>
              </a:prstGeom>
              <a:noFill/>
            </p:spPr>
            <p:txBody>
              <a:bodyPr wrap="none" rtlCol="0">
                <a:spAutoFit/>
              </a:bodyPr>
              <a:lstStyle/>
              <a:p>
                <a:r>
                  <a:rPr lang="en-US" sz="1600" dirty="0">
                    <a:latin typeface="Helvetica" pitchFamily="2" charset="0"/>
                  </a:rPr>
                  <a:t>e</a:t>
                </a:r>
                <a:r>
                  <a:rPr lang="en-US" sz="1600" baseline="30000" dirty="0">
                    <a:latin typeface="Helvetica" pitchFamily="2" charset="0"/>
                  </a:rPr>
                  <a:t>-</a:t>
                </a:r>
              </a:p>
            </p:txBody>
          </p:sp>
          <p:sp>
            <p:nvSpPr>
              <p:cNvPr id="155" name="TextBox 154">
                <a:extLst>
                  <a:ext uri="{FF2B5EF4-FFF2-40B4-BE49-F238E27FC236}">
                    <a16:creationId xmlns:a16="http://schemas.microsoft.com/office/drawing/2014/main" id="{AAFF3885-67D6-7C4D-86D7-161D1C045C36}"/>
                  </a:ext>
                </a:extLst>
              </p:cNvPr>
              <p:cNvSpPr txBox="1"/>
              <p:nvPr/>
            </p:nvSpPr>
            <p:spPr>
              <a:xfrm>
                <a:off x="5597999" y="6310033"/>
                <a:ext cx="1442064" cy="338554"/>
              </a:xfrm>
              <a:prstGeom prst="rect">
                <a:avLst/>
              </a:prstGeom>
              <a:noFill/>
              <a:ln>
                <a:noFill/>
              </a:ln>
            </p:spPr>
            <p:txBody>
              <a:bodyPr wrap="square" rtlCol="0">
                <a:spAutoFit/>
              </a:bodyPr>
              <a:lstStyle/>
              <a:p>
                <a:pPr algn="ctr"/>
                <a:r>
                  <a:rPr lang="en-US" sz="1600" dirty="0">
                    <a:latin typeface="Helvetica" pitchFamily="2" charset="0"/>
                  </a:rPr>
                  <a:t>ground state</a:t>
                </a:r>
              </a:p>
            </p:txBody>
          </p:sp>
          <p:sp>
            <p:nvSpPr>
              <p:cNvPr id="164" name="TextBox 163">
                <a:extLst>
                  <a:ext uri="{FF2B5EF4-FFF2-40B4-BE49-F238E27FC236}">
                    <a16:creationId xmlns:a16="http://schemas.microsoft.com/office/drawing/2014/main" id="{21580F2B-12F2-9E45-B08B-364C557A47B2}"/>
                  </a:ext>
                </a:extLst>
              </p:cNvPr>
              <p:cNvSpPr txBox="1"/>
              <p:nvPr/>
            </p:nvSpPr>
            <p:spPr>
              <a:xfrm>
                <a:off x="5426317" y="4282793"/>
                <a:ext cx="1442064" cy="338554"/>
              </a:xfrm>
              <a:prstGeom prst="rect">
                <a:avLst/>
              </a:prstGeom>
              <a:noFill/>
              <a:ln>
                <a:noFill/>
              </a:ln>
            </p:spPr>
            <p:txBody>
              <a:bodyPr wrap="square" rtlCol="0">
                <a:spAutoFit/>
              </a:bodyPr>
              <a:lstStyle/>
              <a:p>
                <a:pPr algn="ctr"/>
                <a:r>
                  <a:rPr lang="en-US" sz="1600" dirty="0">
                    <a:latin typeface="Helvetica" pitchFamily="2" charset="0"/>
                  </a:rPr>
                  <a:t>excited state</a:t>
                </a:r>
              </a:p>
            </p:txBody>
          </p:sp>
        </p:grpSp>
        <p:sp>
          <p:nvSpPr>
            <p:cNvPr id="189" name="Oval 188">
              <a:extLst>
                <a:ext uri="{FF2B5EF4-FFF2-40B4-BE49-F238E27FC236}">
                  <a16:creationId xmlns:a16="http://schemas.microsoft.com/office/drawing/2014/main" id="{94A4D40C-7D2E-EC4E-B6C4-E3E067833474}"/>
                </a:ext>
              </a:extLst>
            </p:cNvPr>
            <p:cNvSpPr>
              <a:spLocks noChangeAspect="1"/>
            </p:cNvSpPr>
            <p:nvPr/>
          </p:nvSpPr>
          <p:spPr>
            <a:xfrm>
              <a:off x="1672204" y="6117869"/>
              <a:ext cx="338554" cy="338554"/>
            </a:xfrm>
            <a:prstGeom prst="ellipse">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1" name="Straight Connector 190">
              <a:extLst>
                <a:ext uri="{FF2B5EF4-FFF2-40B4-BE49-F238E27FC236}">
                  <a16:creationId xmlns:a16="http://schemas.microsoft.com/office/drawing/2014/main" id="{B88B6CCC-ED9F-F649-9F74-8E4846448DE0}"/>
                </a:ext>
              </a:extLst>
            </p:cNvPr>
            <p:cNvCxnSpPr>
              <a:cxnSpLocks/>
            </p:cNvCxnSpPr>
            <p:nvPr/>
          </p:nvCxnSpPr>
          <p:spPr>
            <a:xfrm>
              <a:off x="1841481" y="6466670"/>
              <a:ext cx="2257240" cy="15333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829132DD-6EF2-8E47-96EF-97A3B1CB31C9}"/>
                </a:ext>
              </a:extLst>
            </p:cNvPr>
            <p:cNvCxnSpPr>
              <a:cxnSpLocks/>
            </p:cNvCxnSpPr>
            <p:nvPr/>
          </p:nvCxnSpPr>
          <p:spPr>
            <a:xfrm flipV="1">
              <a:off x="1819562" y="4251774"/>
              <a:ext cx="2033384" cy="1861526"/>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8175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3" name="Group 242">
            <a:extLst>
              <a:ext uri="{FF2B5EF4-FFF2-40B4-BE49-F238E27FC236}">
                <a16:creationId xmlns:a16="http://schemas.microsoft.com/office/drawing/2014/main" id="{376B6884-ED26-084A-82C0-DACAD02E60C2}"/>
              </a:ext>
            </a:extLst>
          </p:cNvPr>
          <p:cNvGrpSpPr/>
          <p:nvPr/>
        </p:nvGrpSpPr>
        <p:grpSpPr>
          <a:xfrm>
            <a:off x="8431237" y="2912707"/>
            <a:ext cx="551238" cy="2903995"/>
            <a:chOff x="8431237" y="2912707"/>
            <a:chExt cx="551238" cy="2903995"/>
          </a:xfrm>
        </p:grpSpPr>
        <p:grpSp>
          <p:nvGrpSpPr>
            <p:cNvPr id="139" name="Group 138">
              <a:extLst>
                <a:ext uri="{FF2B5EF4-FFF2-40B4-BE49-F238E27FC236}">
                  <a16:creationId xmlns:a16="http://schemas.microsoft.com/office/drawing/2014/main" id="{221CC13E-1D32-B947-9A48-9EE0063CEDC5}"/>
                </a:ext>
              </a:extLst>
            </p:cNvPr>
            <p:cNvGrpSpPr/>
            <p:nvPr/>
          </p:nvGrpSpPr>
          <p:grpSpPr>
            <a:xfrm>
              <a:off x="8651187" y="2912707"/>
              <a:ext cx="331288" cy="402071"/>
              <a:chOff x="6551271" y="2280320"/>
              <a:chExt cx="393539" cy="459185"/>
            </a:xfrm>
          </p:grpSpPr>
          <p:sp>
            <p:nvSpPr>
              <p:cNvPr id="141" name="Oval 140">
                <a:extLst>
                  <a:ext uri="{FF2B5EF4-FFF2-40B4-BE49-F238E27FC236}">
                    <a16:creationId xmlns:a16="http://schemas.microsoft.com/office/drawing/2014/main" id="{1F777E4C-20ED-2D4C-9FC5-22E319A22568}"/>
                  </a:ext>
                </a:extLst>
              </p:cNvPr>
              <p:cNvSpPr/>
              <p:nvPr/>
            </p:nvSpPr>
            <p:spPr>
              <a:xfrm>
                <a:off x="6551271" y="2280320"/>
                <a:ext cx="393539" cy="369973"/>
              </a:xfrm>
              <a:prstGeom prst="ellipse">
                <a:avLst/>
              </a:prstGeom>
              <a:solidFill>
                <a:srgbClr val="F5D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5A2AF2CB-BF93-3C4C-A5E2-CDF1EA2F6CF6}"/>
                  </a:ext>
                </a:extLst>
              </p:cNvPr>
              <p:cNvSpPr/>
              <p:nvPr/>
            </p:nvSpPr>
            <p:spPr>
              <a:xfrm>
                <a:off x="6615055" y="2379645"/>
                <a:ext cx="259161" cy="359859"/>
              </a:xfrm>
              <a:prstGeom prst="ellipse">
                <a:avLst/>
              </a:prstGeom>
              <a:solidFill>
                <a:srgbClr val="F5D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EF6DDA4B-5BB5-A947-A58D-EDE28D3E7998}"/>
                  </a:ext>
                </a:extLst>
              </p:cNvPr>
              <p:cNvSpPr/>
              <p:nvPr/>
            </p:nvSpPr>
            <p:spPr>
              <a:xfrm>
                <a:off x="6672762" y="2583030"/>
                <a:ext cx="153454" cy="156475"/>
              </a:xfrm>
              <a:prstGeom prst="rect">
                <a:avLst/>
              </a:prstGeom>
              <a:solidFill>
                <a:srgbClr val="F5D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 name="Group 190">
              <a:extLst>
                <a:ext uri="{FF2B5EF4-FFF2-40B4-BE49-F238E27FC236}">
                  <a16:creationId xmlns:a16="http://schemas.microsoft.com/office/drawing/2014/main" id="{61B36834-1ED8-BE48-A483-62E8CF2FA195}"/>
                </a:ext>
              </a:extLst>
            </p:cNvPr>
            <p:cNvGrpSpPr/>
            <p:nvPr/>
          </p:nvGrpSpPr>
          <p:grpSpPr>
            <a:xfrm>
              <a:off x="8431237" y="5299115"/>
              <a:ext cx="331288" cy="402071"/>
              <a:chOff x="6551271" y="2280320"/>
              <a:chExt cx="393539" cy="459185"/>
            </a:xfrm>
          </p:grpSpPr>
          <p:sp>
            <p:nvSpPr>
              <p:cNvPr id="193" name="Oval 192">
                <a:extLst>
                  <a:ext uri="{FF2B5EF4-FFF2-40B4-BE49-F238E27FC236}">
                    <a16:creationId xmlns:a16="http://schemas.microsoft.com/office/drawing/2014/main" id="{D79216F3-9620-F945-A449-21A9F03D8FA0}"/>
                  </a:ext>
                </a:extLst>
              </p:cNvPr>
              <p:cNvSpPr/>
              <p:nvPr/>
            </p:nvSpPr>
            <p:spPr>
              <a:xfrm>
                <a:off x="6551271" y="2280320"/>
                <a:ext cx="393539" cy="369973"/>
              </a:xfrm>
              <a:prstGeom prst="ellipse">
                <a:avLst/>
              </a:prstGeom>
              <a:solidFill>
                <a:srgbClr val="F5D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7DBC0FEF-FAF6-3446-930E-99BB239B2518}"/>
                  </a:ext>
                </a:extLst>
              </p:cNvPr>
              <p:cNvSpPr/>
              <p:nvPr/>
            </p:nvSpPr>
            <p:spPr>
              <a:xfrm>
                <a:off x="6615055" y="2379645"/>
                <a:ext cx="259161" cy="359859"/>
              </a:xfrm>
              <a:prstGeom prst="ellipse">
                <a:avLst/>
              </a:prstGeom>
              <a:solidFill>
                <a:srgbClr val="F5D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1384CF62-4E07-C24B-9E01-C6C7E91DB0A8}"/>
                  </a:ext>
                </a:extLst>
              </p:cNvPr>
              <p:cNvSpPr/>
              <p:nvPr/>
            </p:nvSpPr>
            <p:spPr>
              <a:xfrm>
                <a:off x="6672762" y="2583030"/>
                <a:ext cx="153454" cy="156475"/>
              </a:xfrm>
              <a:prstGeom prst="rect">
                <a:avLst/>
              </a:prstGeom>
              <a:solidFill>
                <a:srgbClr val="F5D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2" name="Straight Arrow Connector 201">
              <a:extLst>
                <a:ext uri="{FF2B5EF4-FFF2-40B4-BE49-F238E27FC236}">
                  <a16:creationId xmlns:a16="http://schemas.microsoft.com/office/drawing/2014/main" id="{0CEBBAAB-50DA-CC44-8509-65B7AF6A8EC4}"/>
                </a:ext>
              </a:extLst>
            </p:cNvPr>
            <p:cNvCxnSpPr>
              <a:cxnSpLocks/>
            </p:cNvCxnSpPr>
            <p:nvPr/>
          </p:nvCxnSpPr>
          <p:spPr>
            <a:xfrm>
              <a:off x="8960012" y="5145449"/>
              <a:ext cx="0" cy="671253"/>
            </a:xfrm>
            <a:prstGeom prst="straightConnector1">
              <a:avLst/>
            </a:prstGeom>
            <a:ln w="19050">
              <a:solidFill>
                <a:srgbClr val="76D6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6" name="Group 245">
            <a:extLst>
              <a:ext uri="{FF2B5EF4-FFF2-40B4-BE49-F238E27FC236}">
                <a16:creationId xmlns:a16="http://schemas.microsoft.com/office/drawing/2014/main" id="{9C6C431B-8D57-0D4A-885C-A39508D0EFC6}"/>
              </a:ext>
            </a:extLst>
          </p:cNvPr>
          <p:cNvGrpSpPr/>
          <p:nvPr/>
        </p:nvGrpSpPr>
        <p:grpSpPr>
          <a:xfrm>
            <a:off x="5067136" y="2104079"/>
            <a:ext cx="4013547" cy="4096275"/>
            <a:chOff x="5067136" y="2104079"/>
            <a:chExt cx="4013547" cy="4096275"/>
          </a:xfrm>
        </p:grpSpPr>
        <p:pic>
          <p:nvPicPr>
            <p:cNvPr id="140" name="Picture 139" descr="A picture containing table&#10;&#10;Description automatically generated">
              <a:extLst>
                <a:ext uri="{FF2B5EF4-FFF2-40B4-BE49-F238E27FC236}">
                  <a16:creationId xmlns:a16="http://schemas.microsoft.com/office/drawing/2014/main" id="{38D2A3E3-8DBF-3444-961F-AEAAF1FEDF77}"/>
                </a:ext>
              </a:extLst>
            </p:cNvPr>
            <p:cNvPicPr>
              <a:picLocks noChangeAspect="1"/>
            </p:cNvPicPr>
            <p:nvPr/>
          </p:nvPicPr>
          <p:blipFill>
            <a:blip r:embed="rId3">
              <a:duotone>
                <a:prstClr val="black"/>
                <a:srgbClr val="FFFF00">
                  <a:tint val="45000"/>
                  <a:satMod val="400000"/>
                </a:srgbClr>
              </a:duotone>
              <a:extLst>
                <a:ext uri="{BEBA8EAE-BF5A-486C-A8C5-ECC9F3942E4B}">
                  <a14:imgProps xmlns:a14="http://schemas.microsoft.com/office/drawing/2010/main">
                    <a14:imgLayer r:embed="rId4">
                      <a14:imgEffect>
                        <a14:backgroundRemoval t="7221" b="91826" l="4594" r="91519">
                          <a14:foregroundMark x1="78269" y1="43869" x2="78269" y2="43869"/>
                          <a14:foregroundMark x1="78269" y1="49864" x2="78269" y2="49864"/>
                          <a14:foregroundMark x1="76855" y1="50954" x2="62721" y2="70845"/>
                          <a14:foregroundMark x1="25972" y1="12262" x2="28975" y2="15531"/>
                          <a14:foregroundMark x1="10424" y1="24251" x2="15194" y2="25886"/>
                          <a14:foregroundMark x1="4770" y1="41281" x2="10424" y2="41962"/>
                          <a14:foregroundMark x1="15194" y1="55858" x2="9541" y2="58856"/>
                          <a14:foregroundMark x1="47880" y1="7221" x2="47880" y2="12534"/>
                          <a14:foregroundMark x1="69611" y1="11853" x2="67845" y2="15531"/>
                          <a14:foregroundMark x1="86042" y1="23842" x2="80742" y2="25204"/>
                          <a14:foregroundMark x1="91696" y1="41962" x2="84629" y2="41281"/>
                          <a14:foregroundMark x1="85512" y1="58174" x2="80035" y2="55586"/>
                          <a14:foregroundMark x1="55300" y1="91826" x2="55300" y2="91826"/>
                        </a14:backgroundRemoval>
                      </a14:imgEffect>
                    </a14:imgLayer>
                  </a14:imgProps>
                </a:ext>
                <a:ext uri="{28A0092B-C50C-407E-A947-70E740481C1C}">
                  <a14:useLocalDpi xmlns:a14="http://schemas.microsoft.com/office/drawing/2010/main" val="0"/>
                </a:ext>
              </a:extLst>
            </a:blip>
            <a:stretch>
              <a:fillRect/>
            </a:stretch>
          </p:blipFill>
          <p:spPr>
            <a:xfrm>
              <a:off x="8555973" y="2792834"/>
              <a:ext cx="524710" cy="684252"/>
            </a:xfrm>
            <a:prstGeom prst="rect">
              <a:avLst/>
            </a:prstGeom>
          </p:spPr>
        </p:pic>
        <p:pic>
          <p:nvPicPr>
            <p:cNvPr id="192" name="Picture 191" descr="A picture containing table&#10;&#10;Description automatically generated">
              <a:extLst>
                <a:ext uri="{FF2B5EF4-FFF2-40B4-BE49-F238E27FC236}">
                  <a16:creationId xmlns:a16="http://schemas.microsoft.com/office/drawing/2014/main" id="{53EDCFD1-BA85-1B4F-877B-2E59F157C8F5}"/>
                </a:ext>
              </a:extLst>
            </p:cNvPr>
            <p:cNvPicPr>
              <a:picLocks noChangeAspect="1"/>
            </p:cNvPicPr>
            <p:nvPr/>
          </p:nvPicPr>
          <p:blipFill>
            <a:blip r:embed="rId3">
              <a:duotone>
                <a:prstClr val="black"/>
                <a:srgbClr val="FFFF00">
                  <a:tint val="45000"/>
                  <a:satMod val="400000"/>
                </a:srgbClr>
              </a:duotone>
              <a:extLst>
                <a:ext uri="{BEBA8EAE-BF5A-486C-A8C5-ECC9F3942E4B}">
                  <a14:imgProps xmlns:a14="http://schemas.microsoft.com/office/drawing/2010/main">
                    <a14:imgLayer r:embed="rId5">
                      <a14:imgEffect>
                        <a14:backgroundRemoval t="7221" b="91826" l="4594" r="91519">
                          <a14:foregroundMark x1="78269" y1="43869" x2="78269" y2="43869"/>
                          <a14:foregroundMark x1="78269" y1="49864" x2="78269" y2="49864"/>
                          <a14:foregroundMark x1="76855" y1="50954" x2="62721" y2="70845"/>
                          <a14:foregroundMark x1="25972" y1="12262" x2="28975" y2="15531"/>
                          <a14:foregroundMark x1="10424" y1="24251" x2="15194" y2="25886"/>
                          <a14:foregroundMark x1="4770" y1="41281" x2="10424" y2="41962"/>
                          <a14:foregroundMark x1="15194" y1="55858" x2="9541" y2="58856"/>
                          <a14:foregroundMark x1="47880" y1="7221" x2="47880" y2="12534"/>
                          <a14:foregroundMark x1="69611" y1="11853" x2="67845" y2="15531"/>
                          <a14:foregroundMark x1="86042" y1="23842" x2="80742" y2="25204"/>
                          <a14:foregroundMark x1="91696" y1="41962" x2="84629" y2="41281"/>
                          <a14:foregroundMark x1="85512" y1="58174" x2="80035" y2="55586"/>
                          <a14:foregroundMark x1="55300" y1="91826" x2="55300" y2="91826"/>
                        </a14:backgroundRemoval>
                      </a14:imgEffect>
                    </a14:imgLayer>
                  </a14:imgProps>
                </a:ext>
                <a:ext uri="{28A0092B-C50C-407E-A947-70E740481C1C}">
                  <a14:useLocalDpi xmlns:a14="http://schemas.microsoft.com/office/drawing/2010/main" val="0"/>
                </a:ext>
              </a:extLst>
            </a:blip>
            <a:stretch>
              <a:fillRect/>
            </a:stretch>
          </p:blipFill>
          <p:spPr>
            <a:xfrm>
              <a:off x="8336023" y="5179242"/>
              <a:ext cx="524710" cy="684252"/>
            </a:xfrm>
            <a:prstGeom prst="rect">
              <a:avLst/>
            </a:prstGeom>
          </p:spPr>
        </p:pic>
        <p:cxnSp>
          <p:nvCxnSpPr>
            <p:cNvPr id="156" name="Straight Connector 155">
              <a:extLst>
                <a:ext uri="{FF2B5EF4-FFF2-40B4-BE49-F238E27FC236}">
                  <a16:creationId xmlns:a16="http://schemas.microsoft.com/office/drawing/2014/main" id="{47C32B07-45BC-3640-A853-B01D3F17C4B5}"/>
                </a:ext>
              </a:extLst>
            </p:cNvPr>
            <p:cNvCxnSpPr>
              <a:cxnSpLocks/>
            </p:cNvCxnSpPr>
            <p:nvPr/>
          </p:nvCxnSpPr>
          <p:spPr>
            <a:xfrm>
              <a:off x="7955895" y="2666509"/>
              <a:ext cx="855891" cy="18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9639152B-E5BC-D544-B719-39CB6FDFEE8A}"/>
                </a:ext>
              </a:extLst>
            </p:cNvPr>
            <p:cNvCxnSpPr>
              <a:cxnSpLocks/>
            </p:cNvCxnSpPr>
            <p:nvPr/>
          </p:nvCxnSpPr>
          <p:spPr>
            <a:xfrm>
              <a:off x="7955895" y="3581842"/>
              <a:ext cx="8633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8" name="Group 157">
              <a:extLst>
                <a:ext uri="{FF2B5EF4-FFF2-40B4-BE49-F238E27FC236}">
                  <a16:creationId xmlns:a16="http://schemas.microsoft.com/office/drawing/2014/main" id="{AAE58775-42BD-6740-920E-A4E929F068D8}"/>
                </a:ext>
              </a:extLst>
            </p:cNvPr>
            <p:cNvGrpSpPr/>
            <p:nvPr/>
          </p:nvGrpSpPr>
          <p:grpSpPr>
            <a:xfrm>
              <a:off x="5067136" y="2104079"/>
              <a:ext cx="2888759" cy="1679343"/>
              <a:chOff x="344280" y="4683130"/>
              <a:chExt cx="2892406" cy="1751536"/>
            </a:xfrm>
          </p:grpSpPr>
          <p:sp>
            <p:nvSpPr>
              <p:cNvPr id="159" name="Rectangle 158">
                <a:extLst>
                  <a:ext uri="{FF2B5EF4-FFF2-40B4-BE49-F238E27FC236}">
                    <a16:creationId xmlns:a16="http://schemas.microsoft.com/office/drawing/2014/main" id="{D6DEC79A-D0F0-5D40-9B16-4FE05C21C3E9}"/>
                  </a:ext>
                </a:extLst>
              </p:cNvPr>
              <p:cNvSpPr/>
              <p:nvPr/>
            </p:nvSpPr>
            <p:spPr>
              <a:xfrm>
                <a:off x="344280" y="4683130"/>
                <a:ext cx="2892406" cy="282505"/>
              </a:xfrm>
              <a:prstGeom prst="rect">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FA5DD51A-28B9-7E41-AF20-848E473A4085}"/>
                  </a:ext>
                </a:extLst>
              </p:cNvPr>
              <p:cNvSpPr/>
              <p:nvPr/>
            </p:nvSpPr>
            <p:spPr>
              <a:xfrm>
                <a:off x="344280" y="4965635"/>
                <a:ext cx="2892406" cy="593263"/>
              </a:xfrm>
              <a:prstGeom prst="rect">
                <a:avLst/>
              </a:prstGeom>
              <a:solidFill>
                <a:srgbClr val="0097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9C8DAC0E-1E2B-D943-B67A-B23F33FE10CE}"/>
                  </a:ext>
                </a:extLst>
              </p:cNvPr>
              <p:cNvSpPr/>
              <p:nvPr/>
            </p:nvSpPr>
            <p:spPr>
              <a:xfrm>
                <a:off x="344280" y="5472072"/>
                <a:ext cx="2892406" cy="369332"/>
              </a:xfrm>
              <a:prstGeom prst="rect">
                <a:avLst/>
              </a:prstGeom>
              <a:solidFill>
                <a:srgbClr val="006AB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D8D2C1FC-BDBD-604D-92AD-E9A02DC61EFD}"/>
                  </a:ext>
                </a:extLst>
              </p:cNvPr>
              <p:cNvSpPr/>
              <p:nvPr/>
            </p:nvSpPr>
            <p:spPr>
              <a:xfrm>
                <a:off x="344280" y="5841403"/>
                <a:ext cx="2892406" cy="593263"/>
              </a:xfrm>
              <a:prstGeom prst="rect">
                <a:avLst/>
              </a:prstGeom>
              <a:solidFill>
                <a:srgbClr val="76D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F0D88686-2662-A34C-88D6-27B4E37CFD7C}"/>
                  </a:ext>
                </a:extLst>
              </p:cNvPr>
              <p:cNvSpPr txBox="1"/>
              <p:nvPr/>
            </p:nvSpPr>
            <p:spPr>
              <a:xfrm>
                <a:off x="678183" y="5034173"/>
                <a:ext cx="889987" cy="369332"/>
              </a:xfrm>
              <a:prstGeom prst="rect">
                <a:avLst/>
              </a:prstGeom>
              <a:noFill/>
            </p:spPr>
            <p:txBody>
              <a:bodyPr wrap="none" rtlCol="0">
                <a:spAutoFit/>
              </a:bodyPr>
              <a:lstStyle/>
              <a:p>
                <a:r>
                  <a:rPr lang="en-US" dirty="0">
                    <a:latin typeface="Helvetica" pitchFamily="2" charset="0"/>
                  </a:rPr>
                  <a:t>n-layer</a:t>
                </a:r>
              </a:p>
            </p:txBody>
          </p:sp>
          <p:sp>
            <p:nvSpPr>
              <p:cNvPr id="164" name="TextBox 163">
                <a:extLst>
                  <a:ext uri="{FF2B5EF4-FFF2-40B4-BE49-F238E27FC236}">
                    <a16:creationId xmlns:a16="http://schemas.microsoft.com/office/drawing/2014/main" id="{802CE9A8-93AC-5445-9749-8550DAE0AB5F}"/>
                  </a:ext>
                </a:extLst>
              </p:cNvPr>
              <p:cNvSpPr txBox="1"/>
              <p:nvPr/>
            </p:nvSpPr>
            <p:spPr>
              <a:xfrm>
                <a:off x="597593" y="5467416"/>
                <a:ext cx="979755" cy="369332"/>
              </a:xfrm>
              <a:prstGeom prst="rect">
                <a:avLst/>
              </a:prstGeom>
              <a:noFill/>
            </p:spPr>
            <p:txBody>
              <a:bodyPr wrap="none" rtlCol="0">
                <a:spAutoFit/>
              </a:bodyPr>
              <a:lstStyle/>
              <a:p>
                <a:r>
                  <a:rPr lang="en-US" dirty="0">
                    <a:solidFill>
                      <a:schemeClr val="bg1"/>
                    </a:solidFill>
                    <a:latin typeface="Helvetica" pitchFamily="2" charset="0"/>
                  </a:rPr>
                  <a:t>junction</a:t>
                </a:r>
              </a:p>
            </p:txBody>
          </p:sp>
          <p:sp>
            <p:nvSpPr>
              <p:cNvPr id="165" name="TextBox 164">
                <a:extLst>
                  <a:ext uri="{FF2B5EF4-FFF2-40B4-BE49-F238E27FC236}">
                    <a16:creationId xmlns:a16="http://schemas.microsoft.com/office/drawing/2014/main" id="{7812723B-96DE-434B-AD07-FD374D3C54C5}"/>
                  </a:ext>
                </a:extLst>
              </p:cNvPr>
              <p:cNvSpPr txBox="1"/>
              <p:nvPr/>
            </p:nvSpPr>
            <p:spPr>
              <a:xfrm>
                <a:off x="678183" y="5956785"/>
                <a:ext cx="889987" cy="369332"/>
              </a:xfrm>
              <a:prstGeom prst="rect">
                <a:avLst/>
              </a:prstGeom>
              <a:noFill/>
            </p:spPr>
            <p:txBody>
              <a:bodyPr wrap="none" rtlCol="0">
                <a:spAutoFit/>
              </a:bodyPr>
              <a:lstStyle/>
              <a:p>
                <a:r>
                  <a:rPr lang="en-US" dirty="0">
                    <a:latin typeface="Helvetica" pitchFamily="2" charset="0"/>
                  </a:rPr>
                  <a:t>p-layer</a:t>
                </a:r>
              </a:p>
            </p:txBody>
          </p:sp>
        </p:grpSp>
        <p:cxnSp>
          <p:nvCxnSpPr>
            <p:cNvPr id="166" name="Straight Connector 165">
              <a:extLst>
                <a:ext uri="{FF2B5EF4-FFF2-40B4-BE49-F238E27FC236}">
                  <a16:creationId xmlns:a16="http://schemas.microsoft.com/office/drawing/2014/main" id="{CBFBF395-9683-AC46-86A4-34AF1C879840}"/>
                </a:ext>
              </a:extLst>
            </p:cNvPr>
            <p:cNvCxnSpPr>
              <a:cxnSpLocks/>
            </p:cNvCxnSpPr>
            <p:nvPr/>
          </p:nvCxnSpPr>
          <p:spPr>
            <a:xfrm flipV="1">
              <a:off x="8809360" y="2654085"/>
              <a:ext cx="0" cy="1391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AC3B8050-DD3C-9946-AAEB-0428851AE864}"/>
                </a:ext>
              </a:extLst>
            </p:cNvPr>
            <p:cNvCxnSpPr>
              <a:cxnSpLocks/>
            </p:cNvCxnSpPr>
            <p:nvPr/>
          </p:nvCxnSpPr>
          <p:spPr>
            <a:xfrm flipV="1">
              <a:off x="8811786" y="3455230"/>
              <a:ext cx="0" cy="1391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Oval 167">
              <a:extLst>
                <a:ext uri="{FF2B5EF4-FFF2-40B4-BE49-F238E27FC236}">
                  <a16:creationId xmlns:a16="http://schemas.microsoft.com/office/drawing/2014/main" id="{132AED6F-A065-4740-8C6C-678E1CD21343}"/>
                </a:ext>
              </a:extLst>
            </p:cNvPr>
            <p:cNvSpPr/>
            <p:nvPr/>
          </p:nvSpPr>
          <p:spPr>
            <a:xfrm>
              <a:off x="6758181" y="2611966"/>
              <a:ext cx="855891" cy="85791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5" name="Straight Connector 174">
              <a:extLst>
                <a:ext uri="{FF2B5EF4-FFF2-40B4-BE49-F238E27FC236}">
                  <a16:creationId xmlns:a16="http://schemas.microsoft.com/office/drawing/2014/main" id="{9377F875-CED6-3142-997E-944F5401BB13}"/>
                </a:ext>
              </a:extLst>
            </p:cNvPr>
            <p:cNvCxnSpPr>
              <a:cxnSpLocks/>
            </p:cNvCxnSpPr>
            <p:nvPr/>
          </p:nvCxnSpPr>
          <p:spPr>
            <a:xfrm flipH="1">
              <a:off x="5375351" y="3392564"/>
              <a:ext cx="1486592" cy="1305500"/>
            </a:xfrm>
            <a:prstGeom prst="line">
              <a:avLst/>
            </a:prstGeom>
            <a:ln w="19050">
              <a:solidFill>
                <a:srgbClr val="00235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21B11175-F0F1-4C4F-925E-6FE18BE0F3EB}"/>
                </a:ext>
              </a:extLst>
            </p:cNvPr>
            <p:cNvCxnSpPr>
              <a:cxnSpLocks/>
            </p:cNvCxnSpPr>
            <p:nvPr/>
          </p:nvCxnSpPr>
          <p:spPr>
            <a:xfrm>
              <a:off x="7457171" y="3445515"/>
              <a:ext cx="302281" cy="1239828"/>
            </a:xfrm>
            <a:prstGeom prst="line">
              <a:avLst/>
            </a:prstGeom>
            <a:ln w="19050">
              <a:solidFill>
                <a:srgbClr val="00235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CEADEA4B-F40B-4844-9283-675D33EE0BDC}"/>
                </a:ext>
              </a:extLst>
            </p:cNvPr>
            <p:cNvCxnSpPr>
              <a:cxnSpLocks/>
            </p:cNvCxnSpPr>
            <p:nvPr/>
          </p:nvCxnSpPr>
          <p:spPr>
            <a:xfrm>
              <a:off x="7735945" y="5043951"/>
              <a:ext cx="855891" cy="18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7C738B3E-B716-0D4B-8D1E-1A995BD7E348}"/>
                </a:ext>
              </a:extLst>
            </p:cNvPr>
            <p:cNvCxnSpPr>
              <a:cxnSpLocks/>
            </p:cNvCxnSpPr>
            <p:nvPr/>
          </p:nvCxnSpPr>
          <p:spPr>
            <a:xfrm>
              <a:off x="7735945" y="5977214"/>
              <a:ext cx="8633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71E6C7D7-DA50-954B-9837-EBB001CCF253}"/>
                </a:ext>
              </a:extLst>
            </p:cNvPr>
            <p:cNvCxnSpPr>
              <a:cxnSpLocks/>
            </p:cNvCxnSpPr>
            <p:nvPr/>
          </p:nvCxnSpPr>
          <p:spPr>
            <a:xfrm flipV="1">
              <a:off x="8589409" y="5040492"/>
              <a:ext cx="0" cy="1391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15E0631F-5698-BA45-A283-9131EC2528E5}"/>
                </a:ext>
              </a:extLst>
            </p:cNvPr>
            <p:cNvCxnSpPr>
              <a:cxnSpLocks/>
            </p:cNvCxnSpPr>
            <p:nvPr/>
          </p:nvCxnSpPr>
          <p:spPr>
            <a:xfrm flipV="1">
              <a:off x="8600801" y="5841638"/>
              <a:ext cx="0" cy="1391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5" name="Group 244">
              <a:extLst>
                <a:ext uri="{FF2B5EF4-FFF2-40B4-BE49-F238E27FC236}">
                  <a16:creationId xmlns:a16="http://schemas.microsoft.com/office/drawing/2014/main" id="{FFA3F606-D6E9-F246-85F8-3C1A129191EA}"/>
                </a:ext>
              </a:extLst>
            </p:cNvPr>
            <p:cNvGrpSpPr/>
            <p:nvPr/>
          </p:nvGrpSpPr>
          <p:grpSpPr>
            <a:xfrm>
              <a:off x="5428374" y="4791872"/>
              <a:ext cx="2290573" cy="1408482"/>
              <a:chOff x="5428374" y="4791872"/>
              <a:chExt cx="2290573" cy="1408482"/>
            </a:xfrm>
          </p:grpSpPr>
          <p:sp>
            <p:nvSpPr>
              <p:cNvPr id="169" name="Rectangle 168">
                <a:extLst>
                  <a:ext uri="{FF2B5EF4-FFF2-40B4-BE49-F238E27FC236}">
                    <a16:creationId xmlns:a16="http://schemas.microsoft.com/office/drawing/2014/main" id="{E4D52E5E-10AE-6742-BC93-977265D1D740}"/>
                  </a:ext>
                </a:extLst>
              </p:cNvPr>
              <p:cNvSpPr/>
              <p:nvPr/>
            </p:nvSpPr>
            <p:spPr>
              <a:xfrm>
                <a:off x="5428374" y="4791872"/>
                <a:ext cx="2290573" cy="568811"/>
              </a:xfrm>
              <a:prstGeom prst="rect">
                <a:avLst/>
              </a:prstGeom>
              <a:solidFill>
                <a:srgbClr val="0097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ABD703A3-9E79-0C43-822E-8FAD2E902120}"/>
                  </a:ext>
                </a:extLst>
              </p:cNvPr>
              <p:cNvSpPr/>
              <p:nvPr/>
            </p:nvSpPr>
            <p:spPr>
              <a:xfrm>
                <a:off x="5428374" y="5277435"/>
                <a:ext cx="2290573" cy="354109"/>
              </a:xfrm>
              <a:prstGeom prst="rect">
                <a:avLst/>
              </a:prstGeom>
              <a:solidFill>
                <a:srgbClr val="006AB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C377BA28-776F-0D4C-AACE-9645B19DDC58}"/>
                  </a:ext>
                </a:extLst>
              </p:cNvPr>
              <p:cNvSpPr/>
              <p:nvPr/>
            </p:nvSpPr>
            <p:spPr>
              <a:xfrm>
                <a:off x="5428374" y="5631543"/>
                <a:ext cx="2290573" cy="568811"/>
              </a:xfrm>
              <a:prstGeom prst="rect">
                <a:avLst/>
              </a:prstGeom>
              <a:solidFill>
                <a:srgbClr val="76D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Box 171">
                <a:extLst>
                  <a:ext uri="{FF2B5EF4-FFF2-40B4-BE49-F238E27FC236}">
                    <a16:creationId xmlns:a16="http://schemas.microsoft.com/office/drawing/2014/main" id="{042A4005-E1A2-4C4B-9B14-90CC6E832354}"/>
                  </a:ext>
                </a:extLst>
              </p:cNvPr>
              <p:cNvSpPr txBox="1"/>
              <p:nvPr/>
            </p:nvSpPr>
            <p:spPr>
              <a:xfrm>
                <a:off x="5818267" y="4867065"/>
                <a:ext cx="379363" cy="389068"/>
              </a:xfrm>
              <a:prstGeom prst="rect">
                <a:avLst/>
              </a:prstGeom>
              <a:noFill/>
            </p:spPr>
            <p:txBody>
              <a:bodyPr wrap="none" rtlCol="0">
                <a:spAutoFit/>
              </a:bodyPr>
              <a:lstStyle/>
              <a:p>
                <a:r>
                  <a:rPr lang="en-US" sz="1600" dirty="0">
                    <a:solidFill>
                      <a:schemeClr val="bg1"/>
                    </a:solidFill>
                    <a:latin typeface="Helvetica" pitchFamily="2" charset="0"/>
                  </a:rPr>
                  <a:t>e</a:t>
                </a:r>
                <a:r>
                  <a:rPr lang="en-US" sz="1600" baseline="30000" dirty="0">
                    <a:solidFill>
                      <a:schemeClr val="bg1"/>
                    </a:solidFill>
                    <a:latin typeface="Helvetica" pitchFamily="2" charset="0"/>
                  </a:rPr>
                  <a:t>-</a:t>
                </a:r>
              </a:p>
            </p:txBody>
          </p:sp>
          <p:cxnSp>
            <p:nvCxnSpPr>
              <p:cNvPr id="173" name="Straight Connector 172">
                <a:extLst>
                  <a:ext uri="{FF2B5EF4-FFF2-40B4-BE49-F238E27FC236}">
                    <a16:creationId xmlns:a16="http://schemas.microsoft.com/office/drawing/2014/main" id="{933E1A9B-F586-3544-8169-062A61128EAF}"/>
                  </a:ext>
                </a:extLst>
              </p:cNvPr>
              <p:cNvCxnSpPr>
                <a:stCxn id="170" idx="1"/>
                <a:endCxn id="170" idx="3"/>
              </p:cNvCxnSpPr>
              <p:nvPr/>
            </p:nvCxnSpPr>
            <p:spPr>
              <a:xfrm>
                <a:off x="5428374" y="5454490"/>
                <a:ext cx="2290573"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77" name="TextBox 176">
                <a:extLst>
                  <a:ext uri="{FF2B5EF4-FFF2-40B4-BE49-F238E27FC236}">
                    <a16:creationId xmlns:a16="http://schemas.microsoft.com/office/drawing/2014/main" id="{96F98E3D-4BEA-1249-A399-5914F4D1B9E6}"/>
                  </a:ext>
                </a:extLst>
              </p:cNvPr>
              <p:cNvSpPr txBox="1"/>
              <p:nvPr/>
            </p:nvSpPr>
            <p:spPr>
              <a:xfrm>
                <a:off x="6268333" y="4863643"/>
                <a:ext cx="379363" cy="389068"/>
              </a:xfrm>
              <a:prstGeom prst="rect">
                <a:avLst/>
              </a:prstGeom>
              <a:noFill/>
            </p:spPr>
            <p:txBody>
              <a:bodyPr wrap="none" rtlCol="0">
                <a:spAutoFit/>
              </a:bodyPr>
              <a:lstStyle/>
              <a:p>
                <a:r>
                  <a:rPr lang="en-US" sz="1600" dirty="0">
                    <a:solidFill>
                      <a:schemeClr val="bg1"/>
                    </a:solidFill>
                    <a:latin typeface="Helvetica" pitchFamily="2" charset="0"/>
                  </a:rPr>
                  <a:t>e</a:t>
                </a:r>
                <a:r>
                  <a:rPr lang="en-US" sz="1600" baseline="30000" dirty="0">
                    <a:solidFill>
                      <a:schemeClr val="bg1"/>
                    </a:solidFill>
                    <a:latin typeface="Helvetica" pitchFamily="2" charset="0"/>
                  </a:rPr>
                  <a:t>-</a:t>
                </a:r>
              </a:p>
            </p:txBody>
          </p:sp>
          <p:sp>
            <p:nvSpPr>
              <p:cNvPr id="179" name="TextBox 178">
                <a:extLst>
                  <a:ext uri="{FF2B5EF4-FFF2-40B4-BE49-F238E27FC236}">
                    <a16:creationId xmlns:a16="http://schemas.microsoft.com/office/drawing/2014/main" id="{CD560FBF-5824-5641-AA1B-5F8C10E1BC7B}"/>
                  </a:ext>
                </a:extLst>
              </p:cNvPr>
              <p:cNvSpPr txBox="1"/>
              <p:nvPr/>
            </p:nvSpPr>
            <p:spPr>
              <a:xfrm>
                <a:off x="6719729" y="4864608"/>
                <a:ext cx="379363" cy="389068"/>
              </a:xfrm>
              <a:prstGeom prst="rect">
                <a:avLst/>
              </a:prstGeom>
              <a:noFill/>
            </p:spPr>
            <p:txBody>
              <a:bodyPr wrap="none" rtlCol="0">
                <a:spAutoFit/>
              </a:bodyPr>
              <a:lstStyle/>
              <a:p>
                <a:r>
                  <a:rPr lang="en-US" sz="1600" dirty="0">
                    <a:solidFill>
                      <a:schemeClr val="bg1"/>
                    </a:solidFill>
                    <a:latin typeface="Helvetica" pitchFamily="2" charset="0"/>
                  </a:rPr>
                  <a:t>e</a:t>
                </a:r>
                <a:r>
                  <a:rPr lang="en-US" sz="1600" baseline="30000" dirty="0">
                    <a:solidFill>
                      <a:schemeClr val="bg1"/>
                    </a:solidFill>
                    <a:latin typeface="Helvetica" pitchFamily="2" charset="0"/>
                  </a:rPr>
                  <a:t>-</a:t>
                </a:r>
              </a:p>
            </p:txBody>
          </p:sp>
          <p:sp>
            <p:nvSpPr>
              <p:cNvPr id="220" name="Oval 219">
                <a:extLst>
                  <a:ext uri="{FF2B5EF4-FFF2-40B4-BE49-F238E27FC236}">
                    <a16:creationId xmlns:a16="http://schemas.microsoft.com/office/drawing/2014/main" id="{44D930CB-F554-FF49-8673-DB094CF0563B}"/>
                  </a:ext>
                </a:extLst>
              </p:cNvPr>
              <p:cNvSpPr>
                <a:spLocks noChangeAspect="1"/>
              </p:cNvSpPr>
              <p:nvPr/>
            </p:nvSpPr>
            <p:spPr>
              <a:xfrm>
                <a:off x="5806927" y="5758829"/>
                <a:ext cx="302108" cy="314239"/>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a:extLst>
                  <a:ext uri="{FF2B5EF4-FFF2-40B4-BE49-F238E27FC236}">
                    <a16:creationId xmlns:a16="http://schemas.microsoft.com/office/drawing/2014/main" id="{F6CBED83-0214-204A-AF29-D28B874F8A0B}"/>
                  </a:ext>
                </a:extLst>
              </p:cNvPr>
              <p:cNvSpPr>
                <a:spLocks noChangeAspect="1"/>
              </p:cNvSpPr>
              <p:nvPr/>
            </p:nvSpPr>
            <p:spPr>
              <a:xfrm>
                <a:off x="6326225" y="5760908"/>
                <a:ext cx="302108" cy="314239"/>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a:extLst>
                  <a:ext uri="{FF2B5EF4-FFF2-40B4-BE49-F238E27FC236}">
                    <a16:creationId xmlns:a16="http://schemas.microsoft.com/office/drawing/2014/main" id="{A0E22474-FEC4-FE41-9102-FB7A055C4B3A}"/>
                  </a:ext>
                </a:extLst>
              </p:cNvPr>
              <p:cNvSpPr>
                <a:spLocks noChangeAspect="1"/>
              </p:cNvSpPr>
              <p:nvPr/>
            </p:nvSpPr>
            <p:spPr>
              <a:xfrm>
                <a:off x="6813634" y="5746655"/>
                <a:ext cx="302108" cy="314239"/>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extBox 223">
                <a:extLst>
                  <a:ext uri="{FF2B5EF4-FFF2-40B4-BE49-F238E27FC236}">
                    <a16:creationId xmlns:a16="http://schemas.microsoft.com/office/drawing/2014/main" id="{189F504A-0D47-EA4B-9AD1-110ED8BA6E4D}"/>
                  </a:ext>
                </a:extLst>
              </p:cNvPr>
              <p:cNvSpPr txBox="1">
                <a:spLocks noChangeAspect="1"/>
              </p:cNvSpPr>
              <p:nvPr/>
            </p:nvSpPr>
            <p:spPr>
              <a:xfrm>
                <a:off x="6327904" y="5726552"/>
                <a:ext cx="319318" cy="369332"/>
              </a:xfrm>
              <a:prstGeom prst="rect">
                <a:avLst/>
              </a:prstGeom>
              <a:noFill/>
            </p:spPr>
            <p:txBody>
              <a:bodyPr wrap="none" rtlCol="0">
                <a:spAutoFit/>
              </a:bodyPr>
              <a:lstStyle/>
              <a:p>
                <a:r>
                  <a:rPr lang="en-US" dirty="0">
                    <a:solidFill>
                      <a:schemeClr val="bg1"/>
                    </a:solidFill>
                    <a:latin typeface="Helvetica" pitchFamily="2" charset="0"/>
                  </a:rPr>
                  <a:t>+</a:t>
                </a:r>
                <a:endParaRPr lang="en-US" baseline="30000" dirty="0">
                  <a:solidFill>
                    <a:schemeClr val="bg1"/>
                  </a:solidFill>
                  <a:latin typeface="Helvetica" pitchFamily="2" charset="0"/>
                </a:endParaRPr>
              </a:p>
            </p:txBody>
          </p:sp>
          <p:sp>
            <p:nvSpPr>
              <p:cNvPr id="237" name="TextBox 236">
                <a:extLst>
                  <a:ext uri="{FF2B5EF4-FFF2-40B4-BE49-F238E27FC236}">
                    <a16:creationId xmlns:a16="http://schemas.microsoft.com/office/drawing/2014/main" id="{D6E4569B-71FC-674D-8F0E-C44A883C4AF5}"/>
                  </a:ext>
                </a:extLst>
              </p:cNvPr>
              <p:cNvSpPr txBox="1">
                <a:spLocks noChangeAspect="1"/>
              </p:cNvSpPr>
              <p:nvPr/>
            </p:nvSpPr>
            <p:spPr>
              <a:xfrm>
                <a:off x="6813634" y="5719108"/>
                <a:ext cx="319318" cy="369332"/>
              </a:xfrm>
              <a:prstGeom prst="rect">
                <a:avLst/>
              </a:prstGeom>
              <a:noFill/>
            </p:spPr>
            <p:txBody>
              <a:bodyPr wrap="none" rtlCol="0">
                <a:spAutoFit/>
              </a:bodyPr>
              <a:lstStyle/>
              <a:p>
                <a:r>
                  <a:rPr lang="en-US" dirty="0">
                    <a:solidFill>
                      <a:schemeClr val="bg1"/>
                    </a:solidFill>
                    <a:latin typeface="Helvetica" pitchFamily="2" charset="0"/>
                  </a:rPr>
                  <a:t>+</a:t>
                </a:r>
                <a:endParaRPr lang="en-US" baseline="30000" dirty="0">
                  <a:solidFill>
                    <a:schemeClr val="bg1"/>
                  </a:solidFill>
                  <a:latin typeface="Helvetica" pitchFamily="2" charset="0"/>
                </a:endParaRPr>
              </a:p>
            </p:txBody>
          </p:sp>
          <p:sp>
            <p:nvSpPr>
              <p:cNvPr id="238" name="TextBox 237">
                <a:extLst>
                  <a:ext uri="{FF2B5EF4-FFF2-40B4-BE49-F238E27FC236}">
                    <a16:creationId xmlns:a16="http://schemas.microsoft.com/office/drawing/2014/main" id="{457387E7-4819-E94D-82DB-D57A950D0238}"/>
                  </a:ext>
                </a:extLst>
              </p:cNvPr>
              <p:cNvSpPr txBox="1">
                <a:spLocks noChangeAspect="1"/>
              </p:cNvSpPr>
              <p:nvPr/>
            </p:nvSpPr>
            <p:spPr>
              <a:xfrm>
                <a:off x="5806715" y="5731340"/>
                <a:ext cx="319318" cy="369332"/>
              </a:xfrm>
              <a:prstGeom prst="rect">
                <a:avLst/>
              </a:prstGeom>
              <a:noFill/>
            </p:spPr>
            <p:txBody>
              <a:bodyPr wrap="none" rtlCol="0">
                <a:spAutoFit/>
              </a:bodyPr>
              <a:lstStyle/>
              <a:p>
                <a:r>
                  <a:rPr lang="en-US" dirty="0">
                    <a:solidFill>
                      <a:schemeClr val="bg1"/>
                    </a:solidFill>
                    <a:latin typeface="Helvetica" pitchFamily="2" charset="0"/>
                  </a:rPr>
                  <a:t>+</a:t>
                </a:r>
                <a:endParaRPr lang="en-US" baseline="30000" dirty="0">
                  <a:solidFill>
                    <a:schemeClr val="bg1"/>
                  </a:solidFill>
                  <a:latin typeface="Helvetica" pitchFamily="2" charset="0"/>
                </a:endParaRPr>
              </a:p>
            </p:txBody>
          </p:sp>
        </p:grpSp>
      </p:grpSp>
      <p:sp>
        <p:nvSpPr>
          <p:cNvPr id="52" name="Title 1">
            <a:extLst>
              <a:ext uri="{FF2B5EF4-FFF2-40B4-BE49-F238E27FC236}">
                <a16:creationId xmlns:a16="http://schemas.microsoft.com/office/drawing/2014/main" id="{667CF8D2-C453-C545-8E12-A94D3A4642F8}"/>
              </a:ext>
            </a:extLst>
          </p:cNvPr>
          <p:cNvSpPr>
            <a:spLocks noGrp="1"/>
          </p:cNvSpPr>
          <p:nvPr>
            <p:ph type="title"/>
          </p:nvPr>
        </p:nvSpPr>
        <p:spPr>
          <a:xfrm>
            <a:off x="3236685" y="237998"/>
            <a:ext cx="5638800" cy="792162"/>
          </a:xfrm>
        </p:spPr>
        <p:txBody>
          <a:bodyPr>
            <a:normAutofit/>
          </a:bodyPr>
          <a:lstStyle/>
          <a:p>
            <a:r>
              <a:rPr lang="en-US" dirty="0">
                <a:latin typeface="Helvetica Light" panose="020B0403020202020204" pitchFamily="34" charset="0"/>
              </a:rPr>
              <a:t>How do solar cells work?</a:t>
            </a:r>
          </a:p>
        </p:txBody>
      </p:sp>
      <p:cxnSp>
        <p:nvCxnSpPr>
          <p:cNvPr id="151" name="Straight Arrow Connector 150">
            <a:extLst>
              <a:ext uri="{FF2B5EF4-FFF2-40B4-BE49-F238E27FC236}">
                <a16:creationId xmlns:a16="http://schemas.microsoft.com/office/drawing/2014/main" id="{8C74F0F0-0E53-6041-BA68-8CCB5EECEC1A}"/>
              </a:ext>
            </a:extLst>
          </p:cNvPr>
          <p:cNvCxnSpPr>
            <a:cxnSpLocks/>
          </p:cNvCxnSpPr>
          <p:nvPr/>
        </p:nvCxnSpPr>
        <p:spPr>
          <a:xfrm>
            <a:off x="718623" y="1712768"/>
            <a:ext cx="498517" cy="391311"/>
          </a:xfrm>
          <a:prstGeom prst="straightConnector1">
            <a:avLst/>
          </a:prstGeom>
          <a:ln w="38100">
            <a:solidFill>
              <a:srgbClr val="F5D427"/>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FC5B2BB8-E2CE-7D44-B35A-219A8346128A}"/>
              </a:ext>
            </a:extLst>
          </p:cNvPr>
          <p:cNvCxnSpPr>
            <a:cxnSpLocks/>
          </p:cNvCxnSpPr>
          <p:nvPr/>
        </p:nvCxnSpPr>
        <p:spPr>
          <a:xfrm>
            <a:off x="4070719" y="4257640"/>
            <a:ext cx="996417" cy="0"/>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32" name="Group 231">
            <a:extLst>
              <a:ext uri="{FF2B5EF4-FFF2-40B4-BE49-F238E27FC236}">
                <a16:creationId xmlns:a16="http://schemas.microsoft.com/office/drawing/2014/main" id="{4FA314DD-1D86-FB43-B8A6-DE8A6BF8BFCD}"/>
              </a:ext>
            </a:extLst>
          </p:cNvPr>
          <p:cNvGrpSpPr/>
          <p:nvPr/>
        </p:nvGrpSpPr>
        <p:grpSpPr>
          <a:xfrm>
            <a:off x="341486" y="2135611"/>
            <a:ext cx="4020272" cy="4096275"/>
            <a:chOff x="361369" y="2590288"/>
            <a:chExt cx="3638777" cy="3564442"/>
          </a:xfrm>
        </p:grpSpPr>
        <p:pic>
          <p:nvPicPr>
            <p:cNvPr id="64" name="Picture 63" descr="A picture containing table&#10;&#10;Description automatically generated">
              <a:extLst>
                <a:ext uri="{FF2B5EF4-FFF2-40B4-BE49-F238E27FC236}">
                  <a16:creationId xmlns:a16="http://schemas.microsoft.com/office/drawing/2014/main" id="{91FC3493-8C66-5543-A4B5-80C0E6AEBBCD}"/>
                </a:ext>
              </a:extLst>
            </p:cNvPr>
            <p:cNvPicPr>
              <a:picLocks noChangeAspect="1"/>
            </p:cNvPicPr>
            <p:nvPr/>
          </p:nvPicPr>
          <p:blipFill>
            <a:blip r:embed="rId3">
              <a:duotone>
                <a:prstClr val="black"/>
                <a:srgbClr val="FFFF00">
                  <a:tint val="45000"/>
                  <a:satMod val="400000"/>
                </a:srgbClr>
              </a:duotone>
              <a:extLst>
                <a:ext uri="{BEBA8EAE-BF5A-486C-A8C5-ECC9F3942E4B}">
                  <a14:imgProps xmlns:a14="http://schemas.microsoft.com/office/drawing/2010/main">
                    <a14:imgLayer r:embed="rId6">
                      <a14:imgEffect>
                        <a14:backgroundRemoval t="7221" b="91826" l="4594" r="91519">
                          <a14:foregroundMark x1="78269" y1="43869" x2="78269" y2="43869"/>
                          <a14:foregroundMark x1="78269" y1="49864" x2="78269" y2="49864"/>
                          <a14:foregroundMark x1="76855" y1="50954" x2="62721" y2="70845"/>
                          <a14:foregroundMark x1="25972" y1="12262" x2="28975" y2="15531"/>
                          <a14:foregroundMark x1="10424" y1="24251" x2="15194" y2="25886"/>
                          <a14:foregroundMark x1="4770" y1="41281" x2="10424" y2="41962"/>
                          <a14:foregroundMark x1="15194" y1="55858" x2="9541" y2="58856"/>
                          <a14:foregroundMark x1="47880" y1="7221" x2="47880" y2="12534"/>
                          <a14:foregroundMark x1="69611" y1="11853" x2="67845" y2="15531"/>
                          <a14:foregroundMark x1="86042" y1="23842" x2="80742" y2="25204"/>
                          <a14:foregroundMark x1="91696" y1="41962" x2="84629" y2="41281"/>
                          <a14:foregroundMark x1="85512" y1="58174" x2="80035" y2="55586"/>
                          <a14:foregroundMark x1="55300" y1="91826" x2="55300" y2="91826"/>
                        </a14:backgroundRemoval>
                      </a14:imgEffect>
                    </a14:imgLayer>
                  </a14:imgProps>
                </a:ext>
                <a:ext uri="{28A0092B-C50C-407E-A947-70E740481C1C}">
                  <a14:useLocalDpi xmlns:a14="http://schemas.microsoft.com/office/drawing/2010/main" val="0"/>
                </a:ext>
              </a:extLst>
            </a:blip>
            <a:stretch>
              <a:fillRect/>
            </a:stretch>
          </p:blipFill>
          <p:spPr>
            <a:xfrm>
              <a:off x="3514751" y="3176485"/>
              <a:ext cx="485395" cy="608548"/>
            </a:xfrm>
            <a:prstGeom prst="rect">
              <a:avLst/>
            </a:prstGeom>
          </p:spPr>
        </p:pic>
        <p:cxnSp>
          <p:nvCxnSpPr>
            <p:cNvPr id="47" name="Straight Connector 46">
              <a:extLst>
                <a:ext uri="{FF2B5EF4-FFF2-40B4-BE49-F238E27FC236}">
                  <a16:creationId xmlns:a16="http://schemas.microsoft.com/office/drawing/2014/main" id="{20A17A1C-6107-7348-91B4-B2EC601F4849}"/>
                </a:ext>
              </a:extLst>
            </p:cNvPr>
            <p:cNvCxnSpPr>
              <a:cxnSpLocks/>
            </p:cNvCxnSpPr>
            <p:nvPr/>
          </p:nvCxnSpPr>
          <p:spPr>
            <a:xfrm>
              <a:off x="2976006" y="3071895"/>
              <a:ext cx="774673" cy="15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D5881CD-32ED-6348-AF83-4665C7C859E5}"/>
                </a:ext>
              </a:extLst>
            </p:cNvPr>
            <p:cNvCxnSpPr>
              <a:cxnSpLocks/>
            </p:cNvCxnSpPr>
            <p:nvPr/>
          </p:nvCxnSpPr>
          <p:spPr>
            <a:xfrm>
              <a:off x="2976006" y="3891790"/>
              <a:ext cx="7814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2AEE39A1-B0D8-D94F-812F-3CCB7C7EBC83}"/>
                </a:ext>
              </a:extLst>
            </p:cNvPr>
            <p:cNvGrpSpPr/>
            <p:nvPr/>
          </p:nvGrpSpPr>
          <p:grpSpPr>
            <a:xfrm>
              <a:off x="361369" y="2590288"/>
              <a:ext cx="2614637" cy="1461308"/>
              <a:chOff x="344280" y="4683130"/>
              <a:chExt cx="2892406" cy="1751536"/>
            </a:xfrm>
          </p:grpSpPr>
          <p:sp>
            <p:nvSpPr>
              <p:cNvPr id="54" name="Rectangle 53">
                <a:extLst>
                  <a:ext uri="{FF2B5EF4-FFF2-40B4-BE49-F238E27FC236}">
                    <a16:creationId xmlns:a16="http://schemas.microsoft.com/office/drawing/2014/main" id="{FD597504-0948-6A44-98AF-2D813C066AEA}"/>
                  </a:ext>
                </a:extLst>
              </p:cNvPr>
              <p:cNvSpPr/>
              <p:nvPr/>
            </p:nvSpPr>
            <p:spPr>
              <a:xfrm>
                <a:off x="344280" y="4683130"/>
                <a:ext cx="2892406" cy="282505"/>
              </a:xfrm>
              <a:prstGeom prst="rect">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96AD01E2-4D4F-A44B-8E93-96012A9D0265}"/>
                  </a:ext>
                </a:extLst>
              </p:cNvPr>
              <p:cNvSpPr/>
              <p:nvPr/>
            </p:nvSpPr>
            <p:spPr>
              <a:xfrm>
                <a:off x="344280" y="4965635"/>
                <a:ext cx="2892406" cy="593263"/>
              </a:xfrm>
              <a:prstGeom prst="rect">
                <a:avLst/>
              </a:prstGeom>
              <a:solidFill>
                <a:srgbClr val="0097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9E138E23-81BE-F647-9A9E-E32D339E55C6}"/>
                  </a:ext>
                </a:extLst>
              </p:cNvPr>
              <p:cNvSpPr/>
              <p:nvPr/>
            </p:nvSpPr>
            <p:spPr>
              <a:xfrm>
                <a:off x="344280" y="5472072"/>
                <a:ext cx="2892406" cy="369332"/>
              </a:xfrm>
              <a:prstGeom prst="rect">
                <a:avLst/>
              </a:prstGeom>
              <a:solidFill>
                <a:srgbClr val="006AB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7AF7DA4-A038-0946-A0DF-8A982CE6FC10}"/>
                  </a:ext>
                </a:extLst>
              </p:cNvPr>
              <p:cNvSpPr/>
              <p:nvPr/>
            </p:nvSpPr>
            <p:spPr>
              <a:xfrm>
                <a:off x="344280" y="5841403"/>
                <a:ext cx="2892406" cy="593263"/>
              </a:xfrm>
              <a:prstGeom prst="rect">
                <a:avLst/>
              </a:prstGeom>
              <a:solidFill>
                <a:srgbClr val="76D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1AA383B3-3B7F-8947-80C5-6296BBDF2A57}"/>
                  </a:ext>
                </a:extLst>
              </p:cNvPr>
              <p:cNvSpPr txBox="1"/>
              <p:nvPr/>
            </p:nvSpPr>
            <p:spPr>
              <a:xfrm>
                <a:off x="678183" y="5034173"/>
                <a:ext cx="889987" cy="369332"/>
              </a:xfrm>
              <a:prstGeom prst="rect">
                <a:avLst/>
              </a:prstGeom>
              <a:noFill/>
            </p:spPr>
            <p:txBody>
              <a:bodyPr wrap="none" rtlCol="0">
                <a:spAutoFit/>
              </a:bodyPr>
              <a:lstStyle/>
              <a:p>
                <a:r>
                  <a:rPr lang="en-US" dirty="0">
                    <a:latin typeface="Helvetica" pitchFamily="2" charset="0"/>
                  </a:rPr>
                  <a:t>n-layer</a:t>
                </a:r>
              </a:p>
            </p:txBody>
          </p:sp>
          <p:sp>
            <p:nvSpPr>
              <p:cNvPr id="60" name="TextBox 59">
                <a:extLst>
                  <a:ext uri="{FF2B5EF4-FFF2-40B4-BE49-F238E27FC236}">
                    <a16:creationId xmlns:a16="http://schemas.microsoft.com/office/drawing/2014/main" id="{04D86145-CF25-8644-B3AB-875D04EDEBA9}"/>
                  </a:ext>
                </a:extLst>
              </p:cNvPr>
              <p:cNvSpPr txBox="1"/>
              <p:nvPr/>
            </p:nvSpPr>
            <p:spPr>
              <a:xfrm>
                <a:off x="597593" y="5467416"/>
                <a:ext cx="979755" cy="369332"/>
              </a:xfrm>
              <a:prstGeom prst="rect">
                <a:avLst/>
              </a:prstGeom>
              <a:noFill/>
            </p:spPr>
            <p:txBody>
              <a:bodyPr wrap="none" rtlCol="0">
                <a:spAutoFit/>
              </a:bodyPr>
              <a:lstStyle/>
              <a:p>
                <a:r>
                  <a:rPr lang="en-US" dirty="0">
                    <a:solidFill>
                      <a:schemeClr val="bg1"/>
                    </a:solidFill>
                    <a:latin typeface="Helvetica" pitchFamily="2" charset="0"/>
                  </a:rPr>
                  <a:t>junction</a:t>
                </a:r>
              </a:p>
            </p:txBody>
          </p:sp>
          <p:sp>
            <p:nvSpPr>
              <p:cNvPr id="61" name="TextBox 60">
                <a:extLst>
                  <a:ext uri="{FF2B5EF4-FFF2-40B4-BE49-F238E27FC236}">
                    <a16:creationId xmlns:a16="http://schemas.microsoft.com/office/drawing/2014/main" id="{5704980E-42AE-4745-9D50-0A36E093F6E6}"/>
                  </a:ext>
                </a:extLst>
              </p:cNvPr>
              <p:cNvSpPr txBox="1"/>
              <p:nvPr/>
            </p:nvSpPr>
            <p:spPr>
              <a:xfrm>
                <a:off x="678183" y="5956785"/>
                <a:ext cx="889987" cy="369332"/>
              </a:xfrm>
              <a:prstGeom prst="rect">
                <a:avLst/>
              </a:prstGeom>
              <a:noFill/>
            </p:spPr>
            <p:txBody>
              <a:bodyPr wrap="none" rtlCol="0">
                <a:spAutoFit/>
              </a:bodyPr>
              <a:lstStyle/>
              <a:p>
                <a:r>
                  <a:rPr lang="en-US" dirty="0">
                    <a:latin typeface="Helvetica" pitchFamily="2" charset="0"/>
                  </a:rPr>
                  <a:t>p-layer</a:t>
                </a:r>
              </a:p>
            </p:txBody>
          </p:sp>
        </p:grpSp>
        <p:cxnSp>
          <p:nvCxnSpPr>
            <p:cNvPr id="74" name="Straight Connector 73">
              <a:extLst>
                <a:ext uri="{FF2B5EF4-FFF2-40B4-BE49-F238E27FC236}">
                  <a16:creationId xmlns:a16="http://schemas.microsoft.com/office/drawing/2014/main" id="{D00C4FAE-3888-704D-AA0F-1A2EDE761403}"/>
                </a:ext>
              </a:extLst>
            </p:cNvPr>
            <p:cNvCxnSpPr>
              <a:cxnSpLocks/>
            </p:cNvCxnSpPr>
            <p:nvPr/>
          </p:nvCxnSpPr>
          <p:spPr>
            <a:xfrm flipV="1">
              <a:off x="3748483" y="3068885"/>
              <a:ext cx="0" cy="12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4FF8396-75FC-6B4E-8147-DB7660E4E0D3}"/>
                </a:ext>
              </a:extLst>
            </p:cNvPr>
            <p:cNvCxnSpPr>
              <a:cxnSpLocks/>
            </p:cNvCxnSpPr>
            <p:nvPr/>
          </p:nvCxnSpPr>
          <p:spPr>
            <a:xfrm flipV="1">
              <a:off x="3750679" y="3766015"/>
              <a:ext cx="0" cy="12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80F079A4-2F98-0544-8954-BDE7BE07DD3C}"/>
                </a:ext>
              </a:extLst>
            </p:cNvPr>
            <p:cNvSpPr/>
            <p:nvPr/>
          </p:nvSpPr>
          <p:spPr>
            <a:xfrm>
              <a:off x="1891946" y="3032234"/>
              <a:ext cx="774673" cy="74652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2A4AE625-4E79-F340-AC13-DEC38C15338A}"/>
                </a:ext>
              </a:extLst>
            </p:cNvPr>
            <p:cNvSpPr/>
            <p:nvPr/>
          </p:nvSpPr>
          <p:spPr>
            <a:xfrm>
              <a:off x="688328" y="4929116"/>
              <a:ext cx="2073214" cy="494960"/>
            </a:xfrm>
            <a:prstGeom prst="rect">
              <a:avLst/>
            </a:prstGeom>
            <a:solidFill>
              <a:srgbClr val="0097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AC50082A-126A-4C4F-B8BF-AAA3FD7880C4}"/>
                </a:ext>
              </a:extLst>
            </p:cNvPr>
            <p:cNvSpPr/>
            <p:nvPr/>
          </p:nvSpPr>
          <p:spPr>
            <a:xfrm>
              <a:off x="688328" y="5351637"/>
              <a:ext cx="2073214" cy="308134"/>
            </a:xfrm>
            <a:prstGeom prst="rect">
              <a:avLst/>
            </a:prstGeom>
            <a:solidFill>
              <a:srgbClr val="006AB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F4CF930D-7FEA-F748-AB02-2DD29C9C629F}"/>
                </a:ext>
              </a:extLst>
            </p:cNvPr>
            <p:cNvSpPr/>
            <p:nvPr/>
          </p:nvSpPr>
          <p:spPr>
            <a:xfrm>
              <a:off x="688328" y="5659770"/>
              <a:ext cx="2073214" cy="494960"/>
            </a:xfrm>
            <a:prstGeom prst="rect">
              <a:avLst/>
            </a:prstGeom>
            <a:solidFill>
              <a:srgbClr val="76D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3138CF69-8139-664A-82F9-FA302DD9927F}"/>
                </a:ext>
              </a:extLst>
            </p:cNvPr>
            <p:cNvSpPr txBox="1"/>
            <p:nvPr/>
          </p:nvSpPr>
          <p:spPr>
            <a:xfrm>
              <a:off x="1044525" y="5796670"/>
              <a:ext cx="343364" cy="338554"/>
            </a:xfrm>
            <a:prstGeom prst="rect">
              <a:avLst/>
            </a:prstGeom>
            <a:noFill/>
          </p:spPr>
          <p:txBody>
            <a:bodyPr wrap="none" rtlCol="0">
              <a:spAutoFit/>
            </a:bodyPr>
            <a:lstStyle/>
            <a:p>
              <a:r>
                <a:rPr lang="en-US" sz="1600" dirty="0">
                  <a:solidFill>
                    <a:schemeClr val="bg1"/>
                  </a:solidFill>
                  <a:latin typeface="Helvetica" pitchFamily="2" charset="0"/>
                </a:rPr>
                <a:t>e</a:t>
              </a:r>
              <a:r>
                <a:rPr lang="en-US" sz="1600" baseline="30000" dirty="0">
                  <a:solidFill>
                    <a:schemeClr val="bg1"/>
                  </a:solidFill>
                  <a:latin typeface="Helvetica" pitchFamily="2" charset="0"/>
                </a:rPr>
                <a:t>-</a:t>
              </a:r>
            </a:p>
          </p:txBody>
        </p:sp>
        <p:cxnSp>
          <p:nvCxnSpPr>
            <p:cNvPr id="109" name="Straight Connector 108">
              <a:extLst>
                <a:ext uri="{FF2B5EF4-FFF2-40B4-BE49-F238E27FC236}">
                  <a16:creationId xmlns:a16="http://schemas.microsoft.com/office/drawing/2014/main" id="{A9DF8FE4-71EE-634E-A005-E6993FD6C44B}"/>
                </a:ext>
              </a:extLst>
            </p:cNvPr>
            <p:cNvCxnSpPr>
              <a:stCxn id="82" idx="1"/>
              <a:endCxn id="82" idx="3"/>
            </p:cNvCxnSpPr>
            <p:nvPr/>
          </p:nvCxnSpPr>
          <p:spPr>
            <a:xfrm>
              <a:off x="688328" y="5505704"/>
              <a:ext cx="2073214"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23" name="Arc 122">
              <a:extLst>
                <a:ext uri="{FF2B5EF4-FFF2-40B4-BE49-F238E27FC236}">
                  <a16:creationId xmlns:a16="http://schemas.microsoft.com/office/drawing/2014/main" id="{2153121B-6897-2240-BE72-0645A95A0668}"/>
                </a:ext>
              </a:extLst>
            </p:cNvPr>
            <p:cNvSpPr/>
            <p:nvPr/>
          </p:nvSpPr>
          <p:spPr>
            <a:xfrm flipH="1" flipV="1">
              <a:off x="955702" y="4440026"/>
              <a:ext cx="303287" cy="1473139"/>
            </a:xfrm>
            <a:prstGeom prst="arc">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6" name="Straight Connector 125">
              <a:extLst>
                <a:ext uri="{FF2B5EF4-FFF2-40B4-BE49-F238E27FC236}">
                  <a16:creationId xmlns:a16="http://schemas.microsoft.com/office/drawing/2014/main" id="{EC082E50-5727-3544-A023-F8967C68F9B2}"/>
                </a:ext>
              </a:extLst>
            </p:cNvPr>
            <p:cNvCxnSpPr>
              <a:cxnSpLocks/>
            </p:cNvCxnSpPr>
            <p:nvPr/>
          </p:nvCxnSpPr>
          <p:spPr>
            <a:xfrm flipH="1">
              <a:off x="640337" y="3711485"/>
              <a:ext cx="1345525" cy="1136003"/>
            </a:xfrm>
            <a:prstGeom prst="line">
              <a:avLst/>
            </a:prstGeom>
            <a:ln w="19050">
              <a:solidFill>
                <a:srgbClr val="00235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531514A0-10CF-734C-AF50-38D3677C4BC2}"/>
                </a:ext>
              </a:extLst>
            </p:cNvPr>
            <p:cNvCxnSpPr>
              <a:cxnSpLocks/>
            </p:cNvCxnSpPr>
            <p:nvPr/>
          </p:nvCxnSpPr>
          <p:spPr>
            <a:xfrm>
              <a:off x="2524607" y="3757561"/>
              <a:ext cx="273597" cy="1078857"/>
            </a:xfrm>
            <a:prstGeom prst="line">
              <a:avLst/>
            </a:prstGeom>
            <a:ln w="19050">
              <a:solidFill>
                <a:srgbClr val="00235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31CD51A9-137F-1144-80EB-A4C652D81318}"/>
                </a:ext>
              </a:extLst>
            </p:cNvPr>
            <p:cNvSpPr txBox="1"/>
            <p:nvPr/>
          </p:nvSpPr>
          <p:spPr>
            <a:xfrm>
              <a:off x="1476020" y="5796670"/>
              <a:ext cx="343364" cy="338554"/>
            </a:xfrm>
            <a:prstGeom prst="rect">
              <a:avLst/>
            </a:prstGeom>
            <a:noFill/>
          </p:spPr>
          <p:txBody>
            <a:bodyPr wrap="none" rtlCol="0">
              <a:spAutoFit/>
            </a:bodyPr>
            <a:lstStyle/>
            <a:p>
              <a:r>
                <a:rPr lang="en-US" sz="1600" dirty="0">
                  <a:solidFill>
                    <a:schemeClr val="bg1"/>
                  </a:solidFill>
                  <a:latin typeface="Helvetica" pitchFamily="2" charset="0"/>
                </a:rPr>
                <a:t>e</a:t>
              </a:r>
              <a:r>
                <a:rPr lang="en-US" sz="1600" baseline="30000" dirty="0">
                  <a:solidFill>
                    <a:schemeClr val="bg1"/>
                  </a:solidFill>
                  <a:latin typeface="Helvetica" pitchFamily="2" charset="0"/>
                </a:rPr>
                <a:t>-</a:t>
              </a:r>
            </a:p>
          </p:txBody>
        </p:sp>
        <p:sp>
          <p:nvSpPr>
            <p:cNvPr id="134" name="Arc 133">
              <a:extLst>
                <a:ext uri="{FF2B5EF4-FFF2-40B4-BE49-F238E27FC236}">
                  <a16:creationId xmlns:a16="http://schemas.microsoft.com/office/drawing/2014/main" id="{3E364F22-C0A2-6946-8645-35805DF58EFB}"/>
                </a:ext>
              </a:extLst>
            </p:cNvPr>
            <p:cNvSpPr/>
            <p:nvPr/>
          </p:nvSpPr>
          <p:spPr>
            <a:xfrm flipH="1" flipV="1">
              <a:off x="1387197" y="4440026"/>
              <a:ext cx="303287" cy="1473139"/>
            </a:xfrm>
            <a:prstGeom prst="arc">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TextBox 134">
              <a:extLst>
                <a:ext uri="{FF2B5EF4-FFF2-40B4-BE49-F238E27FC236}">
                  <a16:creationId xmlns:a16="http://schemas.microsoft.com/office/drawing/2014/main" id="{A7472F55-016D-7B42-AAD1-779A87925C57}"/>
                </a:ext>
              </a:extLst>
            </p:cNvPr>
            <p:cNvSpPr txBox="1"/>
            <p:nvPr/>
          </p:nvSpPr>
          <p:spPr>
            <a:xfrm>
              <a:off x="1929854" y="5793451"/>
              <a:ext cx="343364" cy="338554"/>
            </a:xfrm>
            <a:prstGeom prst="rect">
              <a:avLst/>
            </a:prstGeom>
            <a:noFill/>
          </p:spPr>
          <p:txBody>
            <a:bodyPr wrap="none" rtlCol="0">
              <a:spAutoFit/>
            </a:bodyPr>
            <a:lstStyle/>
            <a:p>
              <a:r>
                <a:rPr lang="en-US" sz="1600" dirty="0">
                  <a:solidFill>
                    <a:schemeClr val="bg1"/>
                  </a:solidFill>
                  <a:latin typeface="Helvetica" pitchFamily="2" charset="0"/>
                </a:rPr>
                <a:t>e</a:t>
              </a:r>
              <a:r>
                <a:rPr lang="en-US" sz="1600" baseline="30000" dirty="0">
                  <a:solidFill>
                    <a:schemeClr val="bg1"/>
                  </a:solidFill>
                  <a:latin typeface="Helvetica" pitchFamily="2" charset="0"/>
                </a:rPr>
                <a:t>-</a:t>
              </a:r>
            </a:p>
          </p:txBody>
        </p:sp>
        <p:sp>
          <p:nvSpPr>
            <p:cNvPr id="136" name="Arc 135">
              <a:extLst>
                <a:ext uri="{FF2B5EF4-FFF2-40B4-BE49-F238E27FC236}">
                  <a16:creationId xmlns:a16="http://schemas.microsoft.com/office/drawing/2014/main" id="{487E5C18-4B44-2844-BA3E-B7662768B61E}"/>
                </a:ext>
              </a:extLst>
            </p:cNvPr>
            <p:cNvSpPr/>
            <p:nvPr/>
          </p:nvSpPr>
          <p:spPr>
            <a:xfrm flipH="1" flipV="1">
              <a:off x="1841031" y="4436807"/>
              <a:ext cx="303287" cy="1473139"/>
            </a:xfrm>
            <a:prstGeom prst="arc">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0" name="Straight Connector 209">
              <a:extLst>
                <a:ext uri="{FF2B5EF4-FFF2-40B4-BE49-F238E27FC236}">
                  <a16:creationId xmlns:a16="http://schemas.microsoft.com/office/drawing/2014/main" id="{73AE1B9B-6F35-7145-8D28-0862C1641B7B}"/>
                </a:ext>
              </a:extLst>
            </p:cNvPr>
            <p:cNvCxnSpPr>
              <a:cxnSpLocks/>
            </p:cNvCxnSpPr>
            <p:nvPr/>
          </p:nvCxnSpPr>
          <p:spPr>
            <a:xfrm>
              <a:off x="2772168" y="5160364"/>
              <a:ext cx="774673" cy="15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39171651-A749-944A-B567-DD5274C4DF17}"/>
                </a:ext>
              </a:extLst>
            </p:cNvPr>
            <p:cNvCxnSpPr>
              <a:cxnSpLocks/>
            </p:cNvCxnSpPr>
            <p:nvPr/>
          </p:nvCxnSpPr>
          <p:spPr>
            <a:xfrm>
              <a:off x="2772168" y="5980259"/>
              <a:ext cx="7814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35EE1713-4D7E-8D46-BDC4-0E8FD31F6DB2}"/>
                </a:ext>
              </a:extLst>
            </p:cNvPr>
            <p:cNvCxnSpPr>
              <a:cxnSpLocks/>
            </p:cNvCxnSpPr>
            <p:nvPr/>
          </p:nvCxnSpPr>
          <p:spPr>
            <a:xfrm flipV="1">
              <a:off x="3544645" y="5157354"/>
              <a:ext cx="0" cy="12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7A762EAE-9CC0-3141-AF84-E4698C62E682}"/>
                </a:ext>
              </a:extLst>
            </p:cNvPr>
            <p:cNvCxnSpPr>
              <a:cxnSpLocks/>
            </p:cNvCxnSpPr>
            <p:nvPr/>
          </p:nvCxnSpPr>
          <p:spPr>
            <a:xfrm flipV="1">
              <a:off x="3546841" y="5854484"/>
              <a:ext cx="0" cy="121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18" name="Picture 217" descr="A picture containing table&#10;&#10;Description automatically generated">
              <a:extLst>
                <a:ext uri="{FF2B5EF4-FFF2-40B4-BE49-F238E27FC236}">
                  <a16:creationId xmlns:a16="http://schemas.microsoft.com/office/drawing/2014/main" id="{794D080E-B55A-8743-BC27-156D00E637B3}"/>
                </a:ext>
              </a:extLst>
            </p:cNvPr>
            <p:cNvPicPr>
              <a:picLocks noChangeAspect="1"/>
            </p:cNvPicPr>
            <p:nvPr/>
          </p:nvPicPr>
          <p:blipFill>
            <a:blip r:embed="rId3">
              <a:duotone>
                <a:prstClr val="black"/>
                <a:srgbClr val="FFFF00">
                  <a:tint val="45000"/>
                  <a:satMod val="400000"/>
                </a:srgbClr>
              </a:duotone>
              <a:extLst>
                <a:ext uri="{BEBA8EAE-BF5A-486C-A8C5-ECC9F3942E4B}">
                  <a14:imgProps xmlns:a14="http://schemas.microsoft.com/office/drawing/2010/main">
                    <a14:imgLayer r:embed="rId7">
                      <a14:imgEffect>
                        <a14:backgroundRemoval t="7221" b="91826" l="4594" r="91519">
                          <a14:foregroundMark x1="78269" y1="43869" x2="78269" y2="43869"/>
                          <a14:foregroundMark x1="78269" y1="49864" x2="78269" y2="49864"/>
                          <a14:foregroundMark x1="76855" y1="50954" x2="62721" y2="70845"/>
                          <a14:foregroundMark x1="25972" y1="12262" x2="28975" y2="15531"/>
                          <a14:foregroundMark x1="10424" y1="24251" x2="15194" y2="25886"/>
                          <a14:foregroundMark x1="4770" y1="41281" x2="10424" y2="41962"/>
                          <a14:foregroundMark x1="15194" y1="55858" x2="9541" y2="58856"/>
                          <a14:foregroundMark x1="47880" y1="7221" x2="47880" y2="12534"/>
                          <a14:foregroundMark x1="69611" y1="11853" x2="67845" y2="15531"/>
                          <a14:foregroundMark x1="86042" y1="23842" x2="80742" y2="25204"/>
                          <a14:foregroundMark x1="91696" y1="41962" x2="84629" y2="41281"/>
                          <a14:foregroundMark x1="85512" y1="58174" x2="80035" y2="55586"/>
                          <a14:foregroundMark x1="55300" y1="91826" x2="55300" y2="91826"/>
                        </a14:backgroundRemoval>
                      </a14:imgEffect>
                    </a14:imgLayer>
                  </a14:imgProps>
                </a:ext>
                <a:ext uri="{28A0092B-C50C-407E-A947-70E740481C1C}">
                  <a14:useLocalDpi xmlns:a14="http://schemas.microsoft.com/office/drawing/2010/main" val="0"/>
                </a:ext>
              </a:extLst>
            </a:blip>
            <a:stretch>
              <a:fillRect/>
            </a:stretch>
          </p:blipFill>
          <p:spPr>
            <a:xfrm>
              <a:off x="3313670" y="5252976"/>
              <a:ext cx="485395" cy="608548"/>
            </a:xfrm>
            <a:prstGeom prst="rect">
              <a:avLst/>
            </a:prstGeom>
          </p:spPr>
        </p:pic>
      </p:grpSp>
      <p:sp>
        <p:nvSpPr>
          <p:cNvPr id="227" name="Chord 226">
            <a:extLst>
              <a:ext uri="{FF2B5EF4-FFF2-40B4-BE49-F238E27FC236}">
                <a16:creationId xmlns:a16="http://schemas.microsoft.com/office/drawing/2014/main" id="{C699B075-1CA0-2847-9DD8-2AF902032E44}"/>
              </a:ext>
            </a:extLst>
          </p:cNvPr>
          <p:cNvSpPr>
            <a:spLocks noChangeAspect="1"/>
          </p:cNvSpPr>
          <p:nvPr/>
        </p:nvSpPr>
        <p:spPr>
          <a:xfrm rot="15139444">
            <a:off x="25307" y="1373407"/>
            <a:ext cx="626203" cy="626203"/>
          </a:xfrm>
          <a:prstGeom prst="chord">
            <a:avLst/>
          </a:prstGeom>
          <a:solidFill>
            <a:srgbClr val="F5D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9" name="Straight Arrow Connector 148">
            <a:extLst>
              <a:ext uri="{FF2B5EF4-FFF2-40B4-BE49-F238E27FC236}">
                <a16:creationId xmlns:a16="http://schemas.microsoft.com/office/drawing/2014/main" id="{62D97C14-AF70-1848-AD32-944CB26B71F7}"/>
              </a:ext>
            </a:extLst>
          </p:cNvPr>
          <p:cNvCxnSpPr>
            <a:cxnSpLocks/>
          </p:cNvCxnSpPr>
          <p:nvPr/>
        </p:nvCxnSpPr>
        <p:spPr>
          <a:xfrm>
            <a:off x="608860" y="1880775"/>
            <a:ext cx="288260" cy="388701"/>
          </a:xfrm>
          <a:prstGeom prst="straightConnector1">
            <a:avLst/>
          </a:prstGeom>
          <a:ln w="38100">
            <a:solidFill>
              <a:srgbClr val="F5D427"/>
            </a:solidFill>
            <a:tailEnd type="triangle"/>
          </a:ln>
        </p:spPr>
        <p:style>
          <a:lnRef idx="1">
            <a:schemeClr val="accent1"/>
          </a:lnRef>
          <a:fillRef idx="0">
            <a:schemeClr val="accent1"/>
          </a:fillRef>
          <a:effectRef idx="0">
            <a:schemeClr val="accent1"/>
          </a:effectRef>
          <a:fontRef idx="minor">
            <a:schemeClr val="tx1"/>
          </a:fontRef>
        </p:style>
      </p:cxnSp>
      <p:cxnSp>
        <p:nvCxnSpPr>
          <p:cNvPr id="235" name="Straight Arrow Connector 234">
            <a:extLst>
              <a:ext uri="{FF2B5EF4-FFF2-40B4-BE49-F238E27FC236}">
                <a16:creationId xmlns:a16="http://schemas.microsoft.com/office/drawing/2014/main" id="{C618BFCE-1E9C-3047-A3A6-A6BE78519341}"/>
              </a:ext>
            </a:extLst>
          </p:cNvPr>
          <p:cNvCxnSpPr>
            <a:cxnSpLocks/>
          </p:cNvCxnSpPr>
          <p:nvPr/>
        </p:nvCxnSpPr>
        <p:spPr>
          <a:xfrm>
            <a:off x="369581" y="2018437"/>
            <a:ext cx="183266" cy="318070"/>
          </a:xfrm>
          <a:prstGeom prst="straightConnector1">
            <a:avLst/>
          </a:prstGeom>
          <a:ln w="38100">
            <a:solidFill>
              <a:srgbClr val="F5D427"/>
            </a:solidFill>
            <a:tailEnd type="triangle"/>
          </a:ln>
        </p:spPr>
        <p:style>
          <a:lnRef idx="1">
            <a:schemeClr val="accent1"/>
          </a:lnRef>
          <a:fillRef idx="0">
            <a:schemeClr val="accent1"/>
          </a:fillRef>
          <a:effectRef idx="0">
            <a:schemeClr val="accent1"/>
          </a:effectRef>
          <a:fontRef idx="minor">
            <a:schemeClr val="tx1"/>
          </a:fontRef>
        </p:style>
      </p:cxnSp>
      <p:grpSp>
        <p:nvGrpSpPr>
          <p:cNvPr id="241" name="Group 240">
            <a:extLst>
              <a:ext uri="{FF2B5EF4-FFF2-40B4-BE49-F238E27FC236}">
                <a16:creationId xmlns:a16="http://schemas.microsoft.com/office/drawing/2014/main" id="{52B76901-1D04-2148-A569-76185D861682}"/>
              </a:ext>
            </a:extLst>
          </p:cNvPr>
          <p:cNvGrpSpPr/>
          <p:nvPr/>
        </p:nvGrpSpPr>
        <p:grpSpPr>
          <a:xfrm>
            <a:off x="7855682" y="2135000"/>
            <a:ext cx="836365" cy="2775475"/>
            <a:chOff x="7855682" y="2135000"/>
            <a:chExt cx="836365" cy="2775475"/>
          </a:xfrm>
        </p:grpSpPr>
        <p:sp>
          <p:nvSpPr>
            <p:cNvPr id="181" name="TextBox 180">
              <a:extLst>
                <a:ext uri="{FF2B5EF4-FFF2-40B4-BE49-F238E27FC236}">
                  <a16:creationId xmlns:a16="http://schemas.microsoft.com/office/drawing/2014/main" id="{F9D54E1A-732C-CC45-95B1-32C2AE514EE4}"/>
                </a:ext>
              </a:extLst>
            </p:cNvPr>
            <p:cNvSpPr txBox="1"/>
            <p:nvPr/>
          </p:nvSpPr>
          <p:spPr>
            <a:xfrm>
              <a:off x="8194537" y="2135000"/>
              <a:ext cx="379363" cy="389068"/>
            </a:xfrm>
            <a:prstGeom prst="rect">
              <a:avLst/>
            </a:prstGeom>
            <a:noFill/>
          </p:spPr>
          <p:txBody>
            <a:bodyPr wrap="none" rtlCol="0">
              <a:spAutoFit/>
            </a:bodyPr>
            <a:lstStyle/>
            <a:p>
              <a:r>
                <a:rPr lang="en-US" sz="1600" dirty="0">
                  <a:latin typeface="Helvetica" pitchFamily="2" charset="0"/>
                </a:rPr>
                <a:t>e</a:t>
              </a:r>
              <a:r>
                <a:rPr lang="en-US" sz="1600" baseline="30000" dirty="0">
                  <a:latin typeface="Helvetica" pitchFamily="2" charset="0"/>
                </a:rPr>
                <a:t>-</a:t>
              </a:r>
            </a:p>
          </p:txBody>
        </p:sp>
        <p:cxnSp>
          <p:nvCxnSpPr>
            <p:cNvPr id="183" name="Straight Arrow Connector 182">
              <a:extLst>
                <a:ext uri="{FF2B5EF4-FFF2-40B4-BE49-F238E27FC236}">
                  <a16:creationId xmlns:a16="http://schemas.microsoft.com/office/drawing/2014/main" id="{0295E9CB-F1FF-3B4E-AE27-88A4FF19AA51}"/>
                </a:ext>
              </a:extLst>
            </p:cNvPr>
            <p:cNvCxnSpPr/>
            <p:nvPr/>
          </p:nvCxnSpPr>
          <p:spPr>
            <a:xfrm>
              <a:off x="8075633" y="2459461"/>
              <a:ext cx="616414" cy="0"/>
            </a:xfrm>
            <a:prstGeom prst="straightConnector1">
              <a:avLst/>
            </a:prstGeom>
            <a:ln w="19050">
              <a:solidFill>
                <a:srgbClr val="76D6FF"/>
              </a:solidFill>
              <a:tailEnd type="triangle"/>
            </a:ln>
          </p:spPr>
          <p:style>
            <a:lnRef idx="1">
              <a:schemeClr val="accent1"/>
            </a:lnRef>
            <a:fillRef idx="0">
              <a:schemeClr val="accent1"/>
            </a:fillRef>
            <a:effectRef idx="0">
              <a:schemeClr val="accent1"/>
            </a:effectRef>
            <a:fontRef idx="minor">
              <a:schemeClr val="tx1"/>
            </a:fontRef>
          </p:style>
        </p:cxnSp>
        <p:sp>
          <p:nvSpPr>
            <p:cNvPr id="200" name="TextBox 199">
              <a:extLst>
                <a:ext uri="{FF2B5EF4-FFF2-40B4-BE49-F238E27FC236}">
                  <a16:creationId xmlns:a16="http://schemas.microsoft.com/office/drawing/2014/main" id="{1006E2D1-C8C2-8144-8AFB-2F00C47950FA}"/>
                </a:ext>
              </a:extLst>
            </p:cNvPr>
            <p:cNvSpPr txBox="1"/>
            <p:nvPr/>
          </p:nvSpPr>
          <p:spPr>
            <a:xfrm>
              <a:off x="7974586" y="4521407"/>
              <a:ext cx="379363" cy="389068"/>
            </a:xfrm>
            <a:prstGeom prst="rect">
              <a:avLst/>
            </a:prstGeom>
            <a:noFill/>
          </p:spPr>
          <p:txBody>
            <a:bodyPr wrap="none" rtlCol="0">
              <a:spAutoFit/>
            </a:bodyPr>
            <a:lstStyle/>
            <a:p>
              <a:r>
                <a:rPr lang="en-US" sz="1600" dirty="0">
                  <a:latin typeface="Helvetica" pitchFamily="2" charset="0"/>
                </a:rPr>
                <a:t>e</a:t>
              </a:r>
              <a:r>
                <a:rPr lang="en-US" sz="1600" baseline="30000" dirty="0">
                  <a:latin typeface="Helvetica" pitchFamily="2" charset="0"/>
                </a:rPr>
                <a:t>-</a:t>
              </a:r>
            </a:p>
          </p:txBody>
        </p:sp>
        <p:cxnSp>
          <p:nvCxnSpPr>
            <p:cNvPr id="201" name="Straight Arrow Connector 200">
              <a:extLst>
                <a:ext uri="{FF2B5EF4-FFF2-40B4-BE49-F238E27FC236}">
                  <a16:creationId xmlns:a16="http://schemas.microsoft.com/office/drawing/2014/main" id="{4751AC87-F8A7-9745-91B8-CDBC2F9F9A7E}"/>
                </a:ext>
              </a:extLst>
            </p:cNvPr>
            <p:cNvCxnSpPr/>
            <p:nvPr/>
          </p:nvCxnSpPr>
          <p:spPr>
            <a:xfrm>
              <a:off x="7855682" y="4845869"/>
              <a:ext cx="616414" cy="0"/>
            </a:xfrm>
            <a:prstGeom prst="straightConnector1">
              <a:avLst/>
            </a:prstGeom>
            <a:ln w="19050">
              <a:solidFill>
                <a:srgbClr val="76D6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4" name="Group 243">
            <a:extLst>
              <a:ext uri="{FF2B5EF4-FFF2-40B4-BE49-F238E27FC236}">
                <a16:creationId xmlns:a16="http://schemas.microsoft.com/office/drawing/2014/main" id="{4782F2BF-53CC-F543-89D9-AB3130AA73C6}"/>
              </a:ext>
            </a:extLst>
          </p:cNvPr>
          <p:cNvGrpSpPr/>
          <p:nvPr/>
        </p:nvGrpSpPr>
        <p:grpSpPr>
          <a:xfrm>
            <a:off x="7868517" y="3806762"/>
            <a:ext cx="836365" cy="2386407"/>
            <a:chOff x="7868517" y="3806762"/>
            <a:chExt cx="836365" cy="2386407"/>
          </a:xfrm>
        </p:grpSpPr>
        <p:cxnSp>
          <p:nvCxnSpPr>
            <p:cNvPr id="189" name="Straight Arrow Connector 188">
              <a:extLst>
                <a:ext uri="{FF2B5EF4-FFF2-40B4-BE49-F238E27FC236}">
                  <a16:creationId xmlns:a16="http://schemas.microsoft.com/office/drawing/2014/main" id="{C6724A1B-B6EA-F243-8E14-602CAB1EAFBB}"/>
                </a:ext>
              </a:extLst>
            </p:cNvPr>
            <p:cNvCxnSpPr/>
            <p:nvPr/>
          </p:nvCxnSpPr>
          <p:spPr>
            <a:xfrm>
              <a:off x="8088468" y="3806762"/>
              <a:ext cx="616414" cy="0"/>
            </a:xfrm>
            <a:prstGeom prst="straightConnector1">
              <a:avLst/>
            </a:prstGeom>
            <a:ln w="19050">
              <a:solidFill>
                <a:srgbClr val="76D6FF"/>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03" name="Straight Arrow Connector 202">
              <a:extLst>
                <a:ext uri="{FF2B5EF4-FFF2-40B4-BE49-F238E27FC236}">
                  <a16:creationId xmlns:a16="http://schemas.microsoft.com/office/drawing/2014/main" id="{3C0C518D-8110-B943-8754-0B6A5421F66F}"/>
                </a:ext>
              </a:extLst>
            </p:cNvPr>
            <p:cNvCxnSpPr/>
            <p:nvPr/>
          </p:nvCxnSpPr>
          <p:spPr>
            <a:xfrm>
              <a:off x="7868517" y="6193169"/>
              <a:ext cx="616414" cy="0"/>
            </a:xfrm>
            <a:prstGeom prst="straightConnector1">
              <a:avLst/>
            </a:prstGeom>
            <a:ln w="19050">
              <a:solidFill>
                <a:srgbClr val="76D6FF"/>
              </a:solidFill>
              <a:headEnd type="triangle"/>
              <a:tailEnd type="none"/>
            </a:ln>
          </p:spPr>
          <p:style>
            <a:lnRef idx="1">
              <a:schemeClr val="accent1"/>
            </a:lnRef>
            <a:fillRef idx="0">
              <a:schemeClr val="accent1"/>
            </a:fillRef>
            <a:effectRef idx="0">
              <a:schemeClr val="accent1"/>
            </a:effectRef>
            <a:fontRef idx="minor">
              <a:schemeClr val="tx1"/>
            </a:fontRef>
          </p:style>
        </p:cxnSp>
      </p:grpSp>
      <p:cxnSp>
        <p:nvCxnSpPr>
          <p:cNvPr id="219" name="Straight Arrow Connector 218">
            <a:extLst>
              <a:ext uri="{FF2B5EF4-FFF2-40B4-BE49-F238E27FC236}">
                <a16:creationId xmlns:a16="http://schemas.microsoft.com/office/drawing/2014/main" id="{06D79606-8C98-2E4A-974C-48AE64B55AD2}"/>
              </a:ext>
            </a:extLst>
          </p:cNvPr>
          <p:cNvCxnSpPr/>
          <p:nvPr/>
        </p:nvCxnSpPr>
        <p:spPr>
          <a:xfrm>
            <a:off x="7058766" y="5026204"/>
            <a:ext cx="616414"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998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a:extLst>
              <a:ext uri="{FF2B5EF4-FFF2-40B4-BE49-F238E27FC236}">
                <a16:creationId xmlns:a16="http://schemas.microsoft.com/office/drawing/2014/main" id="{667CF8D2-C453-C545-8E12-A94D3A4642F8}"/>
              </a:ext>
            </a:extLst>
          </p:cNvPr>
          <p:cNvSpPr>
            <a:spLocks noGrp="1"/>
          </p:cNvSpPr>
          <p:nvPr>
            <p:ph type="title"/>
          </p:nvPr>
        </p:nvSpPr>
        <p:spPr>
          <a:xfrm>
            <a:off x="2943323" y="253496"/>
            <a:ext cx="6314977" cy="792162"/>
          </a:xfrm>
        </p:spPr>
        <p:txBody>
          <a:bodyPr>
            <a:noAutofit/>
          </a:bodyPr>
          <a:lstStyle/>
          <a:p>
            <a:r>
              <a:rPr lang="en-US" sz="3100" dirty="0">
                <a:latin typeface="Helvetica Light" panose="020B0403020202020204" pitchFamily="34" charset="0"/>
              </a:rPr>
              <a:t>What are solar cells made from?</a:t>
            </a:r>
          </a:p>
        </p:txBody>
      </p:sp>
      <p:grpSp>
        <p:nvGrpSpPr>
          <p:cNvPr id="10" name="Group 9">
            <a:extLst>
              <a:ext uri="{FF2B5EF4-FFF2-40B4-BE49-F238E27FC236}">
                <a16:creationId xmlns:a16="http://schemas.microsoft.com/office/drawing/2014/main" id="{C1C39FBC-D025-5B4F-B96B-FF398820C012}"/>
              </a:ext>
            </a:extLst>
          </p:cNvPr>
          <p:cNvGrpSpPr/>
          <p:nvPr/>
        </p:nvGrpSpPr>
        <p:grpSpPr>
          <a:xfrm>
            <a:off x="216775" y="2012176"/>
            <a:ext cx="2919410" cy="1869349"/>
            <a:chOff x="1247004" y="3174796"/>
            <a:chExt cx="4332575" cy="2174760"/>
          </a:xfrm>
        </p:grpSpPr>
        <p:sp>
          <p:nvSpPr>
            <p:cNvPr id="54" name="Rectangle 53">
              <a:extLst>
                <a:ext uri="{FF2B5EF4-FFF2-40B4-BE49-F238E27FC236}">
                  <a16:creationId xmlns:a16="http://schemas.microsoft.com/office/drawing/2014/main" id="{FD597504-0948-6A44-98AF-2D813C066AEA}"/>
                </a:ext>
              </a:extLst>
            </p:cNvPr>
            <p:cNvSpPr/>
            <p:nvPr/>
          </p:nvSpPr>
          <p:spPr>
            <a:xfrm>
              <a:off x="1247004" y="3196933"/>
              <a:ext cx="4332575" cy="347196"/>
            </a:xfrm>
            <a:prstGeom prst="rect">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96AD01E2-4D4F-A44B-8E93-96012A9D0265}"/>
                </a:ext>
              </a:extLst>
            </p:cNvPr>
            <p:cNvSpPr/>
            <p:nvPr/>
          </p:nvSpPr>
          <p:spPr>
            <a:xfrm>
              <a:off x="1247004" y="3544129"/>
              <a:ext cx="4332575" cy="729115"/>
            </a:xfrm>
            <a:prstGeom prst="rect">
              <a:avLst/>
            </a:prstGeom>
            <a:solidFill>
              <a:srgbClr val="0097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9E138E23-81BE-F647-9A9E-E32D339E55C6}"/>
                </a:ext>
              </a:extLst>
            </p:cNvPr>
            <p:cNvSpPr/>
            <p:nvPr/>
          </p:nvSpPr>
          <p:spPr>
            <a:xfrm>
              <a:off x="1247004" y="4166536"/>
              <a:ext cx="4332575" cy="453906"/>
            </a:xfrm>
            <a:prstGeom prst="rect">
              <a:avLst/>
            </a:prstGeom>
            <a:solidFill>
              <a:srgbClr val="006AB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7AF7DA4-A038-0946-A0DF-8A982CE6FC10}"/>
                </a:ext>
              </a:extLst>
            </p:cNvPr>
            <p:cNvSpPr/>
            <p:nvPr/>
          </p:nvSpPr>
          <p:spPr>
            <a:xfrm>
              <a:off x="1247004" y="4620441"/>
              <a:ext cx="4332575" cy="729115"/>
            </a:xfrm>
            <a:prstGeom prst="rect">
              <a:avLst/>
            </a:prstGeom>
            <a:solidFill>
              <a:srgbClr val="76D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1AA383B3-3B7F-8947-80C5-6296BBDF2A57}"/>
                </a:ext>
              </a:extLst>
            </p:cNvPr>
            <p:cNvSpPr txBox="1"/>
            <p:nvPr/>
          </p:nvSpPr>
          <p:spPr>
            <a:xfrm>
              <a:off x="2413860" y="3671885"/>
              <a:ext cx="1967867" cy="429673"/>
            </a:xfrm>
            <a:prstGeom prst="rect">
              <a:avLst/>
            </a:prstGeom>
            <a:noFill/>
          </p:spPr>
          <p:txBody>
            <a:bodyPr wrap="none" rtlCol="0">
              <a:spAutoFit/>
            </a:bodyPr>
            <a:lstStyle/>
            <a:p>
              <a:pPr algn="ctr"/>
              <a:r>
                <a:rPr lang="en-US" dirty="0">
                  <a:latin typeface="Helvetica" pitchFamily="2" charset="0"/>
                </a:rPr>
                <a:t>P-doped Si</a:t>
              </a:r>
            </a:p>
          </p:txBody>
        </p:sp>
        <p:sp>
          <p:nvSpPr>
            <p:cNvPr id="60" name="TextBox 59">
              <a:extLst>
                <a:ext uri="{FF2B5EF4-FFF2-40B4-BE49-F238E27FC236}">
                  <a16:creationId xmlns:a16="http://schemas.microsoft.com/office/drawing/2014/main" id="{04D86145-CF25-8644-B3AB-875D04EDEBA9}"/>
                </a:ext>
              </a:extLst>
            </p:cNvPr>
            <p:cNvSpPr txBox="1"/>
            <p:nvPr/>
          </p:nvSpPr>
          <p:spPr>
            <a:xfrm>
              <a:off x="2858717" y="4221108"/>
              <a:ext cx="979755" cy="369332"/>
            </a:xfrm>
            <a:prstGeom prst="rect">
              <a:avLst/>
            </a:prstGeom>
            <a:noFill/>
          </p:spPr>
          <p:txBody>
            <a:bodyPr wrap="none" rtlCol="0">
              <a:spAutoFit/>
            </a:bodyPr>
            <a:lstStyle/>
            <a:p>
              <a:pPr algn="ctr"/>
              <a:r>
                <a:rPr lang="en-US" dirty="0">
                  <a:solidFill>
                    <a:schemeClr val="bg1"/>
                  </a:solidFill>
                  <a:latin typeface="Helvetica" pitchFamily="2" charset="0"/>
                </a:rPr>
                <a:t>junction</a:t>
              </a:r>
            </a:p>
          </p:txBody>
        </p:sp>
        <p:sp>
          <p:nvSpPr>
            <p:cNvPr id="61" name="TextBox 60">
              <a:extLst>
                <a:ext uri="{FF2B5EF4-FFF2-40B4-BE49-F238E27FC236}">
                  <a16:creationId xmlns:a16="http://schemas.microsoft.com/office/drawing/2014/main" id="{5704980E-42AE-4745-9D50-0A36E093F6E6}"/>
                </a:ext>
              </a:extLst>
            </p:cNvPr>
            <p:cNvSpPr txBox="1"/>
            <p:nvPr/>
          </p:nvSpPr>
          <p:spPr>
            <a:xfrm>
              <a:off x="1831776" y="4800333"/>
              <a:ext cx="3033637" cy="429673"/>
            </a:xfrm>
            <a:prstGeom prst="rect">
              <a:avLst/>
            </a:prstGeom>
            <a:noFill/>
          </p:spPr>
          <p:txBody>
            <a:bodyPr wrap="none" rtlCol="0">
              <a:spAutoFit/>
            </a:bodyPr>
            <a:lstStyle/>
            <a:p>
              <a:pPr algn="ctr"/>
              <a:r>
                <a:rPr lang="en-US" dirty="0">
                  <a:latin typeface="Helvetica" pitchFamily="2" charset="0"/>
                </a:rPr>
                <a:t>B- or Ga-doped Si</a:t>
              </a:r>
            </a:p>
          </p:txBody>
        </p:sp>
        <p:sp>
          <p:nvSpPr>
            <p:cNvPr id="94" name="TextBox 93">
              <a:extLst>
                <a:ext uri="{FF2B5EF4-FFF2-40B4-BE49-F238E27FC236}">
                  <a16:creationId xmlns:a16="http://schemas.microsoft.com/office/drawing/2014/main" id="{267F4FD2-0848-B447-835D-C34491275FDA}"/>
                </a:ext>
              </a:extLst>
            </p:cNvPr>
            <p:cNvSpPr txBox="1"/>
            <p:nvPr/>
          </p:nvSpPr>
          <p:spPr>
            <a:xfrm>
              <a:off x="2586275" y="3174796"/>
              <a:ext cx="1762022" cy="369332"/>
            </a:xfrm>
            <a:prstGeom prst="rect">
              <a:avLst/>
            </a:prstGeom>
            <a:noFill/>
          </p:spPr>
          <p:txBody>
            <a:bodyPr wrap="none" rtlCol="0">
              <a:spAutoFit/>
            </a:bodyPr>
            <a:lstStyle/>
            <a:p>
              <a:pPr algn="ctr"/>
              <a:r>
                <a:rPr lang="en-US" dirty="0">
                  <a:latin typeface="Helvetica" pitchFamily="2" charset="0"/>
                </a:rPr>
                <a:t>protection layer</a:t>
              </a:r>
            </a:p>
          </p:txBody>
        </p:sp>
      </p:grpSp>
      <p:sp>
        <p:nvSpPr>
          <p:cNvPr id="111" name="TextBox 110">
            <a:extLst>
              <a:ext uri="{FF2B5EF4-FFF2-40B4-BE49-F238E27FC236}">
                <a16:creationId xmlns:a16="http://schemas.microsoft.com/office/drawing/2014/main" id="{FAB8BB68-041F-B542-BB03-5B2FE0F9C9A9}"/>
              </a:ext>
            </a:extLst>
          </p:cNvPr>
          <p:cNvSpPr txBox="1"/>
          <p:nvPr/>
        </p:nvSpPr>
        <p:spPr>
          <a:xfrm>
            <a:off x="3723628" y="1488956"/>
            <a:ext cx="5232523" cy="523220"/>
          </a:xfrm>
          <a:prstGeom prst="rect">
            <a:avLst/>
          </a:prstGeom>
          <a:noFill/>
          <a:ln>
            <a:solidFill>
              <a:srgbClr val="76D6FF"/>
            </a:solidFill>
          </a:ln>
        </p:spPr>
        <p:txBody>
          <a:bodyPr wrap="none" rtlCol="0">
            <a:spAutoFit/>
          </a:bodyPr>
          <a:lstStyle/>
          <a:p>
            <a:pPr algn="ctr"/>
            <a:r>
              <a:rPr lang="en-US" sz="2800" dirty="0">
                <a:latin typeface="Helvetica" pitchFamily="2" charset="0"/>
              </a:rPr>
              <a:t>Most common material = silicon</a:t>
            </a:r>
          </a:p>
        </p:txBody>
      </p:sp>
      <p:pic>
        <p:nvPicPr>
          <p:cNvPr id="112" name="Picture 2" descr="http://upload.wikimedia.org/wikipedia/commons/9/90/Solar_cell.png">
            <a:extLst>
              <a:ext uri="{FF2B5EF4-FFF2-40B4-BE49-F238E27FC236}">
                <a16:creationId xmlns:a16="http://schemas.microsoft.com/office/drawing/2014/main" id="{003E2E4A-12B7-0749-A524-21CAD3A0E4A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7631" y="4630159"/>
            <a:ext cx="2465698" cy="2205390"/>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6" descr="http://upload.wikimedia.org/wikipedia/commons/thumb/1/15/Polycristalline-silicon-wafer_20060626_568.jpg/220px-Polycristalline-silicon-wafer_20060626_568.jpg">
            <a:extLst>
              <a:ext uri="{FF2B5EF4-FFF2-40B4-BE49-F238E27FC236}">
                <a16:creationId xmlns:a16="http://schemas.microsoft.com/office/drawing/2014/main" id="{8E2D1EB5-2E73-294B-A2DA-74097E5FDB7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81277" y="4607653"/>
            <a:ext cx="1655924" cy="2205390"/>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10" descr="https://encrypted-tbn3.gstatic.com/images?q=tbn:ANd9GcSXSffAbM7EEB3Yh-SLNmW6j5TbZwu7H0m58zVK9qhxrmEFbaSm3Q">
            <a:extLst>
              <a:ext uri="{FF2B5EF4-FFF2-40B4-BE49-F238E27FC236}">
                <a16:creationId xmlns:a16="http://schemas.microsoft.com/office/drawing/2014/main" id="{820F3ADA-B298-6941-85DC-52653600134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339890" y="4607653"/>
            <a:ext cx="2565886" cy="2205390"/>
          </a:xfrm>
          <a:prstGeom prst="rect">
            <a:avLst/>
          </a:prstGeom>
          <a:noFill/>
          <a:extLst>
            <a:ext uri="{909E8E84-426E-40DD-AFC4-6F175D3DCCD1}">
              <a14:hiddenFill xmlns:a14="http://schemas.microsoft.com/office/drawing/2010/main">
                <a:solidFill>
                  <a:srgbClr val="FFFFFF"/>
                </a:solidFill>
              </a14:hiddenFill>
            </a:ext>
          </a:extLst>
        </p:spPr>
      </p:pic>
      <p:sp>
        <p:nvSpPr>
          <p:cNvPr id="115" name="Rectangle 114">
            <a:extLst>
              <a:ext uri="{FF2B5EF4-FFF2-40B4-BE49-F238E27FC236}">
                <a16:creationId xmlns:a16="http://schemas.microsoft.com/office/drawing/2014/main" id="{9CA57594-2C2B-F545-A227-D683CA370E16}"/>
              </a:ext>
            </a:extLst>
          </p:cNvPr>
          <p:cNvSpPr/>
          <p:nvPr/>
        </p:nvSpPr>
        <p:spPr>
          <a:xfrm>
            <a:off x="6572348" y="4238321"/>
            <a:ext cx="2223686" cy="369332"/>
          </a:xfrm>
          <a:prstGeom prst="rect">
            <a:avLst/>
          </a:prstGeom>
        </p:spPr>
        <p:txBody>
          <a:bodyPr wrap="none">
            <a:spAutoFit/>
          </a:bodyPr>
          <a:lstStyle/>
          <a:p>
            <a:r>
              <a:rPr lang="en-US" dirty="0">
                <a:latin typeface="Helvetica Light" panose="020B0403020202020204" pitchFamily="34" charset="0"/>
              </a:rPr>
              <a:t>Amorphous - 13.4%</a:t>
            </a:r>
          </a:p>
        </p:txBody>
      </p:sp>
      <p:sp>
        <p:nvSpPr>
          <p:cNvPr id="116" name="Rectangle 115">
            <a:extLst>
              <a:ext uri="{FF2B5EF4-FFF2-40B4-BE49-F238E27FC236}">
                <a16:creationId xmlns:a16="http://schemas.microsoft.com/office/drawing/2014/main" id="{F4C30E35-658C-1942-8AC7-77CE5706C0BA}"/>
              </a:ext>
            </a:extLst>
          </p:cNvPr>
          <p:cNvSpPr/>
          <p:nvPr/>
        </p:nvSpPr>
        <p:spPr>
          <a:xfrm>
            <a:off x="3503950" y="4238321"/>
            <a:ext cx="2326278" cy="369332"/>
          </a:xfrm>
          <a:prstGeom prst="rect">
            <a:avLst/>
          </a:prstGeom>
        </p:spPr>
        <p:txBody>
          <a:bodyPr wrap="none">
            <a:spAutoFit/>
          </a:bodyPr>
          <a:lstStyle/>
          <a:p>
            <a:r>
              <a:rPr lang="en-US" dirty="0">
                <a:latin typeface="Helvetica Light" panose="020B0403020202020204" pitchFamily="34" charset="0"/>
              </a:rPr>
              <a:t>Polycrystalline - 20%</a:t>
            </a:r>
          </a:p>
        </p:txBody>
      </p:sp>
      <p:sp>
        <p:nvSpPr>
          <p:cNvPr id="117" name="Rectangle 116">
            <a:extLst>
              <a:ext uri="{FF2B5EF4-FFF2-40B4-BE49-F238E27FC236}">
                <a16:creationId xmlns:a16="http://schemas.microsoft.com/office/drawing/2014/main" id="{30DE3C6A-7239-9642-B4CF-964D38688987}"/>
              </a:ext>
            </a:extLst>
          </p:cNvPr>
          <p:cNvSpPr/>
          <p:nvPr/>
        </p:nvSpPr>
        <p:spPr>
          <a:xfrm>
            <a:off x="800662" y="4238321"/>
            <a:ext cx="2223686" cy="369332"/>
          </a:xfrm>
          <a:prstGeom prst="rect">
            <a:avLst/>
          </a:prstGeom>
        </p:spPr>
        <p:txBody>
          <a:bodyPr wrap="none">
            <a:spAutoFit/>
          </a:bodyPr>
          <a:lstStyle/>
          <a:p>
            <a:r>
              <a:rPr lang="en-US" dirty="0">
                <a:latin typeface="Helvetica Light" panose="020B0403020202020204" pitchFamily="34" charset="0"/>
              </a:rPr>
              <a:t>Single crystal - 26%</a:t>
            </a:r>
          </a:p>
        </p:txBody>
      </p:sp>
      <p:sp>
        <p:nvSpPr>
          <p:cNvPr id="118" name="TextBox 117">
            <a:extLst>
              <a:ext uri="{FF2B5EF4-FFF2-40B4-BE49-F238E27FC236}">
                <a16:creationId xmlns:a16="http://schemas.microsoft.com/office/drawing/2014/main" id="{C5883F30-1543-5648-AEA6-F6AD371146DE}"/>
              </a:ext>
            </a:extLst>
          </p:cNvPr>
          <p:cNvSpPr txBox="1"/>
          <p:nvPr/>
        </p:nvSpPr>
        <p:spPr>
          <a:xfrm>
            <a:off x="4504470" y="2082513"/>
            <a:ext cx="4512774" cy="400110"/>
          </a:xfrm>
          <a:prstGeom prst="rect">
            <a:avLst/>
          </a:prstGeom>
          <a:noFill/>
        </p:spPr>
        <p:txBody>
          <a:bodyPr wrap="none" rtlCol="0">
            <a:spAutoFit/>
          </a:bodyPr>
          <a:lstStyle/>
          <a:p>
            <a:pPr algn="ctr"/>
            <a:r>
              <a:rPr lang="en-US" sz="2000" dirty="0">
                <a:latin typeface="Helvetica" pitchFamily="2" charset="0"/>
              </a:rPr>
              <a:t>First developed for the space program</a:t>
            </a:r>
          </a:p>
        </p:txBody>
      </p:sp>
      <p:sp>
        <p:nvSpPr>
          <p:cNvPr id="120" name="TextBox 119">
            <a:extLst>
              <a:ext uri="{FF2B5EF4-FFF2-40B4-BE49-F238E27FC236}">
                <a16:creationId xmlns:a16="http://schemas.microsoft.com/office/drawing/2014/main" id="{3AEBA438-CB0B-7D41-A21A-305B29543177}"/>
              </a:ext>
            </a:extLst>
          </p:cNvPr>
          <p:cNvSpPr txBox="1"/>
          <p:nvPr/>
        </p:nvSpPr>
        <p:spPr>
          <a:xfrm>
            <a:off x="3236494" y="3367764"/>
            <a:ext cx="5780750" cy="400110"/>
          </a:xfrm>
          <a:prstGeom prst="rect">
            <a:avLst/>
          </a:prstGeom>
          <a:noFill/>
        </p:spPr>
        <p:txBody>
          <a:bodyPr wrap="none" rtlCol="0">
            <a:spAutoFit/>
          </a:bodyPr>
          <a:lstStyle/>
          <a:p>
            <a:pPr algn="ctr"/>
            <a:r>
              <a:rPr lang="en-US" sz="2000" dirty="0">
                <a:latin typeface="Helvetica" pitchFamily="2" charset="0"/>
              </a:rPr>
              <a:t>Requires thick layers of Si </a:t>
            </a:r>
            <a:r>
              <a:rPr lang="en-US" sz="2000" dirty="0">
                <a:latin typeface="Helvetica" pitchFamily="2" charset="0"/>
                <a:sym typeface="Wingdings" pitchFamily="2" charset="2"/>
              </a:rPr>
              <a:t> relatively expensive</a:t>
            </a:r>
            <a:endParaRPr lang="en-US" sz="2000" dirty="0">
              <a:latin typeface="Helvetica" pitchFamily="2" charset="0"/>
            </a:endParaRPr>
          </a:p>
        </p:txBody>
      </p:sp>
      <p:sp>
        <p:nvSpPr>
          <p:cNvPr id="121" name="TextBox 120">
            <a:extLst>
              <a:ext uri="{FF2B5EF4-FFF2-40B4-BE49-F238E27FC236}">
                <a16:creationId xmlns:a16="http://schemas.microsoft.com/office/drawing/2014/main" id="{97DEBDFC-5136-A04E-BEE6-11EAF0E0869F}"/>
              </a:ext>
            </a:extLst>
          </p:cNvPr>
          <p:cNvSpPr txBox="1"/>
          <p:nvPr/>
        </p:nvSpPr>
        <p:spPr>
          <a:xfrm>
            <a:off x="5666468" y="2851955"/>
            <a:ext cx="3289683" cy="400110"/>
          </a:xfrm>
          <a:prstGeom prst="rect">
            <a:avLst/>
          </a:prstGeom>
          <a:noFill/>
        </p:spPr>
        <p:txBody>
          <a:bodyPr wrap="none" rtlCol="0">
            <a:spAutoFit/>
          </a:bodyPr>
          <a:lstStyle/>
          <a:p>
            <a:pPr algn="ctr"/>
            <a:r>
              <a:rPr lang="en-US" sz="2000" dirty="0">
                <a:latin typeface="Helvetica" pitchFamily="2" charset="0"/>
              </a:rPr>
              <a:t>Long lifetimes – very stable</a:t>
            </a:r>
          </a:p>
        </p:txBody>
      </p:sp>
      <p:sp>
        <p:nvSpPr>
          <p:cNvPr id="122" name="TextBox 121">
            <a:extLst>
              <a:ext uri="{FF2B5EF4-FFF2-40B4-BE49-F238E27FC236}">
                <a16:creationId xmlns:a16="http://schemas.microsoft.com/office/drawing/2014/main" id="{A9219121-F163-264D-AB2A-6E8A6CAE38CF}"/>
              </a:ext>
            </a:extLst>
          </p:cNvPr>
          <p:cNvSpPr txBox="1"/>
          <p:nvPr/>
        </p:nvSpPr>
        <p:spPr>
          <a:xfrm>
            <a:off x="3936686" y="2473962"/>
            <a:ext cx="5080558" cy="400110"/>
          </a:xfrm>
          <a:prstGeom prst="rect">
            <a:avLst/>
          </a:prstGeom>
          <a:noFill/>
        </p:spPr>
        <p:txBody>
          <a:bodyPr wrap="none" rtlCol="0">
            <a:spAutoFit/>
          </a:bodyPr>
          <a:lstStyle/>
          <a:p>
            <a:pPr algn="ctr"/>
            <a:r>
              <a:rPr lang="en-US" sz="2000" dirty="0">
                <a:latin typeface="Helvetica" pitchFamily="2" charset="0"/>
              </a:rPr>
              <a:t>Highest efficiencies of any type of solar cell</a:t>
            </a:r>
          </a:p>
        </p:txBody>
      </p:sp>
      <p:sp>
        <p:nvSpPr>
          <p:cNvPr id="124" name="TextBox 123">
            <a:extLst>
              <a:ext uri="{FF2B5EF4-FFF2-40B4-BE49-F238E27FC236}">
                <a16:creationId xmlns:a16="http://schemas.microsoft.com/office/drawing/2014/main" id="{575B028B-018C-DC4F-B933-A5DC5880BFFE}"/>
              </a:ext>
            </a:extLst>
          </p:cNvPr>
          <p:cNvSpPr txBox="1"/>
          <p:nvPr/>
        </p:nvSpPr>
        <p:spPr>
          <a:xfrm>
            <a:off x="3800572" y="3711687"/>
            <a:ext cx="5155579" cy="400110"/>
          </a:xfrm>
          <a:prstGeom prst="rect">
            <a:avLst/>
          </a:prstGeom>
          <a:noFill/>
        </p:spPr>
        <p:txBody>
          <a:bodyPr wrap="none" rtlCol="0">
            <a:spAutoFit/>
          </a:bodyPr>
          <a:lstStyle/>
          <a:p>
            <a:pPr algn="ctr"/>
            <a:r>
              <a:rPr lang="en-US" sz="2000" dirty="0">
                <a:latin typeface="Helvetica" pitchFamily="2" charset="0"/>
              </a:rPr>
              <a:t>Rigid &amp; brittle </a:t>
            </a:r>
            <a:r>
              <a:rPr lang="en-US" sz="2000" dirty="0">
                <a:latin typeface="Helvetica" pitchFamily="2" charset="0"/>
                <a:sym typeface="Wingdings" pitchFamily="2" charset="2"/>
              </a:rPr>
              <a:t> limits potential applications</a:t>
            </a:r>
            <a:endParaRPr lang="en-US" sz="2000" dirty="0">
              <a:latin typeface="Helvetica" pitchFamily="2" charset="0"/>
            </a:endParaRPr>
          </a:p>
        </p:txBody>
      </p:sp>
    </p:spTree>
    <p:extLst>
      <p:ext uri="{BB962C8B-B14F-4D97-AF65-F5344CB8AC3E}">
        <p14:creationId xmlns:p14="http://schemas.microsoft.com/office/powerpoint/2010/main" val="251425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1DFD704-51BA-F243-95FC-F223AF12DF2A}"/>
              </a:ext>
            </a:extLst>
          </p:cNvPr>
          <p:cNvSpPr txBox="1">
            <a:spLocks/>
          </p:cNvSpPr>
          <p:nvPr/>
        </p:nvSpPr>
        <p:spPr>
          <a:xfrm>
            <a:off x="3254479" y="241940"/>
            <a:ext cx="5638800" cy="792162"/>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3600" kern="1200">
                <a:solidFill>
                  <a:schemeClr val="tx1"/>
                </a:solidFill>
                <a:latin typeface="+mj-lt"/>
                <a:ea typeface="+mj-ea"/>
                <a:cs typeface="+mj-cs"/>
              </a:defRPr>
            </a:lvl1pPr>
          </a:lstStyle>
          <a:p>
            <a:pPr>
              <a:spcAft>
                <a:spcPts val="600"/>
              </a:spcAft>
            </a:pPr>
            <a:r>
              <a:rPr lang="en-US" kern="1200" dirty="0">
                <a:latin typeface="Helvetica Light" panose="020B0403020202020204" pitchFamily="34" charset="0"/>
              </a:rPr>
              <a:t>What does this mean for us?</a:t>
            </a:r>
          </a:p>
        </p:txBody>
      </p:sp>
      <p:pic>
        <p:nvPicPr>
          <p:cNvPr id="39" name="Picture 6" descr="the-united-states-of-america-map">
            <a:extLst>
              <a:ext uri="{FF2B5EF4-FFF2-40B4-BE49-F238E27FC236}">
                <a16:creationId xmlns:a16="http://schemas.microsoft.com/office/drawing/2014/main" id="{1E66834D-8D4D-6049-8A6B-514779AAE20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3129" y="1691640"/>
            <a:ext cx="7737741" cy="4764400"/>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8">
            <a:extLst>
              <a:ext uri="{FF2B5EF4-FFF2-40B4-BE49-F238E27FC236}">
                <a16:creationId xmlns:a16="http://schemas.microsoft.com/office/drawing/2014/main" id="{0927402D-4C2A-2B4B-A0D6-41DE9FDABD92}"/>
              </a:ext>
            </a:extLst>
          </p:cNvPr>
          <p:cNvSpPr>
            <a:spLocks noChangeArrowheads="1"/>
          </p:cNvSpPr>
          <p:nvPr/>
        </p:nvSpPr>
        <p:spPr bwMode="auto">
          <a:xfrm>
            <a:off x="2606168" y="4073839"/>
            <a:ext cx="296210" cy="292688"/>
          </a:xfrm>
          <a:prstGeom prst="rect">
            <a:avLst/>
          </a:prstGeom>
          <a:solidFill>
            <a:schemeClr val="folHlink">
              <a:alpha val="33000"/>
            </a:scheme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cs typeface="+mn-cs"/>
            </a:endParaRPr>
          </a:p>
        </p:txBody>
      </p:sp>
    </p:spTree>
    <p:extLst>
      <p:ext uri="{BB962C8B-B14F-4D97-AF65-F5344CB8AC3E}">
        <p14:creationId xmlns:p14="http://schemas.microsoft.com/office/powerpoint/2010/main" val="109398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0B3D8D60-8F46-694C-B582-41C27845829C}"/>
              </a:ext>
            </a:extLst>
          </p:cNvPr>
          <p:cNvSpPr>
            <a:spLocks noGrp="1"/>
          </p:cNvSpPr>
          <p:nvPr>
            <p:ph type="title"/>
          </p:nvPr>
        </p:nvSpPr>
        <p:spPr>
          <a:xfrm>
            <a:off x="3123127" y="130346"/>
            <a:ext cx="5943321" cy="991821"/>
          </a:xfrm>
        </p:spPr>
        <p:txBody>
          <a:bodyPr>
            <a:normAutofit/>
          </a:bodyPr>
          <a:lstStyle/>
          <a:p>
            <a:r>
              <a:rPr lang="en-US" sz="2800" dirty="0">
                <a:latin typeface="Helvetica Light" panose="020B0403020202020204" pitchFamily="34" charset="0"/>
              </a:rPr>
              <a:t>What do you think some challenges with solar energy might be?</a:t>
            </a:r>
          </a:p>
        </p:txBody>
      </p:sp>
      <p:grpSp>
        <p:nvGrpSpPr>
          <p:cNvPr id="5" name="Group 4">
            <a:extLst>
              <a:ext uri="{FF2B5EF4-FFF2-40B4-BE49-F238E27FC236}">
                <a16:creationId xmlns:a16="http://schemas.microsoft.com/office/drawing/2014/main" id="{3ED53B41-F825-0042-95E3-BEC41815DBBE}"/>
              </a:ext>
            </a:extLst>
          </p:cNvPr>
          <p:cNvGrpSpPr/>
          <p:nvPr/>
        </p:nvGrpSpPr>
        <p:grpSpPr>
          <a:xfrm>
            <a:off x="219491" y="3817730"/>
            <a:ext cx="3510814" cy="2982249"/>
            <a:chOff x="219491" y="3817730"/>
            <a:chExt cx="3510814" cy="2982249"/>
          </a:xfrm>
        </p:grpSpPr>
        <p:pic>
          <p:nvPicPr>
            <p:cNvPr id="52" name="Picture 51">
              <a:extLst>
                <a:ext uri="{FF2B5EF4-FFF2-40B4-BE49-F238E27FC236}">
                  <a16:creationId xmlns:a16="http://schemas.microsoft.com/office/drawing/2014/main" id="{8E8EBD0A-A89B-7E42-AD0E-126BF72737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491" y="3817730"/>
              <a:ext cx="3510814" cy="2520584"/>
            </a:xfrm>
            <a:prstGeom prst="rect">
              <a:avLst/>
            </a:prstGeom>
          </p:spPr>
        </p:pic>
        <p:sp>
          <p:nvSpPr>
            <p:cNvPr id="53" name="Rectangle 52">
              <a:extLst>
                <a:ext uri="{FF2B5EF4-FFF2-40B4-BE49-F238E27FC236}">
                  <a16:creationId xmlns:a16="http://schemas.microsoft.com/office/drawing/2014/main" id="{FAE3734A-04C0-7341-92D7-04DCA465AA60}"/>
                </a:ext>
              </a:extLst>
            </p:cNvPr>
            <p:cNvSpPr/>
            <p:nvPr/>
          </p:nvSpPr>
          <p:spPr>
            <a:xfrm>
              <a:off x="1343956" y="6338314"/>
              <a:ext cx="1261884" cy="461665"/>
            </a:xfrm>
            <a:prstGeom prst="rect">
              <a:avLst/>
            </a:prstGeom>
          </p:spPr>
          <p:txBody>
            <a:bodyPr wrap="none">
              <a:spAutoFit/>
            </a:bodyPr>
            <a:lstStyle/>
            <a:p>
              <a:r>
                <a:rPr lang="en-US" sz="2400" dirty="0">
                  <a:latin typeface="Helvetica Light" panose="020B0403020202020204" pitchFamily="34" charset="0"/>
                </a:rPr>
                <a:t>Storage</a:t>
              </a:r>
            </a:p>
          </p:txBody>
        </p:sp>
      </p:grpSp>
      <p:grpSp>
        <p:nvGrpSpPr>
          <p:cNvPr id="6" name="Group 5">
            <a:extLst>
              <a:ext uri="{FF2B5EF4-FFF2-40B4-BE49-F238E27FC236}">
                <a16:creationId xmlns:a16="http://schemas.microsoft.com/office/drawing/2014/main" id="{6BE68091-4231-0C4B-9A60-D8906D4BB0F2}"/>
              </a:ext>
            </a:extLst>
          </p:cNvPr>
          <p:cNvGrpSpPr/>
          <p:nvPr/>
        </p:nvGrpSpPr>
        <p:grpSpPr>
          <a:xfrm>
            <a:off x="0" y="1565939"/>
            <a:ext cx="4876076" cy="1938992"/>
            <a:chOff x="0" y="1565939"/>
            <a:chExt cx="4876076" cy="1938992"/>
          </a:xfrm>
        </p:grpSpPr>
        <p:pic>
          <p:nvPicPr>
            <p:cNvPr id="4" name="Picture 3" descr="A picture containing outdoor, water, snow, man&#10;&#10;Description automatically generated">
              <a:extLst>
                <a:ext uri="{FF2B5EF4-FFF2-40B4-BE49-F238E27FC236}">
                  <a16:creationId xmlns:a16="http://schemas.microsoft.com/office/drawing/2014/main" id="{16DF2121-81AE-1645-A718-52A7F2758F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2712" y="1565939"/>
              <a:ext cx="3013364" cy="1808018"/>
            </a:xfrm>
            <a:prstGeom prst="rect">
              <a:avLst/>
            </a:prstGeom>
          </p:spPr>
        </p:pic>
        <p:sp>
          <p:nvSpPr>
            <p:cNvPr id="57" name="Rectangle 56">
              <a:extLst>
                <a:ext uri="{FF2B5EF4-FFF2-40B4-BE49-F238E27FC236}">
                  <a16:creationId xmlns:a16="http://schemas.microsoft.com/office/drawing/2014/main" id="{9E099AB2-D0FE-6D41-AED3-EFF87351778F}"/>
                </a:ext>
              </a:extLst>
            </p:cNvPr>
            <p:cNvSpPr/>
            <p:nvPr/>
          </p:nvSpPr>
          <p:spPr>
            <a:xfrm>
              <a:off x="0" y="1565939"/>
              <a:ext cx="1803807" cy="1938992"/>
            </a:xfrm>
            <a:prstGeom prst="rect">
              <a:avLst/>
            </a:prstGeom>
          </p:spPr>
          <p:txBody>
            <a:bodyPr wrap="square">
              <a:spAutoFit/>
            </a:bodyPr>
            <a:lstStyle/>
            <a:p>
              <a:pPr algn="r"/>
              <a:r>
                <a:rPr lang="en-US" sz="2400" dirty="0">
                  <a:latin typeface="Helvetica Light" panose="020B0403020202020204" pitchFamily="34" charset="0"/>
                </a:rPr>
                <a:t>They don’t work at night or in cloudy weather</a:t>
              </a:r>
            </a:p>
          </p:txBody>
        </p:sp>
      </p:grpSp>
      <p:grpSp>
        <p:nvGrpSpPr>
          <p:cNvPr id="7" name="Group 6">
            <a:extLst>
              <a:ext uri="{FF2B5EF4-FFF2-40B4-BE49-F238E27FC236}">
                <a16:creationId xmlns:a16="http://schemas.microsoft.com/office/drawing/2014/main" id="{E2F1BBBE-8F33-A64E-BCE9-E3AB88128B5A}"/>
              </a:ext>
            </a:extLst>
          </p:cNvPr>
          <p:cNvGrpSpPr/>
          <p:nvPr/>
        </p:nvGrpSpPr>
        <p:grpSpPr>
          <a:xfrm>
            <a:off x="5179693" y="2054449"/>
            <a:ext cx="3886755" cy="4745530"/>
            <a:chOff x="5179693" y="2054449"/>
            <a:chExt cx="3886755" cy="4745530"/>
          </a:xfrm>
        </p:grpSpPr>
        <p:grpSp>
          <p:nvGrpSpPr>
            <p:cNvPr id="58" name="Group 57">
              <a:extLst>
                <a:ext uri="{FF2B5EF4-FFF2-40B4-BE49-F238E27FC236}">
                  <a16:creationId xmlns:a16="http://schemas.microsoft.com/office/drawing/2014/main" id="{9AEF45A3-F271-3D4A-A047-074D2975DA92}"/>
                </a:ext>
              </a:extLst>
            </p:cNvPr>
            <p:cNvGrpSpPr/>
            <p:nvPr/>
          </p:nvGrpSpPr>
          <p:grpSpPr>
            <a:xfrm>
              <a:off x="5179693" y="3149429"/>
              <a:ext cx="3886755" cy="3650550"/>
              <a:chOff x="88061" y="3136253"/>
              <a:chExt cx="3886755" cy="3650550"/>
            </a:xfrm>
          </p:grpSpPr>
          <p:cxnSp>
            <p:nvCxnSpPr>
              <p:cNvPr id="59" name="Straight Arrow Connector 58">
                <a:extLst>
                  <a:ext uri="{FF2B5EF4-FFF2-40B4-BE49-F238E27FC236}">
                    <a16:creationId xmlns:a16="http://schemas.microsoft.com/office/drawing/2014/main" id="{8BE94428-794C-7A41-9CF3-236CCA379A1F}"/>
                  </a:ext>
                </a:extLst>
              </p:cNvPr>
              <p:cNvCxnSpPr>
                <a:cxnSpLocks/>
              </p:cNvCxnSpPr>
              <p:nvPr/>
            </p:nvCxnSpPr>
            <p:spPr>
              <a:xfrm>
                <a:off x="88061" y="6284418"/>
                <a:ext cx="1812836" cy="0"/>
              </a:xfrm>
              <a:prstGeom prst="straightConnector1">
                <a:avLst/>
              </a:prstGeom>
              <a:ln w="76200">
                <a:solidFill>
                  <a:srgbClr val="0097FF"/>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BB9B0B35-66A6-6D41-AC8A-A8B87C131082}"/>
                  </a:ext>
                </a:extLst>
              </p:cNvPr>
              <p:cNvCxnSpPr>
                <a:cxnSpLocks/>
              </p:cNvCxnSpPr>
              <p:nvPr/>
            </p:nvCxnSpPr>
            <p:spPr>
              <a:xfrm>
                <a:off x="1734647" y="6284418"/>
                <a:ext cx="2223544" cy="0"/>
              </a:xfrm>
              <a:prstGeom prst="straightConnector1">
                <a:avLst/>
              </a:prstGeom>
              <a:ln w="76200">
                <a:solidFill>
                  <a:srgbClr val="76D6FF"/>
                </a:solidFill>
                <a:tailEnd type="triangle"/>
              </a:ln>
            </p:spPr>
            <p:style>
              <a:lnRef idx="1">
                <a:schemeClr val="accent1"/>
              </a:lnRef>
              <a:fillRef idx="0">
                <a:schemeClr val="accent1"/>
              </a:fillRef>
              <a:effectRef idx="0">
                <a:schemeClr val="accent1"/>
              </a:effectRef>
              <a:fontRef idx="minor">
                <a:schemeClr val="tx1"/>
              </a:fontRef>
            </p:style>
          </p:cxnSp>
          <p:pic>
            <p:nvPicPr>
              <p:cNvPr id="61" name="Picture 2" descr="https://www.portlandoregon.gov/shared/cfm/slb.cfm?id=466257">
                <a:extLst>
                  <a:ext uri="{FF2B5EF4-FFF2-40B4-BE49-F238E27FC236}">
                    <a16:creationId xmlns:a16="http://schemas.microsoft.com/office/drawing/2014/main" id="{CEFD31DA-22C4-354D-A61C-DDB98DAD11C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5057" y="4360214"/>
                <a:ext cx="3066588" cy="1413506"/>
              </a:xfrm>
              <a:prstGeom prst="rect">
                <a:avLst/>
              </a:prstGeom>
              <a:noFill/>
              <a:extLst>
                <a:ext uri="{909E8E84-426E-40DD-AFC4-6F175D3DCCD1}">
                  <a14:hiddenFill xmlns:a14="http://schemas.microsoft.com/office/drawing/2010/main">
                    <a:solidFill>
                      <a:srgbClr val="FFFFFF"/>
                    </a:solidFill>
                  </a14:hiddenFill>
                </a:ext>
              </a:extLst>
            </p:spPr>
          </p:pic>
          <p:cxnSp>
            <p:nvCxnSpPr>
              <p:cNvPr id="62" name="Straight Arrow Connector 61">
                <a:extLst>
                  <a:ext uri="{FF2B5EF4-FFF2-40B4-BE49-F238E27FC236}">
                    <a16:creationId xmlns:a16="http://schemas.microsoft.com/office/drawing/2014/main" id="{BC58EE36-A88D-FC49-8A41-8D2D60172116}"/>
                  </a:ext>
                </a:extLst>
              </p:cNvPr>
              <p:cNvCxnSpPr>
                <a:cxnSpLocks/>
              </p:cNvCxnSpPr>
              <p:nvPr/>
            </p:nvCxnSpPr>
            <p:spPr>
              <a:xfrm>
                <a:off x="1798351" y="3797038"/>
                <a:ext cx="0" cy="831993"/>
              </a:xfrm>
              <a:prstGeom prst="straightConnector1">
                <a:avLst/>
              </a:prstGeom>
              <a:ln w="177800">
                <a:solidFill>
                  <a:srgbClr val="F5D427"/>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C64BD5CC-B3D4-8C46-AC58-007522892359}"/>
                  </a:ext>
                </a:extLst>
              </p:cNvPr>
              <p:cNvSpPr txBox="1"/>
              <p:nvPr/>
            </p:nvSpPr>
            <p:spPr>
              <a:xfrm>
                <a:off x="88061" y="3136253"/>
                <a:ext cx="3420579" cy="707886"/>
              </a:xfrm>
              <a:prstGeom prst="rect">
                <a:avLst/>
              </a:prstGeom>
              <a:noFill/>
              <a:ln w="19050">
                <a:noFill/>
              </a:ln>
            </p:spPr>
            <p:txBody>
              <a:bodyPr wrap="square" rtlCol="0">
                <a:spAutoFit/>
              </a:bodyPr>
              <a:lstStyle/>
              <a:p>
                <a:pPr algn="ctr"/>
                <a:r>
                  <a:rPr lang="en-US" sz="2000" dirty="0">
                    <a:latin typeface="Helvetica Light" panose="020B0403020202020204" pitchFamily="34" charset="0"/>
                  </a:rPr>
                  <a:t>incoming solar radiation</a:t>
                </a:r>
              </a:p>
              <a:p>
                <a:pPr algn="ctr"/>
                <a:r>
                  <a:rPr lang="en-US" sz="2000" dirty="0">
                    <a:latin typeface="Helvetica Light" panose="020B0403020202020204" pitchFamily="34" charset="0"/>
                  </a:rPr>
                  <a:t>1000 watts/</a:t>
                </a:r>
                <a:r>
                  <a:rPr lang="en-US" sz="2000" dirty="0" err="1">
                    <a:latin typeface="Helvetica Light" panose="020B0403020202020204" pitchFamily="34" charset="0"/>
                  </a:rPr>
                  <a:t>sq</a:t>
                </a:r>
                <a:r>
                  <a:rPr lang="en-US" sz="2000" dirty="0">
                    <a:latin typeface="Helvetica Light" panose="020B0403020202020204" pitchFamily="34" charset="0"/>
                  </a:rPr>
                  <a:t> meter</a:t>
                </a:r>
              </a:p>
            </p:txBody>
          </p:sp>
          <p:cxnSp>
            <p:nvCxnSpPr>
              <p:cNvPr id="64" name="Straight Connector 63">
                <a:extLst>
                  <a:ext uri="{FF2B5EF4-FFF2-40B4-BE49-F238E27FC236}">
                    <a16:creationId xmlns:a16="http://schemas.microsoft.com/office/drawing/2014/main" id="{F4699D8F-3CEC-B840-A93E-B905DADFCC93}"/>
                  </a:ext>
                </a:extLst>
              </p:cNvPr>
              <p:cNvCxnSpPr>
                <a:cxnSpLocks/>
              </p:cNvCxnSpPr>
              <p:nvPr/>
            </p:nvCxnSpPr>
            <p:spPr>
              <a:xfrm>
                <a:off x="1817772" y="5773720"/>
                <a:ext cx="0" cy="510698"/>
              </a:xfrm>
              <a:prstGeom prst="line">
                <a:avLst/>
              </a:prstGeom>
              <a:ln w="152400">
                <a:solidFill>
                  <a:srgbClr val="76D6FF"/>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63277805-0EAC-2F4C-AF5B-C902FF4C0DA2}"/>
                  </a:ext>
                </a:extLst>
              </p:cNvPr>
              <p:cNvSpPr txBox="1"/>
              <p:nvPr/>
            </p:nvSpPr>
            <p:spPr>
              <a:xfrm>
                <a:off x="160824" y="6386693"/>
                <a:ext cx="1629290" cy="400110"/>
              </a:xfrm>
              <a:prstGeom prst="rect">
                <a:avLst/>
              </a:prstGeom>
              <a:noFill/>
              <a:ln w="19050">
                <a:noFill/>
              </a:ln>
            </p:spPr>
            <p:txBody>
              <a:bodyPr wrap="square" rtlCol="0">
                <a:spAutoFit/>
              </a:bodyPr>
              <a:lstStyle/>
              <a:p>
                <a:pPr algn="ctr"/>
                <a:r>
                  <a:rPr lang="en-US" sz="2000" dirty="0">
                    <a:latin typeface="Helvetica Light" panose="020B0403020202020204" pitchFamily="34" charset="0"/>
                  </a:rPr>
                  <a:t>800 W heat</a:t>
                </a:r>
              </a:p>
            </p:txBody>
          </p:sp>
          <p:sp>
            <p:nvSpPr>
              <p:cNvPr id="66" name="TextBox 65">
                <a:extLst>
                  <a:ext uri="{FF2B5EF4-FFF2-40B4-BE49-F238E27FC236}">
                    <a16:creationId xmlns:a16="http://schemas.microsoft.com/office/drawing/2014/main" id="{535788E9-359A-4142-A8A2-C4D02DD2D6BB}"/>
                  </a:ext>
                </a:extLst>
              </p:cNvPr>
              <p:cNvSpPr txBox="1"/>
              <p:nvPr/>
            </p:nvSpPr>
            <p:spPr>
              <a:xfrm>
                <a:off x="1867711" y="6386693"/>
                <a:ext cx="2107105" cy="400110"/>
              </a:xfrm>
              <a:prstGeom prst="rect">
                <a:avLst/>
              </a:prstGeom>
              <a:noFill/>
              <a:ln w="19050">
                <a:noFill/>
              </a:ln>
            </p:spPr>
            <p:txBody>
              <a:bodyPr wrap="square" rtlCol="0">
                <a:spAutoFit/>
              </a:bodyPr>
              <a:lstStyle/>
              <a:p>
                <a:pPr algn="ctr"/>
                <a:r>
                  <a:rPr lang="en-US" sz="2000" dirty="0">
                    <a:latin typeface="Helvetica Light" panose="020B0403020202020204" pitchFamily="34" charset="0"/>
                  </a:rPr>
                  <a:t>200 W electricity</a:t>
                </a:r>
              </a:p>
            </p:txBody>
          </p:sp>
        </p:grpSp>
        <p:sp>
          <p:nvSpPr>
            <p:cNvPr id="67" name="Rectangle 66">
              <a:extLst>
                <a:ext uri="{FF2B5EF4-FFF2-40B4-BE49-F238E27FC236}">
                  <a16:creationId xmlns:a16="http://schemas.microsoft.com/office/drawing/2014/main" id="{398F6B7C-BDBA-BB42-B232-233404546C9E}"/>
                </a:ext>
              </a:extLst>
            </p:cNvPr>
            <p:cNvSpPr/>
            <p:nvPr/>
          </p:nvSpPr>
          <p:spPr>
            <a:xfrm>
              <a:off x="5535743" y="2054449"/>
              <a:ext cx="3064529" cy="830997"/>
            </a:xfrm>
            <a:prstGeom prst="rect">
              <a:avLst/>
            </a:prstGeom>
            <a:ln>
              <a:solidFill>
                <a:srgbClr val="76D6FF"/>
              </a:solidFill>
            </a:ln>
          </p:spPr>
          <p:txBody>
            <a:bodyPr wrap="square">
              <a:spAutoFit/>
            </a:bodyPr>
            <a:lstStyle/>
            <a:p>
              <a:pPr algn="ctr"/>
              <a:r>
                <a:rPr lang="en-US" sz="2400" dirty="0">
                  <a:latin typeface="Helvetica Light" panose="020B0403020202020204" pitchFamily="34" charset="0"/>
                </a:rPr>
                <a:t>They don’t use all the Sun’s energy</a:t>
              </a:r>
            </a:p>
          </p:txBody>
        </p:sp>
      </p:grpSp>
    </p:spTree>
    <p:extLst>
      <p:ext uri="{BB962C8B-B14F-4D97-AF65-F5344CB8AC3E}">
        <p14:creationId xmlns:p14="http://schemas.microsoft.com/office/powerpoint/2010/main" val="267167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0B3D8D60-8F46-694C-B582-41C27845829C}"/>
              </a:ext>
            </a:extLst>
          </p:cNvPr>
          <p:cNvSpPr>
            <a:spLocks noGrp="1"/>
          </p:cNvSpPr>
          <p:nvPr>
            <p:ph type="title"/>
          </p:nvPr>
        </p:nvSpPr>
        <p:spPr>
          <a:xfrm>
            <a:off x="2837501" y="271948"/>
            <a:ext cx="6190120" cy="792162"/>
          </a:xfrm>
        </p:spPr>
        <p:txBody>
          <a:bodyPr>
            <a:normAutofit/>
          </a:bodyPr>
          <a:lstStyle/>
          <a:p>
            <a:r>
              <a:rPr lang="en-US" sz="2800" dirty="0">
                <a:latin typeface="Helvetica Light" panose="020B0403020202020204" pitchFamily="34" charset="0"/>
              </a:rPr>
              <a:t>Key challenge: Improving efficiency</a:t>
            </a:r>
          </a:p>
        </p:txBody>
      </p:sp>
      <p:sp>
        <p:nvSpPr>
          <p:cNvPr id="17" name="TextBox 16">
            <a:extLst>
              <a:ext uri="{FF2B5EF4-FFF2-40B4-BE49-F238E27FC236}">
                <a16:creationId xmlns:a16="http://schemas.microsoft.com/office/drawing/2014/main" id="{ED2F7786-DBB1-CD42-AEA2-466A65D254EF}"/>
              </a:ext>
            </a:extLst>
          </p:cNvPr>
          <p:cNvSpPr txBox="1"/>
          <p:nvPr/>
        </p:nvSpPr>
        <p:spPr>
          <a:xfrm>
            <a:off x="870117" y="1900305"/>
            <a:ext cx="2188968" cy="461665"/>
          </a:xfrm>
          <a:prstGeom prst="rect">
            <a:avLst/>
          </a:prstGeom>
          <a:noFill/>
          <a:ln w="19050">
            <a:noFill/>
          </a:ln>
        </p:spPr>
        <p:txBody>
          <a:bodyPr wrap="square" rtlCol="0">
            <a:spAutoFit/>
          </a:bodyPr>
          <a:lstStyle/>
          <a:p>
            <a:pPr algn="ctr"/>
            <a:r>
              <a:rPr lang="en-US" sz="2400" dirty="0">
                <a:latin typeface="Helvetica Light" panose="020B0403020202020204" pitchFamily="34" charset="0"/>
              </a:rPr>
              <a:t>Efficiency =</a:t>
            </a:r>
          </a:p>
        </p:txBody>
      </p:sp>
      <p:grpSp>
        <p:nvGrpSpPr>
          <p:cNvPr id="5" name="Group 4">
            <a:extLst>
              <a:ext uri="{FF2B5EF4-FFF2-40B4-BE49-F238E27FC236}">
                <a16:creationId xmlns:a16="http://schemas.microsoft.com/office/drawing/2014/main" id="{DC767A88-F791-074E-9FF2-5B21B1700897}"/>
              </a:ext>
            </a:extLst>
          </p:cNvPr>
          <p:cNvGrpSpPr/>
          <p:nvPr/>
        </p:nvGrpSpPr>
        <p:grpSpPr>
          <a:xfrm>
            <a:off x="2837501" y="1669472"/>
            <a:ext cx="4946066" cy="923330"/>
            <a:chOff x="2122542" y="3198167"/>
            <a:chExt cx="4946066" cy="923330"/>
          </a:xfrm>
        </p:grpSpPr>
        <p:sp>
          <p:nvSpPr>
            <p:cNvPr id="18" name="TextBox 17">
              <a:extLst>
                <a:ext uri="{FF2B5EF4-FFF2-40B4-BE49-F238E27FC236}">
                  <a16:creationId xmlns:a16="http://schemas.microsoft.com/office/drawing/2014/main" id="{07D2B00A-A1D1-7A48-88D3-920BC51DEEDA}"/>
                </a:ext>
              </a:extLst>
            </p:cNvPr>
            <p:cNvSpPr txBox="1"/>
            <p:nvPr/>
          </p:nvSpPr>
          <p:spPr>
            <a:xfrm>
              <a:off x="2122542" y="3198167"/>
              <a:ext cx="4898916" cy="461665"/>
            </a:xfrm>
            <a:prstGeom prst="rect">
              <a:avLst/>
            </a:prstGeom>
            <a:noFill/>
            <a:ln w="19050">
              <a:noFill/>
            </a:ln>
          </p:spPr>
          <p:txBody>
            <a:bodyPr wrap="square" rtlCol="0">
              <a:spAutoFit/>
            </a:bodyPr>
            <a:lstStyle/>
            <a:p>
              <a:pPr algn="ctr"/>
              <a:r>
                <a:rPr lang="en-US" sz="2400" dirty="0">
                  <a:latin typeface="Helvetica Light" panose="020B0403020202020204" pitchFamily="34" charset="0"/>
                </a:rPr>
                <a:t>amount of electricity produced</a:t>
              </a:r>
            </a:p>
          </p:txBody>
        </p:sp>
        <p:sp>
          <p:nvSpPr>
            <p:cNvPr id="19" name="TextBox 18">
              <a:extLst>
                <a:ext uri="{FF2B5EF4-FFF2-40B4-BE49-F238E27FC236}">
                  <a16:creationId xmlns:a16="http://schemas.microsoft.com/office/drawing/2014/main" id="{AC038F1C-781C-B34E-B9A9-3648B8BB3BE5}"/>
                </a:ext>
              </a:extLst>
            </p:cNvPr>
            <p:cNvSpPr txBox="1"/>
            <p:nvPr/>
          </p:nvSpPr>
          <p:spPr>
            <a:xfrm>
              <a:off x="2169692" y="3659832"/>
              <a:ext cx="4898916" cy="461665"/>
            </a:xfrm>
            <a:prstGeom prst="rect">
              <a:avLst/>
            </a:prstGeom>
            <a:noFill/>
            <a:ln w="19050">
              <a:noFill/>
            </a:ln>
          </p:spPr>
          <p:txBody>
            <a:bodyPr wrap="square" rtlCol="0">
              <a:spAutoFit/>
            </a:bodyPr>
            <a:lstStyle/>
            <a:p>
              <a:pPr algn="ctr"/>
              <a:r>
                <a:rPr lang="en-US" sz="2400" dirty="0">
                  <a:latin typeface="Helvetica Light" panose="020B0403020202020204" pitchFamily="34" charset="0"/>
                </a:rPr>
                <a:t>amount of sunlight received</a:t>
              </a:r>
            </a:p>
          </p:txBody>
        </p:sp>
        <p:cxnSp>
          <p:nvCxnSpPr>
            <p:cNvPr id="3" name="Straight Connector 2">
              <a:extLst>
                <a:ext uri="{FF2B5EF4-FFF2-40B4-BE49-F238E27FC236}">
                  <a16:creationId xmlns:a16="http://schemas.microsoft.com/office/drawing/2014/main" id="{5EBED644-B2A4-6546-832F-1625715BB3B9}"/>
                </a:ext>
              </a:extLst>
            </p:cNvPr>
            <p:cNvCxnSpPr>
              <a:cxnSpLocks/>
            </p:cNvCxnSpPr>
            <p:nvPr/>
          </p:nvCxnSpPr>
          <p:spPr>
            <a:xfrm>
              <a:off x="2315129" y="3662064"/>
              <a:ext cx="45137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Rectangle 5">
            <a:extLst>
              <a:ext uri="{FF2B5EF4-FFF2-40B4-BE49-F238E27FC236}">
                <a16:creationId xmlns:a16="http://schemas.microsoft.com/office/drawing/2014/main" id="{8640D6A3-2FAE-164F-8D23-D59DC77288D4}"/>
              </a:ext>
            </a:extLst>
          </p:cNvPr>
          <p:cNvSpPr/>
          <p:nvPr/>
        </p:nvSpPr>
        <p:spPr>
          <a:xfrm>
            <a:off x="870117" y="1496292"/>
            <a:ext cx="7060225" cy="1346662"/>
          </a:xfrm>
          <a:prstGeom prst="rect">
            <a:avLst/>
          </a:prstGeom>
          <a:noFill/>
          <a:ln w="28575">
            <a:solidFill>
              <a:srgbClr val="76D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C36EA7B6-79BB-8248-8AFD-D424ECECEEFC}"/>
              </a:ext>
            </a:extLst>
          </p:cNvPr>
          <p:cNvGrpSpPr/>
          <p:nvPr/>
        </p:nvGrpSpPr>
        <p:grpSpPr>
          <a:xfrm>
            <a:off x="88061" y="3136253"/>
            <a:ext cx="3886755" cy="3650550"/>
            <a:chOff x="88061" y="3136253"/>
            <a:chExt cx="3886755" cy="3650550"/>
          </a:xfrm>
        </p:grpSpPr>
        <p:cxnSp>
          <p:nvCxnSpPr>
            <p:cNvPr id="40" name="Straight Arrow Connector 39">
              <a:extLst>
                <a:ext uri="{FF2B5EF4-FFF2-40B4-BE49-F238E27FC236}">
                  <a16:creationId xmlns:a16="http://schemas.microsoft.com/office/drawing/2014/main" id="{30DC533A-0400-EE40-ACA3-43032E5E1664}"/>
                </a:ext>
              </a:extLst>
            </p:cNvPr>
            <p:cNvCxnSpPr>
              <a:cxnSpLocks/>
            </p:cNvCxnSpPr>
            <p:nvPr/>
          </p:nvCxnSpPr>
          <p:spPr>
            <a:xfrm>
              <a:off x="88061" y="6284418"/>
              <a:ext cx="1812836" cy="0"/>
            </a:xfrm>
            <a:prstGeom prst="straightConnector1">
              <a:avLst/>
            </a:prstGeom>
            <a:ln w="76200">
              <a:solidFill>
                <a:srgbClr val="0097FF"/>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C1A96D9-EDE7-9D40-AF8E-A70D87436731}"/>
                </a:ext>
              </a:extLst>
            </p:cNvPr>
            <p:cNvCxnSpPr>
              <a:cxnSpLocks/>
            </p:cNvCxnSpPr>
            <p:nvPr/>
          </p:nvCxnSpPr>
          <p:spPr>
            <a:xfrm>
              <a:off x="1734647" y="6284418"/>
              <a:ext cx="2223544" cy="0"/>
            </a:xfrm>
            <a:prstGeom prst="straightConnector1">
              <a:avLst/>
            </a:prstGeom>
            <a:ln w="76200">
              <a:solidFill>
                <a:srgbClr val="76D6FF"/>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 descr="https://www.portlandoregon.gov/shared/cfm/slb.cfm?id=466257">
              <a:extLst>
                <a:ext uri="{FF2B5EF4-FFF2-40B4-BE49-F238E27FC236}">
                  <a16:creationId xmlns:a16="http://schemas.microsoft.com/office/drawing/2014/main" id="{6CE91D26-C649-DF43-8638-7E3A7F9E7FC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5057" y="4360214"/>
              <a:ext cx="3066588" cy="141350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BB170E6E-C09A-2D46-A541-3C752BF9F125}"/>
                </a:ext>
              </a:extLst>
            </p:cNvPr>
            <p:cNvCxnSpPr>
              <a:cxnSpLocks/>
            </p:cNvCxnSpPr>
            <p:nvPr/>
          </p:nvCxnSpPr>
          <p:spPr>
            <a:xfrm>
              <a:off x="1798351" y="3797038"/>
              <a:ext cx="0" cy="831993"/>
            </a:xfrm>
            <a:prstGeom prst="straightConnector1">
              <a:avLst/>
            </a:prstGeom>
            <a:ln w="177800">
              <a:solidFill>
                <a:srgbClr val="F5D427"/>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21ACEB1-6829-4C4B-A91C-591F21DDC08C}"/>
                </a:ext>
              </a:extLst>
            </p:cNvPr>
            <p:cNvSpPr txBox="1"/>
            <p:nvPr/>
          </p:nvSpPr>
          <p:spPr>
            <a:xfrm>
              <a:off x="88061" y="3136253"/>
              <a:ext cx="3420579" cy="707886"/>
            </a:xfrm>
            <a:prstGeom prst="rect">
              <a:avLst/>
            </a:prstGeom>
            <a:noFill/>
            <a:ln w="19050">
              <a:noFill/>
            </a:ln>
          </p:spPr>
          <p:txBody>
            <a:bodyPr wrap="square" rtlCol="0">
              <a:spAutoFit/>
            </a:bodyPr>
            <a:lstStyle/>
            <a:p>
              <a:pPr algn="ctr"/>
              <a:r>
                <a:rPr lang="en-US" sz="2000" dirty="0">
                  <a:latin typeface="Helvetica Light" panose="020B0403020202020204" pitchFamily="34" charset="0"/>
                </a:rPr>
                <a:t>incoming solar radiation</a:t>
              </a:r>
            </a:p>
            <a:p>
              <a:pPr algn="ctr"/>
              <a:r>
                <a:rPr lang="en-US" sz="2000" dirty="0">
                  <a:latin typeface="Helvetica Light" panose="020B0403020202020204" pitchFamily="34" charset="0"/>
                </a:rPr>
                <a:t>1000 watts/</a:t>
              </a:r>
              <a:r>
                <a:rPr lang="en-US" sz="2000" dirty="0" err="1">
                  <a:latin typeface="Helvetica Light" panose="020B0403020202020204" pitchFamily="34" charset="0"/>
                </a:rPr>
                <a:t>sq</a:t>
              </a:r>
              <a:r>
                <a:rPr lang="en-US" sz="2000" dirty="0">
                  <a:latin typeface="Helvetica Light" panose="020B0403020202020204" pitchFamily="34" charset="0"/>
                </a:rPr>
                <a:t> meter</a:t>
              </a:r>
            </a:p>
          </p:txBody>
        </p:sp>
        <p:cxnSp>
          <p:nvCxnSpPr>
            <p:cNvPr id="13" name="Straight Connector 12">
              <a:extLst>
                <a:ext uri="{FF2B5EF4-FFF2-40B4-BE49-F238E27FC236}">
                  <a16:creationId xmlns:a16="http://schemas.microsoft.com/office/drawing/2014/main" id="{4515FC63-EF8A-5B47-B064-54ECEB23BA89}"/>
                </a:ext>
              </a:extLst>
            </p:cNvPr>
            <p:cNvCxnSpPr>
              <a:cxnSpLocks/>
            </p:cNvCxnSpPr>
            <p:nvPr/>
          </p:nvCxnSpPr>
          <p:spPr>
            <a:xfrm>
              <a:off x="1817772" y="5773720"/>
              <a:ext cx="0" cy="510698"/>
            </a:xfrm>
            <a:prstGeom prst="line">
              <a:avLst/>
            </a:prstGeom>
            <a:ln w="152400">
              <a:solidFill>
                <a:srgbClr val="76D6FF"/>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625147FC-7570-6848-BBC8-E1DD0CBC34A9}"/>
                </a:ext>
              </a:extLst>
            </p:cNvPr>
            <p:cNvSpPr txBox="1"/>
            <p:nvPr/>
          </p:nvSpPr>
          <p:spPr>
            <a:xfrm>
              <a:off x="160824" y="6386693"/>
              <a:ext cx="1629290" cy="400110"/>
            </a:xfrm>
            <a:prstGeom prst="rect">
              <a:avLst/>
            </a:prstGeom>
            <a:noFill/>
            <a:ln w="19050">
              <a:noFill/>
            </a:ln>
          </p:spPr>
          <p:txBody>
            <a:bodyPr wrap="square" rtlCol="0">
              <a:spAutoFit/>
            </a:bodyPr>
            <a:lstStyle/>
            <a:p>
              <a:pPr algn="ctr"/>
              <a:r>
                <a:rPr lang="en-US" sz="2000" dirty="0">
                  <a:latin typeface="Helvetica Light" panose="020B0403020202020204" pitchFamily="34" charset="0"/>
                </a:rPr>
                <a:t>800 W heat</a:t>
              </a:r>
            </a:p>
          </p:txBody>
        </p:sp>
        <p:sp>
          <p:nvSpPr>
            <p:cNvPr id="43" name="TextBox 42">
              <a:extLst>
                <a:ext uri="{FF2B5EF4-FFF2-40B4-BE49-F238E27FC236}">
                  <a16:creationId xmlns:a16="http://schemas.microsoft.com/office/drawing/2014/main" id="{53C2C6A2-438C-0245-AA6C-571C27239D2F}"/>
                </a:ext>
              </a:extLst>
            </p:cNvPr>
            <p:cNvSpPr txBox="1"/>
            <p:nvPr/>
          </p:nvSpPr>
          <p:spPr>
            <a:xfrm>
              <a:off x="1867711" y="6386693"/>
              <a:ext cx="2107105" cy="400110"/>
            </a:xfrm>
            <a:prstGeom prst="rect">
              <a:avLst/>
            </a:prstGeom>
            <a:noFill/>
            <a:ln w="19050">
              <a:noFill/>
            </a:ln>
          </p:spPr>
          <p:txBody>
            <a:bodyPr wrap="square" rtlCol="0">
              <a:spAutoFit/>
            </a:bodyPr>
            <a:lstStyle/>
            <a:p>
              <a:pPr algn="ctr"/>
              <a:r>
                <a:rPr lang="en-US" sz="2000" dirty="0">
                  <a:latin typeface="Helvetica Light" panose="020B0403020202020204" pitchFamily="34" charset="0"/>
                </a:rPr>
                <a:t>200 W electricity</a:t>
              </a:r>
            </a:p>
          </p:txBody>
        </p:sp>
      </p:grpSp>
      <p:sp>
        <p:nvSpPr>
          <p:cNvPr id="44" name="TextBox 43">
            <a:extLst>
              <a:ext uri="{FF2B5EF4-FFF2-40B4-BE49-F238E27FC236}">
                <a16:creationId xmlns:a16="http://schemas.microsoft.com/office/drawing/2014/main" id="{9103F5A0-CDCE-F642-AEAD-403B47E86425}"/>
              </a:ext>
            </a:extLst>
          </p:cNvPr>
          <p:cNvSpPr txBox="1"/>
          <p:nvPr/>
        </p:nvSpPr>
        <p:spPr>
          <a:xfrm>
            <a:off x="4016556" y="3027446"/>
            <a:ext cx="5185810" cy="3394455"/>
          </a:xfrm>
          <a:prstGeom prst="rect">
            <a:avLst/>
          </a:prstGeom>
          <a:noFill/>
        </p:spPr>
        <p:txBody>
          <a:bodyPr wrap="square" rtlCol="0">
            <a:spAutoFit/>
          </a:bodyPr>
          <a:lstStyle/>
          <a:p>
            <a:r>
              <a:rPr lang="en-US" sz="2700" dirty="0">
                <a:latin typeface="Helvetica" pitchFamily="2" charset="0"/>
              </a:rPr>
              <a:t>New solar materials ideally need to be:</a:t>
            </a:r>
          </a:p>
          <a:p>
            <a:pPr>
              <a:lnSpc>
                <a:spcPct val="150000"/>
              </a:lnSpc>
              <a:spcAft>
                <a:spcPts val="115"/>
              </a:spcAft>
            </a:pPr>
            <a:r>
              <a:rPr lang="en-US" sz="2700" dirty="0">
                <a:latin typeface="Helvetica" pitchFamily="2" charset="0"/>
              </a:rPr>
              <a:t>— Efficient</a:t>
            </a:r>
          </a:p>
          <a:p>
            <a:pPr>
              <a:lnSpc>
                <a:spcPct val="150000"/>
              </a:lnSpc>
              <a:spcAft>
                <a:spcPts val="115"/>
              </a:spcAft>
            </a:pPr>
            <a:r>
              <a:rPr lang="en-US" sz="2700" dirty="0">
                <a:latin typeface="Helvetica" pitchFamily="2" charset="0"/>
              </a:rPr>
              <a:t>— Inexpensive</a:t>
            </a:r>
          </a:p>
          <a:p>
            <a:pPr>
              <a:lnSpc>
                <a:spcPct val="150000"/>
              </a:lnSpc>
              <a:spcAft>
                <a:spcPts val="115"/>
              </a:spcAft>
            </a:pPr>
            <a:r>
              <a:rPr lang="en-US" sz="2700" dirty="0">
                <a:latin typeface="Helvetica" pitchFamily="2" charset="0"/>
              </a:rPr>
              <a:t>— Abundant materials</a:t>
            </a:r>
          </a:p>
          <a:p>
            <a:pPr>
              <a:lnSpc>
                <a:spcPct val="150000"/>
              </a:lnSpc>
              <a:spcAft>
                <a:spcPts val="115"/>
              </a:spcAft>
            </a:pPr>
            <a:r>
              <a:rPr lang="en-US" sz="2700" dirty="0">
                <a:latin typeface="Helvetica" pitchFamily="2" charset="0"/>
              </a:rPr>
              <a:t>— Non-polluting / non-toxic</a:t>
            </a:r>
          </a:p>
        </p:txBody>
      </p:sp>
    </p:spTree>
    <p:extLst>
      <p:ext uri="{BB962C8B-B14F-4D97-AF65-F5344CB8AC3E}">
        <p14:creationId xmlns:p14="http://schemas.microsoft.com/office/powerpoint/2010/main" val="3560781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E2A61E-0BB2-864E-AC40-0988015438B2}"/>
              </a:ext>
            </a:extLst>
          </p:cNvPr>
          <p:cNvSpPr>
            <a:spLocks noGrp="1"/>
          </p:cNvSpPr>
          <p:nvPr>
            <p:ph type="title"/>
          </p:nvPr>
        </p:nvSpPr>
        <p:spPr>
          <a:xfrm>
            <a:off x="2895722" y="239481"/>
            <a:ext cx="6190120" cy="792162"/>
          </a:xfrm>
        </p:spPr>
        <p:txBody>
          <a:bodyPr>
            <a:normAutofit/>
          </a:bodyPr>
          <a:lstStyle/>
          <a:p>
            <a:r>
              <a:rPr lang="en-US" sz="3200" dirty="0">
                <a:latin typeface="Helvetica Light" panose="020B0403020202020204" pitchFamily="34" charset="0"/>
              </a:rPr>
              <a:t>New materials to replace Si</a:t>
            </a:r>
          </a:p>
        </p:txBody>
      </p:sp>
      <p:sp>
        <p:nvSpPr>
          <p:cNvPr id="5" name="TextBox 4">
            <a:extLst>
              <a:ext uri="{FF2B5EF4-FFF2-40B4-BE49-F238E27FC236}">
                <a16:creationId xmlns:a16="http://schemas.microsoft.com/office/drawing/2014/main" id="{0BA71873-4EC6-8C4A-8D88-D8E0176CCCAC}"/>
              </a:ext>
            </a:extLst>
          </p:cNvPr>
          <p:cNvSpPr txBox="1"/>
          <p:nvPr/>
        </p:nvSpPr>
        <p:spPr>
          <a:xfrm>
            <a:off x="794417" y="6068494"/>
            <a:ext cx="7831336" cy="461665"/>
          </a:xfrm>
          <a:prstGeom prst="rect">
            <a:avLst/>
          </a:prstGeom>
          <a:noFill/>
          <a:ln w="19050">
            <a:noFill/>
          </a:ln>
        </p:spPr>
        <p:txBody>
          <a:bodyPr wrap="square" rtlCol="0">
            <a:spAutoFit/>
          </a:bodyPr>
          <a:lstStyle/>
          <a:p>
            <a:pPr algn="ctr"/>
            <a:r>
              <a:rPr lang="en-US" sz="2400" spc="600" dirty="0">
                <a:latin typeface="Helvetica Light" panose="020B0403020202020204" pitchFamily="34" charset="0"/>
              </a:rPr>
              <a:t>Maximum efficiency</a:t>
            </a:r>
          </a:p>
        </p:txBody>
      </p:sp>
      <p:sp>
        <p:nvSpPr>
          <p:cNvPr id="11" name="TextBox 10">
            <a:extLst>
              <a:ext uri="{FF2B5EF4-FFF2-40B4-BE49-F238E27FC236}">
                <a16:creationId xmlns:a16="http://schemas.microsoft.com/office/drawing/2014/main" id="{BA514B83-659D-AC45-8765-B82BB3E5148B}"/>
              </a:ext>
            </a:extLst>
          </p:cNvPr>
          <p:cNvSpPr txBox="1"/>
          <p:nvPr/>
        </p:nvSpPr>
        <p:spPr>
          <a:xfrm>
            <a:off x="5251730" y="2972965"/>
            <a:ext cx="2321606" cy="461665"/>
          </a:xfrm>
          <a:prstGeom prst="rect">
            <a:avLst/>
          </a:prstGeom>
          <a:noFill/>
          <a:ln w="19050">
            <a:noFill/>
          </a:ln>
        </p:spPr>
        <p:txBody>
          <a:bodyPr wrap="square" rtlCol="0">
            <a:spAutoFit/>
          </a:bodyPr>
          <a:lstStyle/>
          <a:p>
            <a:pPr algn="ctr"/>
            <a:r>
              <a:rPr lang="en-US" sz="2400" dirty="0">
                <a:latin typeface="Helvetica Light" panose="020B0403020202020204" pitchFamily="34" charset="0"/>
              </a:rPr>
              <a:t>Perovskites</a:t>
            </a:r>
          </a:p>
        </p:txBody>
      </p:sp>
      <p:sp>
        <p:nvSpPr>
          <p:cNvPr id="12" name="TextBox 11">
            <a:extLst>
              <a:ext uri="{FF2B5EF4-FFF2-40B4-BE49-F238E27FC236}">
                <a16:creationId xmlns:a16="http://schemas.microsoft.com/office/drawing/2014/main" id="{A2DC480B-15BC-7D46-BF1C-858C96EF9828}"/>
              </a:ext>
            </a:extLst>
          </p:cNvPr>
          <p:cNvSpPr txBox="1"/>
          <p:nvPr/>
        </p:nvSpPr>
        <p:spPr>
          <a:xfrm>
            <a:off x="3215678" y="4593872"/>
            <a:ext cx="2470285" cy="461659"/>
          </a:xfrm>
          <a:prstGeom prst="rect">
            <a:avLst/>
          </a:prstGeom>
          <a:noFill/>
          <a:ln w="19050">
            <a:noFill/>
          </a:ln>
        </p:spPr>
        <p:txBody>
          <a:bodyPr wrap="square" rtlCol="0">
            <a:spAutoFit/>
          </a:bodyPr>
          <a:lstStyle/>
          <a:p>
            <a:pPr algn="ctr"/>
            <a:r>
              <a:rPr lang="en-US" sz="2400" dirty="0">
                <a:latin typeface="Helvetica Light" panose="020B0403020202020204" pitchFamily="34" charset="0"/>
              </a:rPr>
              <a:t>Quantum dots</a:t>
            </a:r>
          </a:p>
        </p:txBody>
      </p:sp>
      <p:sp>
        <p:nvSpPr>
          <p:cNvPr id="13" name="TextBox 12">
            <a:extLst>
              <a:ext uri="{FF2B5EF4-FFF2-40B4-BE49-F238E27FC236}">
                <a16:creationId xmlns:a16="http://schemas.microsoft.com/office/drawing/2014/main" id="{B5E579CD-0BA4-614C-855D-9B37B8E48785}"/>
              </a:ext>
            </a:extLst>
          </p:cNvPr>
          <p:cNvSpPr txBox="1"/>
          <p:nvPr/>
        </p:nvSpPr>
        <p:spPr>
          <a:xfrm>
            <a:off x="2390607" y="3106153"/>
            <a:ext cx="1465103" cy="830997"/>
          </a:xfrm>
          <a:prstGeom prst="rect">
            <a:avLst/>
          </a:prstGeom>
          <a:noFill/>
          <a:ln w="19050">
            <a:noFill/>
          </a:ln>
        </p:spPr>
        <p:txBody>
          <a:bodyPr wrap="square" rtlCol="0">
            <a:spAutoFit/>
          </a:bodyPr>
          <a:lstStyle/>
          <a:p>
            <a:pPr algn="ctr"/>
            <a:r>
              <a:rPr lang="en-US" sz="2400" dirty="0">
                <a:latin typeface="Helvetica Light" panose="020B0403020202020204" pitchFamily="34" charset="0"/>
              </a:rPr>
              <a:t>Organic cells</a:t>
            </a:r>
          </a:p>
        </p:txBody>
      </p:sp>
      <p:sp>
        <p:nvSpPr>
          <p:cNvPr id="14" name="TextBox 13">
            <a:extLst>
              <a:ext uri="{FF2B5EF4-FFF2-40B4-BE49-F238E27FC236}">
                <a16:creationId xmlns:a16="http://schemas.microsoft.com/office/drawing/2014/main" id="{10788ADF-4521-F648-ABFF-6940654286A5}"/>
              </a:ext>
            </a:extLst>
          </p:cNvPr>
          <p:cNvSpPr txBox="1"/>
          <p:nvPr/>
        </p:nvSpPr>
        <p:spPr>
          <a:xfrm>
            <a:off x="-278319" y="4604096"/>
            <a:ext cx="3398853" cy="461665"/>
          </a:xfrm>
          <a:prstGeom prst="rect">
            <a:avLst/>
          </a:prstGeom>
          <a:noFill/>
          <a:ln w="19050">
            <a:noFill/>
          </a:ln>
        </p:spPr>
        <p:txBody>
          <a:bodyPr wrap="square" rtlCol="0">
            <a:spAutoFit/>
          </a:bodyPr>
          <a:lstStyle/>
          <a:p>
            <a:pPr algn="ctr"/>
            <a:r>
              <a:rPr lang="en-US" sz="2400" dirty="0">
                <a:latin typeface="Helvetica Light" panose="020B0403020202020204" pitchFamily="34" charset="0"/>
              </a:rPr>
              <a:t>Dye-sensitized cells</a:t>
            </a:r>
          </a:p>
        </p:txBody>
      </p:sp>
      <p:sp>
        <p:nvSpPr>
          <p:cNvPr id="15" name="TextBox 14">
            <a:extLst>
              <a:ext uri="{FF2B5EF4-FFF2-40B4-BE49-F238E27FC236}">
                <a16:creationId xmlns:a16="http://schemas.microsoft.com/office/drawing/2014/main" id="{1F69B20F-B32F-644B-B92D-BA32694130FD}"/>
              </a:ext>
            </a:extLst>
          </p:cNvPr>
          <p:cNvSpPr txBox="1"/>
          <p:nvPr/>
        </p:nvSpPr>
        <p:spPr>
          <a:xfrm>
            <a:off x="6525959" y="4511750"/>
            <a:ext cx="2632303" cy="461665"/>
          </a:xfrm>
          <a:prstGeom prst="rect">
            <a:avLst/>
          </a:prstGeom>
          <a:noFill/>
          <a:ln w="19050">
            <a:noFill/>
          </a:ln>
        </p:spPr>
        <p:txBody>
          <a:bodyPr wrap="square" rtlCol="0">
            <a:spAutoFit/>
          </a:bodyPr>
          <a:lstStyle/>
          <a:p>
            <a:pPr algn="ctr"/>
            <a:r>
              <a:rPr lang="en-US" sz="2400" dirty="0">
                <a:latin typeface="Helvetica Light" panose="020B0403020202020204" pitchFamily="34" charset="0"/>
              </a:rPr>
              <a:t>Single crystal Si</a:t>
            </a:r>
          </a:p>
        </p:txBody>
      </p:sp>
      <p:cxnSp>
        <p:nvCxnSpPr>
          <p:cNvPr id="8" name="Straight Arrow Connector 7">
            <a:extLst>
              <a:ext uri="{FF2B5EF4-FFF2-40B4-BE49-F238E27FC236}">
                <a16:creationId xmlns:a16="http://schemas.microsoft.com/office/drawing/2014/main" id="{B01C36E5-006D-4942-9FCC-F172C07F81C4}"/>
              </a:ext>
            </a:extLst>
          </p:cNvPr>
          <p:cNvCxnSpPr>
            <a:cxnSpLocks/>
          </p:cNvCxnSpPr>
          <p:nvPr/>
        </p:nvCxnSpPr>
        <p:spPr>
          <a:xfrm flipH="1">
            <a:off x="178905" y="5208565"/>
            <a:ext cx="8807547" cy="0"/>
          </a:xfrm>
          <a:prstGeom prst="straightConnector1">
            <a:avLst/>
          </a:prstGeom>
          <a:ln w="63500">
            <a:solidFill>
              <a:srgbClr val="00235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375FE07-BE76-7240-B57C-ED77107F8404}"/>
              </a:ext>
            </a:extLst>
          </p:cNvPr>
          <p:cNvCxnSpPr/>
          <p:nvPr/>
        </p:nvCxnSpPr>
        <p:spPr>
          <a:xfrm rot="5400000">
            <a:off x="7219030" y="5204248"/>
            <a:ext cx="478937" cy="0"/>
          </a:xfrm>
          <a:prstGeom prst="line">
            <a:avLst/>
          </a:prstGeom>
          <a:ln w="63500">
            <a:solidFill>
              <a:srgbClr val="00235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4F80C53-ECDE-6649-8971-2E808C190D12}"/>
              </a:ext>
            </a:extLst>
          </p:cNvPr>
          <p:cNvCxnSpPr>
            <a:cxnSpLocks/>
          </p:cNvCxnSpPr>
          <p:nvPr/>
        </p:nvCxnSpPr>
        <p:spPr>
          <a:xfrm>
            <a:off x="6309647" y="3429000"/>
            <a:ext cx="0" cy="2014206"/>
          </a:xfrm>
          <a:prstGeom prst="line">
            <a:avLst/>
          </a:prstGeom>
          <a:ln w="63500">
            <a:solidFill>
              <a:srgbClr val="00235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4FBAD2A-B740-514A-9CEC-6071A9512CE2}"/>
              </a:ext>
            </a:extLst>
          </p:cNvPr>
          <p:cNvCxnSpPr/>
          <p:nvPr/>
        </p:nvCxnSpPr>
        <p:spPr>
          <a:xfrm rot="5400000">
            <a:off x="3737394" y="5204248"/>
            <a:ext cx="478937" cy="0"/>
          </a:xfrm>
          <a:prstGeom prst="line">
            <a:avLst/>
          </a:prstGeom>
          <a:ln w="63500">
            <a:solidFill>
              <a:srgbClr val="00235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5DAC499-99ED-3F4A-9E02-84AA6576DEC5}"/>
              </a:ext>
            </a:extLst>
          </p:cNvPr>
          <p:cNvCxnSpPr>
            <a:cxnSpLocks/>
            <a:stCxn id="13" idx="2"/>
          </p:cNvCxnSpPr>
          <p:nvPr/>
        </p:nvCxnSpPr>
        <p:spPr>
          <a:xfrm flipH="1">
            <a:off x="3076151" y="3937150"/>
            <a:ext cx="0" cy="1532773"/>
          </a:xfrm>
          <a:prstGeom prst="line">
            <a:avLst/>
          </a:prstGeom>
          <a:ln w="63500">
            <a:solidFill>
              <a:srgbClr val="00235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93126FB-224C-F346-9EF4-BC8004CC212F}"/>
              </a:ext>
            </a:extLst>
          </p:cNvPr>
          <p:cNvCxnSpPr>
            <a:cxnSpLocks/>
          </p:cNvCxnSpPr>
          <p:nvPr/>
        </p:nvCxnSpPr>
        <p:spPr>
          <a:xfrm rot="5400000">
            <a:off x="1186859" y="5204248"/>
            <a:ext cx="478937" cy="0"/>
          </a:xfrm>
          <a:prstGeom prst="line">
            <a:avLst/>
          </a:prstGeom>
          <a:ln w="63500">
            <a:solidFill>
              <a:srgbClr val="002351"/>
            </a:solidFill>
          </a:ln>
        </p:spPr>
        <p:style>
          <a:lnRef idx="1">
            <a:schemeClr val="accent1"/>
          </a:lnRef>
          <a:fillRef idx="0">
            <a:schemeClr val="accent1"/>
          </a:fillRef>
          <a:effectRef idx="0">
            <a:schemeClr val="accent1"/>
          </a:effectRef>
          <a:fontRef idx="minor">
            <a:schemeClr val="tx1"/>
          </a:fontRef>
        </p:style>
      </p:cxnSp>
      <p:pic>
        <p:nvPicPr>
          <p:cNvPr id="24" name="Picture 2" descr="http://upload.wikimedia.org/wikipedia/commons/9/90/Solar_cell.png">
            <a:extLst>
              <a:ext uri="{FF2B5EF4-FFF2-40B4-BE49-F238E27FC236}">
                <a16:creationId xmlns:a16="http://schemas.microsoft.com/office/drawing/2014/main" id="{C14D8293-A150-4B4D-9574-69F61587C59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13312" y="3010169"/>
            <a:ext cx="1672530" cy="1495958"/>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DAE3D267-104C-F24E-BF7B-04856CE2B374}"/>
              </a:ext>
            </a:extLst>
          </p:cNvPr>
          <p:cNvSpPr txBox="1"/>
          <p:nvPr/>
        </p:nvSpPr>
        <p:spPr>
          <a:xfrm>
            <a:off x="6934959" y="5507734"/>
            <a:ext cx="1690794" cy="523220"/>
          </a:xfrm>
          <a:prstGeom prst="rect">
            <a:avLst/>
          </a:prstGeom>
          <a:noFill/>
          <a:ln w="19050">
            <a:noFill/>
          </a:ln>
        </p:spPr>
        <p:txBody>
          <a:bodyPr wrap="square" rtlCol="0">
            <a:spAutoFit/>
          </a:bodyPr>
          <a:lstStyle/>
          <a:p>
            <a:pPr algn="ctr"/>
            <a:r>
              <a:rPr lang="en-US" sz="2800" dirty="0">
                <a:latin typeface="Helvetica Light" panose="020B0403020202020204" pitchFamily="34" charset="0"/>
              </a:rPr>
              <a:t>26.1%</a:t>
            </a:r>
          </a:p>
        </p:txBody>
      </p:sp>
      <p:sp>
        <p:nvSpPr>
          <p:cNvPr id="26" name="TextBox 25">
            <a:extLst>
              <a:ext uri="{FF2B5EF4-FFF2-40B4-BE49-F238E27FC236}">
                <a16:creationId xmlns:a16="http://schemas.microsoft.com/office/drawing/2014/main" id="{13D21161-0D07-5545-A0A0-9E5785088CCB}"/>
              </a:ext>
            </a:extLst>
          </p:cNvPr>
          <p:cNvSpPr txBox="1"/>
          <p:nvPr/>
        </p:nvSpPr>
        <p:spPr>
          <a:xfrm>
            <a:off x="5467072" y="5509572"/>
            <a:ext cx="1690794" cy="523220"/>
          </a:xfrm>
          <a:prstGeom prst="rect">
            <a:avLst/>
          </a:prstGeom>
          <a:noFill/>
          <a:ln w="19050">
            <a:noFill/>
          </a:ln>
        </p:spPr>
        <p:txBody>
          <a:bodyPr wrap="square" rtlCol="0">
            <a:spAutoFit/>
          </a:bodyPr>
          <a:lstStyle/>
          <a:p>
            <a:pPr algn="ctr"/>
            <a:r>
              <a:rPr lang="en-US" sz="2800" dirty="0">
                <a:latin typeface="Helvetica Light" panose="020B0403020202020204" pitchFamily="34" charset="0"/>
              </a:rPr>
              <a:t>23.7%</a:t>
            </a:r>
          </a:p>
        </p:txBody>
      </p:sp>
      <p:sp>
        <p:nvSpPr>
          <p:cNvPr id="28" name="TextBox 27">
            <a:extLst>
              <a:ext uri="{FF2B5EF4-FFF2-40B4-BE49-F238E27FC236}">
                <a16:creationId xmlns:a16="http://schemas.microsoft.com/office/drawing/2014/main" id="{47E1E7F7-1196-8047-A3B9-1ECB315F2ECD}"/>
              </a:ext>
            </a:extLst>
          </p:cNvPr>
          <p:cNvSpPr txBox="1"/>
          <p:nvPr/>
        </p:nvSpPr>
        <p:spPr>
          <a:xfrm>
            <a:off x="3532480" y="5507734"/>
            <a:ext cx="1288891" cy="523220"/>
          </a:xfrm>
          <a:prstGeom prst="rect">
            <a:avLst/>
          </a:prstGeom>
          <a:noFill/>
          <a:ln w="19050">
            <a:noFill/>
          </a:ln>
        </p:spPr>
        <p:txBody>
          <a:bodyPr wrap="square" rtlCol="0">
            <a:spAutoFit/>
          </a:bodyPr>
          <a:lstStyle/>
          <a:p>
            <a:pPr algn="ctr"/>
            <a:r>
              <a:rPr lang="en-US" sz="2800" dirty="0">
                <a:latin typeface="Helvetica Light" panose="020B0403020202020204" pitchFamily="34" charset="0"/>
              </a:rPr>
              <a:t>16.6%</a:t>
            </a:r>
          </a:p>
        </p:txBody>
      </p:sp>
      <p:sp>
        <p:nvSpPr>
          <p:cNvPr id="33" name="TextBox 32">
            <a:extLst>
              <a:ext uri="{FF2B5EF4-FFF2-40B4-BE49-F238E27FC236}">
                <a16:creationId xmlns:a16="http://schemas.microsoft.com/office/drawing/2014/main" id="{F5C66557-23D6-A44C-9F32-85A621D2BBC3}"/>
              </a:ext>
            </a:extLst>
          </p:cNvPr>
          <p:cNvSpPr txBox="1"/>
          <p:nvPr/>
        </p:nvSpPr>
        <p:spPr>
          <a:xfrm>
            <a:off x="2366403" y="5498382"/>
            <a:ext cx="1288891" cy="523220"/>
          </a:xfrm>
          <a:prstGeom prst="rect">
            <a:avLst/>
          </a:prstGeom>
          <a:noFill/>
          <a:ln w="19050">
            <a:noFill/>
          </a:ln>
        </p:spPr>
        <p:txBody>
          <a:bodyPr wrap="square" rtlCol="0">
            <a:spAutoFit/>
          </a:bodyPr>
          <a:lstStyle/>
          <a:p>
            <a:pPr algn="ctr"/>
            <a:r>
              <a:rPr lang="en-US" sz="2800" dirty="0">
                <a:latin typeface="Helvetica Light" panose="020B0403020202020204" pitchFamily="34" charset="0"/>
              </a:rPr>
              <a:t>15.6%</a:t>
            </a:r>
          </a:p>
        </p:txBody>
      </p:sp>
      <p:sp>
        <p:nvSpPr>
          <p:cNvPr id="34" name="TextBox 33">
            <a:extLst>
              <a:ext uri="{FF2B5EF4-FFF2-40B4-BE49-F238E27FC236}">
                <a16:creationId xmlns:a16="http://schemas.microsoft.com/office/drawing/2014/main" id="{2F91A23E-C145-E347-A976-8A9583378E4D}"/>
              </a:ext>
            </a:extLst>
          </p:cNvPr>
          <p:cNvSpPr txBox="1"/>
          <p:nvPr/>
        </p:nvSpPr>
        <p:spPr>
          <a:xfrm>
            <a:off x="794417" y="5510187"/>
            <a:ext cx="1288891" cy="523220"/>
          </a:xfrm>
          <a:prstGeom prst="rect">
            <a:avLst/>
          </a:prstGeom>
          <a:noFill/>
          <a:ln w="19050">
            <a:noFill/>
          </a:ln>
        </p:spPr>
        <p:txBody>
          <a:bodyPr wrap="square" rtlCol="0">
            <a:spAutoFit/>
          </a:bodyPr>
          <a:lstStyle/>
          <a:p>
            <a:pPr algn="ctr"/>
            <a:r>
              <a:rPr lang="en-US" sz="2800" dirty="0">
                <a:latin typeface="Helvetica Light" panose="020B0403020202020204" pitchFamily="34" charset="0"/>
              </a:rPr>
              <a:t>11.9%</a:t>
            </a:r>
          </a:p>
        </p:txBody>
      </p:sp>
      <p:pic>
        <p:nvPicPr>
          <p:cNvPr id="35" name="Picture 34" descr="A picture containing person, holding, red, woman&#10;&#10;Description automatically generated">
            <a:extLst>
              <a:ext uri="{FF2B5EF4-FFF2-40B4-BE49-F238E27FC236}">
                <a16:creationId xmlns:a16="http://schemas.microsoft.com/office/drawing/2014/main" id="{7FCECB79-F031-FB40-A6C1-BCACC951F6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6559" y="1435304"/>
            <a:ext cx="1960919" cy="1520424"/>
          </a:xfrm>
          <a:prstGeom prst="rect">
            <a:avLst/>
          </a:prstGeom>
        </p:spPr>
      </p:pic>
      <p:pic>
        <p:nvPicPr>
          <p:cNvPr id="36" name="Picture 35" descr="A picture containing orange, sitting, close, red&#10;&#10;Description automatically generated">
            <a:extLst>
              <a:ext uri="{FF2B5EF4-FFF2-40B4-BE49-F238E27FC236}">
                <a16:creationId xmlns:a16="http://schemas.microsoft.com/office/drawing/2014/main" id="{B787AA57-9D94-0C4D-AAD1-66955DCE1EC7}"/>
              </a:ext>
            </a:extLst>
          </p:cNvPr>
          <p:cNvPicPr>
            <a:picLocks noChangeAspect="1"/>
          </p:cNvPicPr>
          <p:nvPr/>
        </p:nvPicPr>
        <p:blipFill rotWithShape="1">
          <a:blip r:embed="rId5">
            <a:extLst>
              <a:ext uri="{28A0092B-C50C-407E-A947-70E740481C1C}">
                <a14:useLocalDpi xmlns:a14="http://schemas.microsoft.com/office/drawing/2010/main" val="0"/>
              </a:ext>
            </a:extLst>
          </a:blip>
          <a:srcRect l="16200" t="18101" r="16075" b="11930"/>
          <a:stretch/>
        </p:blipFill>
        <p:spPr>
          <a:xfrm>
            <a:off x="3888217" y="3241802"/>
            <a:ext cx="1638342" cy="1402580"/>
          </a:xfrm>
          <a:prstGeom prst="rect">
            <a:avLst/>
          </a:prstGeom>
        </p:spPr>
      </p:pic>
      <p:pic>
        <p:nvPicPr>
          <p:cNvPr id="39" name="Picture 38" descr="A picture containing book, bed, laying&#10;&#10;Description automatically generated">
            <a:extLst>
              <a:ext uri="{FF2B5EF4-FFF2-40B4-BE49-F238E27FC236}">
                <a16:creationId xmlns:a16="http://schemas.microsoft.com/office/drawing/2014/main" id="{19519961-74E9-E14C-987F-6284BF91AB62}"/>
              </a:ext>
            </a:extLst>
          </p:cNvPr>
          <p:cNvPicPr>
            <a:picLocks noChangeAspect="1"/>
          </p:cNvPicPr>
          <p:nvPr/>
        </p:nvPicPr>
        <p:blipFill rotWithShape="1">
          <a:blip r:embed="rId6">
            <a:extLst>
              <a:ext uri="{28A0092B-C50C-407E-A947-70E740481C1C}">
                <a14:useLocalDpi xmlns:a14="http://schemas.microsoft.com/office/drawing/2010/main" val="0"/>
              </a:ext>
            </a:extLst>
          </a:blip>
          <a:srcRect l="18766" r="10562"/>
          <a:stretch/>
        </p:blipFill>
        <p:spPr>
          <a:xfrm>
            <a:off x="2393683" y="1448549"/>
            <a:ext cx="1848274" cy="1673760"/>
          </a:xfrm>
          <a:prstGeom prst="rect">
            <a:avLst/>
          </a:prstGeom>
        </p:spPr>
      </p:pic>
      <p:pic>
        <p:nvPicPr>
          <p:cNvPr id="45" name="Picture 44" descr="A screen shot of a building&#10;&#10;Description automatically generated">
            <a:extLst>
              <a:ext uri="{FF2B5EF4-FFF2-40B4-BE49-F238E27FC236}">
                <a16:creationId xmlns:a16="http://schemas.microsoft.com/office/drawing/2014/main" id="{F63E5094-625B-2947-8B54-50926E78BCAA}"/>
              </a:ext>
            </a:extLst>
          </p:cNvPr>
          <p:cNvPicPr>
            <a:picLocks noChangeAspect="1"/>
          </p:cNvPicPr>
          <p:nvPr/>
        </p:nvPicPr>
        <p:blipFill rotWithShape="1">
          <a:blip r:embed="rId7">
            <a:extLst>
              <a:ext uri="{28A0092B-C50C-407E-A947-70E740481C1C}">
                <a14:useLocalDpi xmlns:a14="http://schemas.microsoft.com/office/drawing/2010/main" val="0"/>
              </a:ext>
            </a:extLst>
          </a:blip>
          <a:srcRect l="25880" t="16247" r="28631" b="5339"/>
          <a:stretch/>
        </p:blipFill>
        <p:spPr>
          <a:xfrm>
            <a:off x="119984" y="2453116"/>
            <a:ext cx="2216491" cy="2149204"/>
          </a:xfrm>
          <a:prstGeom prst="rect">
            <a:avLst/>
          </a:prstGeom>
        </p:spPr>
      </p:pic>
    </p:spTree>
    <p:extLst>
      <p:ext uri="{BB962C8B-B14F-4D97-AF65-F5344CB8AC3E}">
        <p14:creationId xmlns:p14="http://schemas.microsoft.com/office/powerpoint/2010/main" val="1255697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1371</TotalTime>
  <Words>1381</Words>
  <Application>Microsoft Macintosh PowerPoint</Application>
  <PresentationFormat>On-screen Show (4:3)</PresentationFormat>
  <Paragraphs>243</Paragraphs>
  <Slides>13</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Calibri</vt:lpstr>
      <vt:lpstr>Calibri Light</vt:lpstr>
      <vt:lpstr>Helvetica</vt:lpstr>
      <vt:lpstr>Helvetica Light</vt:lpstr>
      <vt:lpstr>Times</vt:lpstr>
      <vt:lpstr>Wingdings</vt:lpstr>
      <vt:lpstr>Office Theme</vt:lpstr>
      <vt:lpstr>1_Office Theme</vt:lpstr>
      <vt:lpstr>PowerPoint Presentation</vt:lpstr>
      <vt:lpstr>PowerPoint Presentation</vt:lpstr>
      <vt:lpstr>How do solar cells work?</vt:lpstr>
      <vt:lpstr>How do solar cells work?</vt:lpstr>
      <vt:lpstr>What are solar cells made from?</vt:lpstr>
      <vt:lpstr>PowerPoint Presentation</vt:lpstr>
      <vt:lpstr>What do you think some challenges with solar energy might be?</vt:lpstr>
      <vt:lpstr>Key challenge: Improving efficiency</vt:lpstr>
      <vt:lpstr>New materials to replace Si</vt:lpstr>
      <vt:lpstr>Perovskites</vt:lpstr>
      <vt:lpstr>Quantum Dots</vt:lpstr>
      <vt:lpstr>Organic PV Cells</vt:lpstr>
      <vt:lpstr>Dye-sensitized solar cells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KENDAHL L. WALZ</dc:creator>
  <cp:lastModifiedBy>KENDAHL L. WALZ</cp:lastModifiedBy>
  <cp:revision>316</cp:revision>
  <dcterms:created xsi:type="dcterms:W3CDTF">2020-04-30T21:43:05Z</dcterms:created>
  <dcterms:modified xsi:type="dcterms:W3CDTF">2020-05-08T20:22:40Z</dcterms:modified>
</cp:coreProperties>
</file>