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handoutMasterIdLst>
    <p:handoutMasterId r:id="rId31"/>
  </p:handoutMasterIdLst>
  <p:sldIdLst>
    <p:sldId id="260" r:id="rId3"/>
    <p:sldId id="271" r:id="rId4"/>
    <p:sldId id="276" r:id="rId5"/>
    <p:sldId id="293" r:id="rId6"/>
    <p:sldId id="298" r:id="rId7"/>
    <p:sldId id="299" r:id="rId8"/>
    <p:sldId id="289" r:id="rId9"/>
    <p:sldId id="290" r:id="rId10"/>
    <p:sldId id="291" r:id="rId11"/>
    <p:sldId id="292" r:id="rId12"/>
    <p:sldId id="288" r:id="rId13"/>
    <p:sldId id="295" r:id="rId14"/>
    <p:sldId id="294" r:id="rId15"/>
    <p:sldId id="287" r:id="rId16"/>
    <p:sldId id="285" r:id="rId17"/>
    <p:sldId id="297" r:id="rId18"/>
    <p:sldId id="296" r:id="rId19"/>
    <p:sldId id="283" r:id="rId20"/>
    <p:sldId id="259" r:id="rId21"/>
    <p:sldId id="261" r:id="rId22"/>
    <p:sldId id="262" r:id="rId23"/>
    <p:sldId id="263" r:id="rId24"/>
    <p:sldId id="264" r:id="rId25"/>
    <p:sldId id="265" r:id="rId26"/>
    <p:sldId id="282" r:id="rId27"/>
    <p:sldId id="272" r:id="rId28"/>
    <p:sldId id="279"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44" autoAdjust="0"/>
    <p:restoredTop sz="94660"/>
  </p:normalViewPr>
  <p:slideViewPr>
    <p:cSldViewPr snapToGrid="0" showGuides="1">
      <p:cViewPr varScale="1">
        <p:scale>
          <a:sx n="90" d="100"/>
          <a:sy n="90" d="100"/>
        </p:scale>
        <p:origin x="132" y="492"/>
      </p:cViewPr>
      <p:guideLst>
        <p:guide orient="horz" pos="2160"/>
        <p:guide pos="2880"/>
      </p:guideLst>
    </p:cSldViewPr>
  </p:slideViewPr>
  <p:notesTextViewPr>
    <p:cViewPr>
      <p:scale>
        <a:sx n="3" d="2"/>
        <a:sy n="3" d="2"/>
      </p:scale>
      <p:origin x="0" y="0"/>
    </p:cViewPr>
  </p:notesTextViewPr>
  <p:sorterViewPr>
    <p:cViewPr>
      <p:scale>
        <a:sx n="100" d="100"/>
        <a:sy n="100" d="100"/>
      </p:scale>
      <p:origin x="0" y="-702"/>
    </p:cViewPr>
  </p:sorterViewPr>
  <p:notesViewPr>
    <p:cSldViewPr snapToGrid="0">
      <p:cViewPr varScale="1">
        <p:scale>
          <a:sx n="82" d="100"/>
          <a:sy n="82" d="100"/>
        </p:scale>
        <p:origin x="23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4" Type="http://schemas.openxmlformats.org/officeDocument/2006/relationships/image" Target="../media/image40.png"/></Relationships>
</file>

<file path=ppt/diagrams/_rels/data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g"/><Relationship Id="rId5" Type="http://schemas.openxmlformats.org/officeDocument/2006/relationships/image" Target="../media/image59.png"/><Relationship Id="rId4" Type="http://schemas.openxmlformats.org/officeDocument/2006/relationships/image" Target="../media/image58.png"/></Relationships>
</file>

<file path=ppt/diagrams/_rels/data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image" Target="../media/image38.png"/><Relationship Id="rId4"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g"/><Relationship Id="rId5" Type="http://schemas.openxmlformats.org/officeDocument/2006/relationships/image" Target="../media/image59.png"/><Relationship Id="rId4" Type="http://schemas.openxmlformats.org/officeDocument/2006/relationships/image" Target="../media/image58.png"/></Relationships>
</file>

<file path=ppt/diagrams/_rels/drawing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148D98-5592-4F89-AA31-3B3F7398DDC3}" type="doc">
      <dgm:prSet loTypeId="urn:microsoft.com/office/officeart/2005/8/layout/venn1" loCatId="relationship" qsTypeId="urn:microsoft.com/office/officeart/2005/8/quickstyle/simple1" qsCatId="simple" csTypeId="urn:microsoft.com/office/officeart/2005/8/colors/colorful1" csCatId="colorful" phldr="1"/>
      <dgm:spPr/>
    </dgm:pt>
    <dgm:pt modelId="{E0457D27-CC1E-4725-84A0-71E194751475}">
      <dgm:prSet phldrT="[Text]"/>
      <dgm:spPr/>
      <dgm:t>
        <a:bodyPr/>
        <a:lstStyle/>
        <a:p>
          <a:r>
            <a:rPr lang="en-US" dirty="0" smtClean="0"/>
            <a:t>Chemistry</a:t>
          </a:r>
          <a:endParaRPr lang="en-US" dirty="0"/>
        </a:p>
      </dgm:t>
    </dgm:pt>
    <dgm:pt modelId="{2F9573C0-6C2A-4CC6-A43D-A8DB1CD9A318}" type="parTrans" cxnId="{37BFDA70-AA02-472A-83C2-F5DD7873F490}">
      <dgm:prSet/>
      <dgm:spPr/>
      <dgm:t>
        <a:bodyPr/>
        <a:lstStyle/>
        <a:p>
          <a:endParaRPr lang="en-US"/>
        </a:p>
      </dgm:t>
    </dgm:pt>
    <dgm:pt modelId="{322552C3-6D9C-4AF4-B493-135BB81A6D55}" type="sibTrans" cxnId="{37BFDA70-AA02-472A-83C2-F5DD7873F490}">
      <dgm:prSet/>
      <dgm:spPr/>
      <dgm:t>
        <a:bodyPr/>
        <a:lstStyle/>
        <a:p>
          <a:endParaRPr lang="en-US"/>
        </a:p>
      </dgm:t>
    </dgm:pt>
    <dgm:pt modelId="{FBFEFF3A-4819-42E8-96C2-651EADE3DD51}">
      <dgm:prSet phldrT="[Text]"/>
      <dgm:spPr/>
      <dgm:t>
        <a:bodyPr/>
        <a:lstStyle/>
        <a:p>
          <a:r>
            <a:rPr lang="en-US" dirty="0" smtClean="0"/>
            <a:t>Physics</a:t>
          </a:r>
          <a:endParaRPr lang="en-US" dirty="0"/>
        </a:p>
      </dgm:t>
    </dgm:pt>
    <dgm:pt modelId="{528F9605-E0D3-4DAD-86F4-88BE70A98F0E}" type="parTrans" cxnId="{8B49340C-D905-4363-8A68-EADEB3B9288A}">
      <dgm:prSet/>
      <dgm:spPr/>
      <dgm:t>
        <a:bodyPr/>
        <a:lstStyle/>
        <a:p>
          <a:endParaRPr lang="en-US"/>
        </a:p>
      </dgm:t>
    </dgm:pt>
    <dgm:pt modelId="{F077FA70-493C-4D5C-93D6-BD51745D9CEC}" type="sibTrans" cxnId="{8B49340C-D905-4363-8A68-EADEB3B9288A}">
      <dgm:prSet/>
      <dgm:spPr/>
      <dgm:t>
        <a:bodyPr/>
        <a:lstStyle/>
        <a:p>
          <a:endParaRPr lang="en-US"/>
        </a:p>
      </dgm:t>
    </dgm:pt>
    <dgm:pt modelId="{E6769E76-D649-44BD-99AA-E2868E5D4C51}">
      <dgm:prSet phldrT="[Text]"/>
      <dgm:spPr/>
      <dgm:t>
        <a:bodyPr/>
        <a:lstStyle/>
        <a:p>
          <a:r>
            <a:rPr lang="en-US" dirty="0" smtClean="0"/>
            <a:t>Electrical Engineering</a:t>
          </a:r>
          <a:endParaRPr lang="en-US" dirty="0"/>
        </a:p>
      </dgm:t>
    </dgm:pt>
    <dgm:pt modelId="{0235F463-FEFD-4239-837A-D1C1F2D945FE}" type="parTrans" cxnId="{AB8A2FC1-75CF-49CE-B4C2-65B5AD80DCB4}">
      <dgm:prSet/>
      <dgm:spPr/>
      <dgm:t>
        <a:bodyPr/>
        <a:lstStyle/>
        <a:p>
          <a:endParaRPr lang="en-US"/>
        </a:p>
      </dgm:t>
    </dgm:pt>
    <dgm:pt modelId="{D89F88A8-B652-4C42-995F-3DE44A3DF704}" type="sibTrans" cxnId="{AB8A2FC1-75CF-49CE-B4C2-65B5AD80DCB4}">
      <dgm:prSet/>
      <dgm:spPr/>
      <dgm:t>
        <a:bodyPr/>
        <a:lstStyle/>
        <a:p>
          <a:endParaRPr lang="en-US"/>
        </a:p>
      </dgm:t>
    </dgm:pt>
    <dgm:pt modelId="{A80E7B9E-71DC-4116-BF53-B9CCF02F8DC1}">
      <dgm:prSet phldrT="[Text]"/>
      <dgm:spPr/>
      <dgm:t>
        <a:bodyPr/>
        <a:lstStyle/>
        <a:p>
          <a:r>
            <a:rPr lang="en-US" dirty="0" smtClean="0"/>
            <a:t>Chemical Engineering</a:t>
          </a:r>
          <a:endParaRPr lang="en-US" dirty="0"/>
        </a:p>
      </dgm:t>
    </dgm:pt>
    <dgm:pt modelId="{6C7D3C94-12E4-4609-B0B1-8A12EBDE1130}" type="parTrans" cxnId="{A7CE3B10-5E1B-4799-856B-6BC15A700BE4}">
      <dgm:prSet/>
      <dgm:spPr/>
      <dgm:t>
        <a:bodyPr/>
        <a:lstStyle/>
        <a:p>
          <a:endParaRPr lang="en-US"/>
        </a:p>
      </dgm:t>
    </dgm:pt>
    <dgm:pt modelId="{D2D37ECB-2C84-4FF7-936E-970641AAEE77}" type="sibTrans" cxnId="{A7CE3B10-5E1B-4799-856B-6BC15A700BE4}">
      <dgm:prSet/>
      <dgm:spPr/>
      <dgm:t>
        <a:bodyPr/>
        <a:lstStyle/>
        <a:p>
          <a:endParaRPr lang="en-US"/>
        </a:p>
      </dgm:t>
    </dgm:pt>
    <dgm:pt modelId="{5E5C44A7-D155-4C34-AEB3-75270932F699}">
      <dgm:prSet phldrT="[Text]"/>
      <dgm:spPr/>
      <dgm:t>
        <a:bodyPr/>
        <a:lstStyle/>
        <a:p>
          <a:r>
            <a:rPr lang="en-US" dirty="0" smtClean="0"/>
            <a:t>Materials Science</a:t>
          </a:r>
          <a:endParaRPr lang="en-US" dirty="0"/>
        </a:p>
      </dgm:t>
    </dgm:pt>
    <dgm:pt modelId="{1611E997-3A12-4B07-A180-F91EC767BDD8}" type="parTrans" cxnId="{FF931592-9D50-4A42-8189-450FBCFCEAD1}">
      <dgm:prSet/>
      <dgm:spPr/>
      <dgm:t>
        <a:bodyPr/>
        <a:lstStyle/>
        <a:p>
          <a:endParaRPr lang="en-US"/>
        </a:p>
      </dgm:t>
    </dgm:pt>
    <dgm:pt modelId="{BA16133A-2F1B-40CF-A333-141284944959}" type="sibTrans" cxnId="{FF931592-9D50-4A42-8189-450FBCFCEAD1}">
      <dgm:prSet/>
      <dgm:spPr/>
      <dgm:t>
        <a:bodyPr/>
        <a:lstStyle/>
        <a:p>
          <a:endParaRPr lang="en-US"/>
        </a:p>
      </dgm:t>
    </dgm:pt>
    <dgm:pt modelId="{D22155D7-CF8A-4435-B281-33DE8769FEE8}" type="pres">
      <dgm:prSet presAssocID="{E8148D98-5592-4F89-AA31-3B3F7398DDC3}" presName="compositeShape" presStyleCnt="0">
        <dgm:presLayoutVars>
          <dgm:chMax val="7"/>
          <dgm:dir/>
          <dgm:resizeHandles val="exact"/>
        </dgm:presLayoutVars>
      </dgm:prSet>
      <dgm:spPr/>
    </dgm:pt>
    <dgm:pt modelId="{01329B4B-09C9-41E8-877A-6C23614F7C2F}" type="pres">
      <dgm:prSet presAssocID="{E0457D27-CC1E-4725-84A0-71E194751475}" presName="circ1" presStyleLbl="vennNode1" presStyleIdx="0" presStyleCnt="5" custScaleX="220358" custScaleY="204031" custLinFactNeighborX="-1744" custLinFactNeighborY="-20315"/>
      <dgm:spPr/>
    </dgm:pt>
    <dgm:pt modelId="{8E85B825-D151-4859-A3DA-97BBEF9DB98A}" type="pres">
      <dgm:prSet presAssocID="{E0457D27-CC1E-4725-84A0-71E194751475}" presName="circ1Tx" presStyleLbl="revTx" presStyleIdx="0" presStyleCnt="0">
        <dgm:presLayoutVars>
          <dgm:chMax val="0"/>
          <dgm:chPref val="0"/>
          <dgm:bulletEnabled val="1"/>
        </dgm:presLayoutVars>
      </dgm:prSet>
      <dgm:spPr/>
      <dgm:t>
        <a:bodyPr/>
        <a:lstStyle/>
        <a:p>
          <a:endParaRPr lang="en-US"/>
        </a:p>
      </dgm:t>
    </dgm:pt>
    <dgm:pt modelId="{9AA0B167-C118-4567-ADEF-A519446A985C}" type="pres">
      <dgm:prSet presAssocID="{FBFEFF3A-4819-42E8-96C2-651EADE3DD51}" presName="circ2" presStyleLbl="vennNode1" presStyleIdx="1" presStyleCnt="5" custScaleX="193874" custScaleY="186857" custLinFactNeighborX="71537" custLinFactNeighborY="-51009"/>
      <dgm:spPr/>
    </dgm:pt>
    <dgm:pt modelId="{95EC32FB-71AE-46AC-8CFC-4202A13E46AC}" type="pres">
      <dgm:prSet presAssocID="{FBFEFF3A-4819-42E8-96C2-651EADE3DD51}" presName="circ2Tx" presStyleLbl="revTx" presStyleIdx="0" presStyleCnt="0" custLinFactNeighborX="14908" custLinFactNeighborY="-54353">
        <dgm:presLayoutVars>
          <dgm:chMax val="0"/>
          <dgm:chPref val="0"/>
          <dgm:bulletEnabled val="1"/>
        </dgm:presLayoutVars>
      </dgm:prSet>
      <dgm:spPr/>
      <dgm:t>
        <a:bodyPr/>
        <a:lstStyle/>
        <a:p>
          <a:endParaRPr lang="en-US"/>
        </a:p>
      </dgm:t>
    </dgm:pt>
    <dgm:pt modelId="{3A260B76-19E1-477E-9719-2599C4885070}" type="pres">
      <dgm:prSet presAssocID="{E6769E76-D649-44BD-99AA-E2868E5D4C51}" presName="circ3" presStyleLbl="vennNode1" presStyleIdx="2" presStyleCnt="5" custScaleX="206313" custScaleY="206313" custLinFactNeighborX="68129" custLinFactNeighborY="1326"/>
      <dgm:spPr/>
    </dgm:pt>
    <dgm:pt modelId="{E95116C2-E843-4B71-A54C-EC1E48F31E50}" type="pres">
      <dgm:prSet presAssocID="{E6769E76-D649-44BD-99AA-E2868E5D4C51}" presName="circ3Tx" presStyleLbl="revTx" presStyleIdx="0" presStyleCnt="0" custLinFactNeighborX="-30707" custLinFactNeighborY="9985">
        <dgm:presLayoutVars>
          <dgm:chMax val="0"/>
          <dgm:chPref val="0"/>
          <dgm:bulletEnabled val="1"/>
        </dgm:presLayoutVars>
      </dgm:prSet>
      <dgm:spPr/>
      <dgm:t>
        <a:bodyPr/>
        <a:lstStyle/>
        <a:p>
          <a:endParaRPr lang="en-US"/>
        </a:p>
      </dgm:t>
    </dgm:pt>
    <dgm:pt modelId="{6F040105-7221-4CED-AA3C-A0A83A20A756}" type="pres">
      <dgm:prSet presAssocID="{A80E7B9E-71DC-4116-BF53-B9CCF02F8DC1}" presName="circ4" presStyleLbl="vennNode1" presStyleIdx="3" presStyleCnt="5" custScaleX="193671" custScaleY="197679" custLinFactNeighborX="-59121" custLinFactNeighborY="2997"/>
      <dgm:spPr/>
    </dgm:pt>
    <dgm:pt modelId="{E98A8378-08A2-4D9B-B405-964780AAF70D}" type="pres">
      <dgm:prSet presAssocID="{A80E7B9E-71DC-4116-BF53-B9CCF02F8DC1}" presName="circ4Tx" presStyleLbl="revTx" presStyleIdx="0" presStyleCnt="0" custLinFactNeighborX="50769" custLinFactNeighborY="24031">
        <dgm:presLayoutVars>
          <dgm:chMax val="0"/>
          <dgm:chPref val="0"/>
          <dgm:bulletEnabled val="1"/>
        </dgm:presLayoutVars>
      </dgm:prSet>
      <dgm:spPr/>
      <dgm:t>
        <a:bodyPr/>
        <a:lstStyle/>
        <a:p>
          <a:endParaRPr lang="en-US"/>
        </a:p>
      </dgm:t>
    </dgm:pt>
    <dgm:pt modelId="{AEA808E9-5246-465B-ABED-72A7D990C4D2}" type="pres">
      <dgm:prSet presAssocID="{5E5C44A7-D155-4C34-AEB3-75270932F699}" presName="circ5" presStyleLbl="vennNode1" presStyleIdx="4" presStyleCnt="5" custScaleX="219001" custScaleY="209634" custLinFactNeighborX="-86438" custLinFactNeighborY="-51408"/>
      <dgm:spPr/>
    </dgm:pt>
    <dgm:pt modelId="{417A8C6A-F4C1-4761-80BB-A10FAB40E274}" type="pres">
      <dgm:prSet presAssocID="{5E5C44A7-D155-4C34-AEB3-75270932F699}" presName="circ5Tx" presStyleLbl="revTx" presStyleIdx="0" presStyleCnt="0" custLinFactNeighborX="-13102" custLinFactNeighborY="-46755">
        <dgm:presLayoutVars>
          <dgm:chMax val="0"/>
          <dgm:chPref val="0"/>
          <dgm:bulletEnabled val="1"/>
        </dgm:presLayoutVars>
      </dgm:prSet>
      <dgm:spPr/>
      <dgm:t>
        <a:bodyPr/>
        <a:lstStyle/>
        <a:p>
          <a:endParaRPr lang="en-US"/>
        </a:p>
      </dgm:t>
    </dgm:pt>
  </dgm:ptLst>
  <dgm:cxnLst>
    <dgm:cxn modelId="{37BFDA70-AA02-472A-83C2-F5DD7873F490}" srcId="{E8148D98-5592-4F89-AA31-3B3F7398DDC3}" destId="{E0457D27-CC1E-4725-84A0-71E194751475}" srcOrd="0" destOrd="0" parTransId="{2F9573C0-6C2A-4CC6-A43D-A8DB1CD9A318}" sibTransId="{322552C3-6D9C-4AF4-B493-135BB81A6D55}"/>
    <dgm:cxn modelId="{53653951-ADBF-4ED8-93DF-362D9CE412C5}" type="presOf" srcId="{E0457D27-CC1E-4725-84A0-71E194751475}" destId="{8E85B825-D151-4859-A3DA-97BBEF9DB98A}" srcOrd="0" destOrd="0" presId="urn:microsoft.com/office/officeart/2005/8/layout/venn1"/>
    <dgm:cxn modelId="{73C7371D-8EB4-4F7A-B4EF-1EFE100F5937}" type="presOf" srcId="{FBFEFF3A-4819-42E8-96C2-651EADE3DD51}" destId="{95EC32FB-71AE-46AC-8CFC-4202A13E46AC}" srcOrd="0" destOrd="0" presId="urn:microsoft.com/office/officeart/2005/8/layout/venn1"/>
    <dgm:cxn modelId="{AB8A2FC1-75CF-49CE-B4C2-65B5AD80DCB4}" srcId="{E8148D98-5592-4F89-AA31-3B3F7398DDC3}" destId="{E6769E76-D649-44BD-99AA-E2868E5D4C51}" srcOrd="2" destOrd="0" parTransId="{0235F463-FEFD-4239-837A-D1C1F2D945FE}" sibTransId="{D89F88A8-B652-4C42-995F-3DE44A3DF704}"/>
    <dgm:cxn modelId="{CE3593FA-F77F-4A33-A989-0C03A3C9336D}" type="presOf" srcId="{5E5C44A7-D155-4C34-AEB3-75270932F699}" destId="{417A8C6A-F4C1-4761-80BB-A10FAB40E274}" srcOrd="0" destOrd="0" presId="urn:microsoft.com/office/officeart/2005/8/layout/venn1"/>
    <dgm:cxn modelId="{FF931592-9D50-4A42-8189-450FBCFCEAD1}" srcId="{E8148D98-5592-4F89-AA31-3B3F7398DDC3}" destId="{5E5C44A7-D155-4C34-AEB3-75270932F699}" srcOrd="4" destOrd="0" parTransId="{1611E997-3A12-4B07-A180-F91EC767BDD8}" sibTransId="{BA16133A-2F1B-40CF-A333-141284944959}"/>
    <dgm:cxn modelId="{AE519B20-8105-410E-A14F-C48C9825F630}" type="presOf" srcId="{E6769E76-D649-44BD-99AA-E2868E5D4C51}" destId="{E95116C2-E843-4B71-A54C-EC1E48F31E50}" srcOrd="0" destOrd="0" presId="urn:microsoft.com/office/officeart/2005/8/layout/venn1"/>
    <dgm:cxn modelId="{A7CE3B10-5E1B-4799-856B-6BC15A700BE4}" srcId="{E8148D98-5592-4F89-AA31-3B3F7398DDC3}" destId="{A80E7B9E-71DC-4116-BF53-B9CCF02F8DC1}" srcOrd="3" destOrd="0" parTransId="{6C7D3C94-12E4-4609-B0B1-8A12EBDE1130}" sibTransId="{D2D37ECB-2C84-4FF7-936E-970641AAEE77}"/>
    <dgm:cxn modelId="{E7202ACA-4245-483F-B56A-F6BA9926434F}" type="presOf" srcId="{E8148D98-5592-4F89-AA31-3B3F7398DDC3}" destId="{D22155D7-CF8A-4435-B281-33DE8769FEE8}" srcOrd="0" destOrd="0" presId="urn:microsoft.com/office/officeart/2005/8/layout/venn1"/>
    <dgm:cxn modelId="{8B49340C-D905-4363-8A68-EADEB3B9288A}" srcId="{E8148D98-5592-4F89-AA31-3B3F7398DDC3}" destId="{FBFEFF3A-4819-42E8-96C2-651EADE3DD51}" srcOrd="1" destOrd="0" parTransId="{528F9605-E0D3-4DAD-86F4-88BE70A98F0E}" sibTransId="{F077FA70-493C-4D5C-93D6-BD51745D9CEC}"/>
    <dgm:cxn modelId="{EE6F949E-A004-4229-8E3D-2C74C86B21AE}" type="presOf" srcId="{A80E7B9E-71DC-4116-BF53-B9CCF02F8DC1}" destId="{E98A8378-08A2-4D9B-B405-964780AAF70D}" srcOrd="0" destOrd="0" presId="urn:microsoft.com/office/officeart/2005/8/layout/venn1"/>
    <dgm:cxn modelId="{70B7F79E-08CF-4CCC-95EB-6F92AFE9E8E1}" type="presParOf" srcId="{D22155D7-CF8A-4435-B281-33DE8769FEE8}" destId="{01329B4B-09C9-41E8-877A-6C23614F7C2F}" srcOrd="0" destOrd="0" presId="urn:microsoft.com/office/officeart/2005/8/layout/venn1"/>
    <dgm:cxn modelId="{2E7DFC94-3412-488D-9CFF-2D7050D4172A}" type="presParOf" srcId="{D22155D7-CF8A-4435-B281-33DE8769FEE8}" destId="{8E85B825-D151-4859-A3DA-97BBEF9DB98A}" srcOrd="1" destOrd="0" presId="urn:microsoft.com/office/officeart/2005/8/layout/venn1"/>
    <dgm:cxn modelId="{B75FB8E6-A512-405F-90EA-B2F2115BBCFE}" type="presParOf" srcId="{D22155D7-CF8A-4435-B281-33DE8769FEE8}" destId="{9AA0B167-C118-4567-ADEF-A519446A985C}" srcOrd="2" destOrd="0" presId="urn:microsoft.com/office/officeart/2005/8/layout/venn1"/>
    <dgm:cxn modelId="{DFB0CBEE-C572-4A42-893C-585CCC4C5FD4}" type="presParOf" srcId="{D22155D7-CF8A-4435-B281-33DE8769FEE8}" destId="{95EC32FB-71AE-46AC-8CFC-4202A13E46AC}" srcOrd="3" destOrd="0" presId="urn:microsoft.com/office/officeart/2005/8/layout/venn1"/>
    <dgm:cxn modelId="{283274C9-E448-49A7-BE92-EBBDD7D98573}" type="presParOf" srcId="{D22155D7-CF8A-4435-B281-33DE8769FEE8}" destId="{3A260B76-19E1-477E-9719-2599C4885070}" srcOrd="4" destOrd="0" presId="urn:microsoft.com/office/officeart/2005/8/layout/venn1"/>
    <dgm:cxn modelId="{B1331CD3-D487-46B8-9142-A539923A0267}" type="presParOf" srcId="{D22155D7-CF8A-4435-B281-33DE8769FEE8}" destId="{E95116C2-E843-4B71-A54C-EC1E48F31E50}" srcOrd="5" destOrd="0" presId="urn:microsoft.com/office/officeart/2005/8/layout/venn1"/>
    <dgm:cxn modelId="{5FA9B2EF-48A1-46F2-9366-35E12C2279A4}" type="presParOf" srcId="{D22155D7-CF8A-4435-B281-33DE8769FEE8}" destId="{6F040105-7221-4CED-AA3C-A0A83A20A756}" srcOrd="6" destOrd="0" presId="urn:microsoft.com/office/officeart/2005/8/layout/venn1"/>
    <dgm:cxn modelId="{B9C5D961-500B-4CE0-AB0D-A88955236F2E}" type="presParOf" srcId="{D22155D7-CF8A-4435-B281-33DE8769FEE8}" destId="{E98A8378-08A2-4D9B-B405-964780AAF70D}" srcOrd="7" destOrd="0" presId="urn:microsoft.com/office/officeart/2005/8/layout/venn1"/>
    <dgm:cxn modelId="{89829A97-FD16-418B-A795-A6976C8D633F}" type="presParOf" srcId="{D22155D7-CF8A-4435-B281-33DE8769FEE8}" destId="{AEA808E9-5246-465B-ABED-72A7D990C4D2}" srcOrd="8" destOrd="0" presId="urn:microsoft.com/office/officeart/2005/8/layout/venn1"/>
    <dgm:cxn modelId="{A0A5C402-3A53-4611-BC59-C5C6DDB76919}" type="presParOf" srcId="{D22155D7-CF8A-4435-B281-33DE8769FEE8}" destId="{417A8C6A-F4C1-4761-80BB-A10FAB40E274}"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8AB79-6BC9-4A2E-AF27-4DC0E8809CB8}"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n-US"/>
        </a:p>
      </dgm:t>
    </dgm:pt>
    <dgm:pt modelId="{599DC335-CA38-4B4F-A557-7A70C1B6F97B}">
      <dgm:prSet phldrT="[Text]" custT="1"/>
      <dgm:spPr/>
      <dgm:t>
        <a:bodyPr/>
        <a:lstStyle/>
        <a:p>
          <a:r>
            <a:rPr lang="en-US" sz="2000" b="1" dirty="0" smtClean="0"/>
            <a:t>Bachelors</a:t>
          </a:r>
          <a:endParaRPr lang="en-US" sz="2000" dirty="0"/>
        </a:p>
      </dgm:t>
    </dgm:pt>
    <dgm:pt modelId="{6A344285-2443-4F7F-AC06-1C906799D857}" type="parTrans" cxnId="{59686AD7-6534-48D8-921A-E77BB84EF2AC}">
      <dgm:prSet/>
      <dgm:spPr/>
      <dgm:t>
        <a:bodyPr/>
        <a:lstStyle/>
        <a:p>
          <a:endParaRPr lang="en-US"/>
        </a:p>
      </dgm:t>
    </dgm:pt>
    <dgm:pt modelId="{382FD3C8-BFB9-45FA-9E69-343CABDFCA27}" type="sibTrans" cxnId="{59686AD7-6534-48D8-921A-E77BB84EF2AC}">
      <dgm:prSet/>
      <dgm:spPr/>
      <dgm:t>
        <a:bodyPr/>
        <a:lstStyle/>
        <a:p>
          <a:endParaRPr lang="en-US"/>
        </a:p>
      </dgm:t>
    </dgm:pt>
    <dgm:pt modelId="{33312DA9-7962-4156-A3CE-FACBAA27267B}">
      <dgm:prSet phldrT="[Text]" custT="1"/>
      <dgm:spPr/>
      <dgm:t>
        <a:bodyPr/>
        <a:lstStyle/>
        <a:p>
          <a:r>
            <a:rPr lang="en-US" sz="2000" b="1" dirty="0" smtClean="0"/>
            <a:t>Master Degree- </a:t>
          </a:r>
          <a:r>
            <a:rPr lang="en-US" sz="900" b="1" dirty="0" smtClean="0"/>
            <a:t>1-2 years</a:t>
          </a:r>
          <a:endParaRPr lang="en-US" sz="900" dirty="0"/>
        </a:p>
      </dgm:t>
    </dgm:pt>
    <dgm:pt modelId="{985B67D3-896C-4C7A-9018-FBD8859210C9}" type="parTrans" cxnId="{2DFF081D-4DF0-484E-9E8C-4DE7F05830C3}">
      <dgm:prSet/>
      <dgm:spPr/>
      <dgm:t>
        <a:bodyPr/>
        <a:lstStyle/>
        <a:p>
          <a:endParaRPr lang="en-US"/>
        </a:p>
      </dgm:t>
    </dgm:pt>
    <dgm:pt modelId="{DA1F3D3E-6810-408B-9619-EF6A615E8160}" type="sibTrans" cxnId="{2DFF081D-4DF0-484E-9E8C-4DE7F05830C3}">
      <dgm:prSet/>
      <dgm:spPr/>
      <dgm:t>
        <a:bodyPr/>
        <a:lstStyle/>
        <a:p>
          <a:endParaRPr lang="en-US"/>
        </a:p>
      </dgm:t>
    </dgm:pt>
    <dgm:pt modelId="{57BC5285-858D-4192-A757-3BC29BDCA254}">
      <dgm:prSet phldrT="[Text]" custT="1"/>
      <dgm:spPr/>
      <dgm:t>
        <a:bodyPr/>
        <a:lstStyle/>
        <a:p>
          <a:r>
            <a:rPr lang="en-US" sz="2000" b="1" dirty="0" smtClean="0"/>
            <a:t>Graduate student </a:t>
          </a:r>
          <a:r>
            <a:rPr lang="en-US" sz="900" dirty="0" smtClean="0"/>
            <a:t>is paid to do research in a group led by a faculty (Principle investigator)5-6 </a:t>
          </a:r>
          <a:r>
            <a:rPr lang="en-US" sz="900" dirty="0" err="1" smtClean="0"/>
            <a:t>yearssome</a:t>
          </a:r>
          <a:r>
            <a:rPr lang="en-US" sz="900" dirty="0" smtClean="0"/>
            <a:t> courses, original research, thesis</a:t>
          </a:r>
          <a:endParaRPr lang="en-US" sz="900" dirty="0"/>
        </a:p>
      </dgm:t>
    </dgm:pt>
    <dgm:pt modelId="{8C39216D-86A1-4532-8DEE-6037AF78891A}" type="parTrans" cxnId="{4B065DD0-F198-4DEB-9432-AD3553D54EFB}">
      <dgm:prSet/>
      <dgm:spPr/>
      <dgm:t>
        <a:bodyPr/>
        <a:lstStyle/>
        <a:p>
          <a:endParaRPr lang="en-US"/>
        </a:p>
      </dgm:t>
    </dgm:pt>
    <dgm:pt modelId="{F948C740-E2EF-424E-86E1-B49866F8C839}" type="sibTrans" cxnId="{4B065DD0-F198-4DEB-9432-AD3553D54EFB}">
      <dgm:prSet/>
      <dgm:spPr/>
      <dgm:t>
        <a:bodyPr/>
        <a:lstStyle/>
        <a:p>
          <a:endParaRPr lang="en-US"/>
        </a:p>
      </dgm:t>
    </dgm:pt>
    <dgm:pt modelId="{67B9A6DD-46ED-4C65-8846-6901932852BA}">
      <dgm:prSet/>
      <dgm:spPr/>
      <dgm:t>
        <a:bodyPr/>
        <a:lstStyle/>
        <a:p>
          <a:r>
            <a:rPr lang="en-US" b="1" dirty="0" smtClean="0"/>
            <a:t>Post Doc </a:t>
          </a:r>
          <a:r>
            <a:rPr lang="en-US" dirty="0" smtClean="0"/>
            <a:t>–1-2  year terms at different universities </a:t>
          </a:r>
          <a:endParaRPr lang="en-US" dirty="0"/>
        </a:p>
      </dgm:t>
    </dgm:pt>
    <dgm:pt modelId="{E44E0EB1-A640-49FA-89ED-F9BA01E14AC7}" type="parTrans" cxnId="{13993DFE-6E58-44E0-8811-1B8B6BE52B04}">
      <dgm:prSet/>
      <dgm:spPr/>
      <dgm:t>
        <a:bodyPr/>
        <a:lstStyle/>
        <a:p>
          <a:endParaRPr lang="en-US"/>
        </a:p>
      </dgm:t>
    </dgm:pt>
    <dgm:pt modelId="{6D3C307F-439D-4F88-ADF5-087CD03B38CB}" type="sibTrans" cxnId="{13993DFE-6E58-44E0-8811-1B8B6BE52B04}">
      <dgm:prSet/>
      <dgm:spPr/>
      <dgm:t>
        <a:bodyPr/>
        <a:lstStyle/>
        <a:p>
          <a:endParaRPr lang="en-US"/>
        </a:p>
      </dgm:t>
    </dgm:pt>
    <dgm:pt modelId="{313C4D01-BB85-4740-8978-B7A291B6DB5D}">
      <dgm:prSet custT="1"/>
      <dgm:spPr/>
      <dgm:t>
        <a:bodyPr/>
        <a:lstStyle/>
        <a:p>
          <a:r>
            <a:rPr lang="en-US" sz="2000" b="1" dirty="0" smtClean="0"/>
            <a:t>Ph.D.  </a:t>
          </a:r>
          <a:r>
            <a:rPr lang="en-US" sz="900" b="1" dirty="0" smtClean="0"/>
            <a:t>can become faculty, principle investigator researcher, industry</a:t>
          </a:r>
          <a:endParaRPr lang="en-US" sz="900" dirty="0" smtClean="0"/>
        </a:p>
      </dgm:t>
    </dgm:pt>
    <dgm:pt modelId="{B9AC8B22-CBC5-409D-AF4A-7C1F15ED5AF4}" type="parTrans" cxnId="{EBE2B196-E9BF-4AD5-9304-0071A161F7D4}">
      <dgm:prSet/>
      <dgm:spPr/>
      <dgm:t>
        <a:bodyPr/>
        <a:lstStyle/>
        <a:p>
          <a:endParaRPr lang="en-US"/>
        </a:p>
      </dgm:t>
    </dgm:pt>
    <dgm:pt modelId="{C7E1527C-575F-4DFC-8553-07D222062AB3}" type="sibTrans" cxnId="{EBE2B196-E9BF-4AD5-9304-0071A161F7D4}">
      <dgm:prSet/>
      <dgm:spPr/>
      <dgm:t>
        <a:bodyPr/>
        <a:lstStyle/>
        <a:p>
          <a:endParaRPr lang="en-US"/>
        </a:p>
      </dgm:t>
    </dgm:pt>
    <dgm:pt modelId="{AD32D6E2-F2BE-4060-9778-95C27731B6C7}">
      <dgm:prSet custT="1"/>
      <dgm:spPr/>
      <dgm:t>
        <a:bodyPr/>
        <a:lstStyle/>
        <a:p>
          <a:r>
            <a:rPr lang="en-US" sz="2000" dirty="0" smtClean="0"/>
            <a:t>Associates Degree- </a:t>
          </a:r>
          <a:r>
            <a:rPr lang="en-US" sz="1100" dirty="0" smtClean="0"/>
            <a:t>Community College</a:t>
          </a:r>
          <a:endParaRPr lang="en-US" sz="1100" dirty="0"/>
        </a:p>
      </dgm:t>
    </dgm:pt>
    <dgm:pt modelId="{B421058D-570D-40D4-8DE3-7C91D64DE3CA}" type="parTrans" cxnId="{C5E0C90D-E2FF-4CCB-9DC9-FE82FCEC37D0}">
      <dgm:prSet/>
      <dgm:spPr/>
      <dgm:t>
        <a:bodyPr/>
        <a:lstStyle/>
        <a:p>
          <a:endParaRPr lang="en-US"/>
        </a:p>
      </dgm:t>
    </dgm:pt>
    <dgm:pt modelId="{0B4323C1-C440-41D8-A3E9-CDE98B768A10}" type="sibTrans" cxnId="{C5E0C90D-E2FF-4CCB-9DC9-FE82FCEC37D0}">
      <dgm:prSet/>
      <dgm:spPr/>
      <dgm:t>
        <a:bodyPr/>
        <a:lstStyle/>
        <a:p>
          <a:endParaRPr lang="en-US"/>
        </a:p>
      </dgm:t>
    </dgm:pt>
    <dgm:pt modelId="{44C641C3-583F-4F02-B1B3-B358B491078D}" type="pres">
      <dgm:prSet presAssocID="{CD98AB79-6BC9-4A2E-AF27-4DC0E8809CB8}" presName="linearFlow" presStyleCnt="0">
        <dgm:presLayoutVars>
          <dgm:resizeHandles val="exact"/>
        </dgm:presLayoutVars>
      </dgm:prSet>
      <dgm:spPr/>
      <dgm:t>
        <a:bodyPr/>
        <a:lstStyle/>
        <a:p>
          <a:endParaRPr lang="en-US"/>
        </a:p>
      </dgm:t>
    </dgm:pt>
    <dgm:pt modelId="{66141407-6F47-47C6-95EC-E84A0618011B}" type="pres">
      <dgm:prSet presAssocID="{AD32D6E2-F2BE-4060-9778-95C27731B6C7}" presName="node" presStyleLbl="node1" presStyleIdx="0" presStyleCnt="6">
        <dgm:presLayoutVars>
          <dgm:bulletEnabled val="1"/>
        </dgm:presLayoutVars>
      </dgm:prSet>
      <dgm:spPr/>
      <dgm:t>
        <a:bodyPr/>
        <a:lstStyle/>
        <a:p>
          <a:endParaRPr lang="en-US"/>
        </a:p>
      </dgm:t>
    </dgm:pt>
    <dgm:pt modelId="{EB5B05FE-2778-4313-A58D-1BDBE654D6EA}" type="pres">
      <dgm:prSet presAssocID="{0B4323C1-C440-41D8-A3E9-CDE98B768A10}" presName="sibTrans" presStyleLbl="sibTrans2D1" presStyleIdx="0" presStyleCnt="5"/>
      <dgm:spPr/>
      <dgm:t>
        <a:bodyPr/>
        <a:lstStyle/>
        <a:p>
          <a:endParaRPr lang="en-US"/>
        </a:p>
      </dgm:t>
    </dgm:pt>
    <dgm:pt modelId="{B792BA52-3393-4E70-81E9-F96C0414527A}" type="pres">
      <dgm:prSet presAssocID="{0B4323C1-C440-41D8-A3E9-CDE98B768A10}" presName="connectorText" presStyleLbl="sibTrans2D1" presStyleIdx="0" presStyleCnt="5"/>
      <dgm:spPr/>
      <dgm:t>
        <a:bodyPr/>
        <a:lstStyle/>
        <a:p>
          <a:endParaRPr lang="en-US"/>
        </a:p>
      </dgm:t>
    </dgm:pt>
    <dgm:pt modelId="{E3130C64-7187-470F-A718-038F7EFE0E43}" type="pres">
      <dgm:prSet presAssocID="{599DC335-CA38-4B4F-A557-7A70C1B6F97B}" presName="node" presStyleLbl="node1" presStyleIdx="1" presStyleCnt="6" custLinFactNeighborX="718" custLinFactNeighborY="25236">
        <dgm:presLayoutVars>
          <dgm:bulletEnabled val="1"/>
        </dgm:presLayoutVars>
      </dgm:prSet>
      <dgm:spPr/>
      <dgm:t>
        <a:bodyPr/>
        <a:lstStyle/>
        <a:p>
          <a:endParaRPr lang="en-US"/>
        </a:p>
      </dgm:t>
    </dgm:pt>
    <dgm:pt modelId="{FB978EB0-8F7C-4C6B-BF90-4E11CFC24FAB}" type="pres">
      <dgm:prSet presAssocID="{382FD3C8-BFB9-45FA-9E69-343CABDFCA27}" presName="sibTrans" presStyleLbl="sibTrans2D1" presStyleIdx="1" presStyleCnt="5"/>
      <dgm:spPr/>
      <dgm:t>
        <a:bodyPr/>
        <a:lstStyle/>
        <a:p>
          <a:endParaRPr lang="en-US"/>
        </a:p>
      </dgm:t>
    </dgm:pt>
    <dgm:pt modelId="{6DBB9D67-E72F-48FF-80DF-D09A3F3E4A36}" type="pres">
      <dgm:prSet presAssocID="{382FD3C8-BFB9-45FA-9E69-343CABDFCA27}" presName="connectorText" presStyleLbl="sibTrans2D1" presStyleIdx="1" presStyleCnt="5"/>
      <dgm:spPr/>
      <dgm:t>
        <a:bodyPr/>
        <a:lstStyle/>
        <a:p>
          <a:endParaRPr lang="en-US"/>
        </a:p>
      </dgm:t>
    </dgm:pt>
    <dgm:pt modelId="{BD210555-0E2C-4C51-8330-B1BDA59561B1}" type="pres">
      <dgm:prSet presAssocID="{33312DA9-7962-4156-A3CE-FACBAA27267B}" presName="node" presStyleLbl="node1" presStyleIdx="2" presStyleCnt="6">
        <dgm:presLayoutVars>
          <dgm:bulletEnabled val="1"/>
        </dgm:presLayoutVars>
      </dgm:prSet>
      <dgm:spPr/>
      <dgm:t>
        <a:bodyPr/>
        <a:lstStyle/>
        <a:p>
          <a:endParaRPr lang="en-US"/>
        </a:p>
      </dgm:t>
    </dgm:pt>
    <dgm:pt modelId="{2922416F-3568-40F4-9F9B-DF2A7E12EB34}" type="pres">
      <dgm:prSet presAssocID="{DA1F3D3E-6810-408B-9619-EF6A615E8160}" presName="sibTrans" presStyleLbl="sibTrans2D1" presStyleIdx="2" presStyleCnt="5"/>
      <dgm:spPr/>
      <dgm:t>
        <a:bodyPr/>
        <a:lstStyle/>
        <a:p>
          <a:endParaRPr lang="en-US"/>
        </a:p>
      </dgm:t>
    </dgm:pt>
    <dgm:pt modelId="{B9E9FE72-F86A-42ED-B832-77FB487CF49E}" type="pres">
      <dgm:prSet presAssocID="{DA1F3D3E-6810-408B-9619-EF6A615E8160}" presName="connectorText" presStyleLbl="sibTrans2D1" presStyleIdx="2" presStyleCnt="5"/>
      <dgm:spPr/>
      <dgm:t>
        <a:bodyPr/>
        <a:lstStyle/>
        <a:p>
          <a:endParaRPr lang="en-US"/>
        </a:p>
      </dgm:t>
    </dgm:pt>
    <dgm:pt modelId="{C1DF902D-EF23-409D-AA51-FDB63E7BFBD9}" type="pres">
      <dgm:prSet presAssocID="{57BC5285-858D-4192-A757-3BC29BDCA254}" presName="node" presStyleLbl="node1" presStyleIdx="3" presStyleCnt="6" custScaleX="102804" custScaleY="129272">
        <dgm:presLayoutVars>
          <dgm:bulletEnabled val="1"/>
        </dgm:presLayoutVars>
      </dgm:prSet>
      <dgm:spPr/>
      <dgm:t>
        <a:bodyPr/>
        <a:lstStyle/>
        <a:p>
          <a:endParaRPr lang="en-US"/>
        </a:p>
      </dgm:t>
    </dgm:pt>
    <dgm:pt modelId="{A68365CF-9C16-4BDF-BACC-4B3379891329}" type="pres">
      <dgm:prSet presAssocID="{F948C740-E2EF-424E-86E1-B49866F8C839}" presName="sibTrans" presStyleLbl="sibTrans2D1" presStyleIdx="3" presStyleCnt="5"/>
      <dgm:spPr/>
      <dgm:t>
        <a:bodyPr/>
        <a:lstStyle/>
        <a:p>
          <a:endParaRPr lang="en-US"/>
        </a:p>
      </dgm:t>
    </dgm:pt>
    <dgm:pt modelId="{4411533A-7ECA-4AE6-A7E1-3366457648BA}" type="pres">
      <dgm:prSet presAssocID="{F948C740-E2EF-424E-86E1-B49866F8C839}" presName="connectorText" presStyleLbl="sibTrans2D1" presStyleIdx="3" presStyleCnt="5"/>
      <dgm:spPr/>
      <dgm:t>
        <a:bodyPr/>
        <a:lstStyle/>
        <a:p>
          <a:endParaRPr lang="en-US"/>
        </a:p>
      </dgm:t>
    </dgm:pt>
    <dgm:pt modelId="{9268169A-E036-4D73-9C6F-911B1EBE923A}" type="pres">
      <dgm:prSet presAssocID="{313C4D01-BB85-4740-8978-B7A291B6DB5D}" presName="node" presStyleLbl="node1" presStyleIdx="4" presStyleCnt="6">
        <dgm:presLayoutVars>
          <dgm:bulletEnabled val="1"/>
        </dgm:presLayoutVars>
      </dgm:prSet>
      <dgm:spPr/>
      <dgm:t>
        <a:bodyPr/>
        <a:lstStyle/>
        <a:p>
          <a:endParaRPr lang="en-US"/>
        </a:p>
      </dgm:t>
    </dgm:pt>
    <dgm:pt modelId="{4F425564-C90C-4AC9-9CFB-19BA54984347}" type="pres">
      <dgm:prSet presAssocID="{C7E1527C-575F-4DFC-8553-07D222062AB3}" presName="sibTrans" presStyleLbl="sibTrans2D1" presStyleIdx="4" presStyleCnt="5"/>
      <dgm:spPr/>
      <dgm:t>
        <a:bodyPr/>
        <a:lstStyle/>
        <a:p>
          <a:endParaRPr lang="en-US"/>
        </a:p>
      </dgm:t>
    </dgm:pt>
    <dgm:pt modelId="{DB48DB4C-4BDF-43EA-BCEB-3AC3FC79DE50}" type="pres">
      <dgm:prSet presAssocID="{C7E1527C-575F-4DFC-8553-07D222062AB3}" presName="connectorText" presStyleLbl="sibTrans2D1" presStyleIdx="4" presStyleCnt="5"/>
      <dgm:spPr/>
      <dgm:t>
        <a:bodyPr/>
        <a:lstStyle/>
        <a:p>
          <a:endParaRPr lang="en-US"/>
        </a:p>
      </dgm:t>
    </dgm:pt>
    <dgm:pt modelId="{5E6792EC-5A4C-4EAD-9EE9-5DA354675934}" type="pres">
      <dgm:prSet presAssocID="{67B9A6DD-46ED-4C65-8846-6901932852BA}" presName="node" presStyleLbl="node1" presStyleIdx="5" presStyleCnt="6" custLinFactNeighborX="-955" custLinFactNeighborY="675">
        <dgm:presLayoutVars>
          <dgm:bulletEnabled val="1"/>
        </dgm:presLayoutVars>
      </dgm:prSet>
      <dgm:spPr/>
      <dgm:t>
        <a:bodyPr/>
        <a:lstStyle/>
        <a:p>
          <a:endParaRPr lang="en-US"/>
        </a:p>
      </dgm:t>
    </dgm:pt>
  </dgm:ptLst>
  <dgm:cxnLst>
    <dgm:cxn modelId="{FADE793C-B951-4EE0-A2CE-209A3D81D443}" type="presOf" srcId="{67B9A6DD-46ED-4C65-8846-6901932852BA}" destId="{5E6792EC-5A4C-4EAD-9EE9-5DA354675934}" srcOrd="0" destOrd="0" presId="urn:microsoft.com/office/officeart/2005/8/layout/process2"/>
    <dgm:cxn modelId="{1141CBB1-BBB7-464B-B152-246F75ACF89C}" type="presOf" srcId="{0B4323C1-C440-41D8-A3E9-CDE98B768A10}" destId="{EB5B05FE-2778-4313-A58D-1BDBE654D6EA}" srcOrd="0" destOrd="0" presId="urn:microsoft.com/office/officeart/2005/8/layout/process2"/>
    <dgm:cxn modelId="{1A688525-FC54-42A3-A792-C57A2EE6ACA5}" type="presOf" srcId="{382FD3C8-BFB9-45FA-9E69-343CABDFCA27}" destId="{FB978EB0-8F7C-4C6B-BF90-4E11CFC24FAB}" srcOrd="0" destOrd="0" presId="urn:microsoft.com/office/officeart/2005/8/layout/process2"/>
    <dgm:cxn modelId="{4B065DD0-F198-4DEB-9432-AD3553D54EFB}" srcId="{CD98AB79-6BC9-4A2E-AF27-4DC0E8809CB8}" destId="{57BC5285-858D-4192-A757-3BC29BDCA254}" srcOrd="3" destOrd="0" parTransId="{8C39216D-86A1-4532-8DEE-6037AF78891A}" sibTransId="{F948C740-E2EF-424E-86E1-B49866F8C839}"/>
    <dgm:cxn modelId="{C5E0C90D-E2FF-4CCB-9DC9-FE82FCEC37D0}" srcId="{CD98AB79-6BC9-4A2E-AF27-4DC0E8809CB8}" destId="{AD32D6E2-F2BE-4060-9778-95C27731B6C7}" srcOrd="0" destOrd="0" parTransId="{B421058D-570D-40D4-8DE3-7C91D64DE3CA}" sibTransId="{0B4323C1-C440-41D8-A3E9-CDE98B768A10}"/>
    <dgm:cxn modelId="{F582595E-9079-4CAD-84E2-F8664376CAC2}" type="presOf" srcId="{C7E1527C-575F-4DFC-8553-07D222062AB3}" destId="{4F425564-C90C-4AC9-9CFB-19BA54984347}" srcOrd="0" destOrd="0" presId="urn:microsoft.com/office/officeart/2005/8/layout/process2"/>
    <dgm:cxn modelId="{ED4C9292-C11E-442D-8E00-FCE260C0A6CF}" type="presOf" srcId="{33312DA9-7962-4156-A3CE-FACBAA27267B}" destId="{BD210555-0E2C-4C51-8330-B1BDA59561B1}" srcOrd="0" destOrd="0" presId="urn:microsoft.com/office/officeart/2005/8/layout/process2"/>
    <dgm:cxn modelId="{9978E777-D03B-4E5E-BDAE-46EAF08509EB}" type="presOf" srcId="{599DC335-CA38-4B4F-A557-7A70C1B6F97B}" destId="{E3130C64-7187-470F-A718-038F7EFE0E43}" srcOrd="0" destOrd="0" presId="urn:microsoft.com/office/officeart/2005/8/layout/process2"/>
    <dgm:cxn modelId="{DEF0D2C8-7DB3-4137-8AA1-12B23F8FCA43}" type="presOf" srcId="{DA1F3D3E-6810-408B-9619-EF6A615E8160}" destId="{2922416F-3568-40F4-9F9B-DF2A7E12EB34}" srcOrd="0" destOrd="0" presId="urn:microsoft.com/office/officeart/2005/8/layout/process2"/>
    <dgm:cxn modelId="{E7BFEB06-E104-4CC5-B8ED-1914FC0B7617}" type="presOf" srcId="{DA1F3D3E-6810-408B-9619-EF6A615E8160}" destId="{B9E9FE72-F86A-42ED-B832-77FB487CF49E}" srcOrd="1" destOrd="0" presId="urn:microsoft.com/office/officeart/2005/8/layout/process2"/>
    <dgm:cxn modelId="{98490444-934B-4337-9581-83525E902F5D}" type="presOf" srcId="{CD98AB79-6BC9-4A2E-AF27-4DC0E8809CB8}" destId="{44C641C3-583F-4F02-B1B3-B358B491078D}" srcOrd="0" destOrd="0" presId="urn:microsoft.com/office/officeart/2005/8/layout/process2"/>
    <dgm:cxn modelId="{95BBEAF4-9121-4AC3-BCC1-FEFA15842486}" type="presOf" srcId="{C7E1527C-575F-4DFC-8553-07D222062AB3}" destId="{DB48DB4C-4BDF-43EA-BCEB-3AC3FC79DE50}" srcOrd="1" destOrd="0" presId="urn:microsoft.com/office/officeart/2005/8/layout/process2"/>
    <dgm:cxn modelId="{98F144DF-75B7-4435-817D-B8BC44DFB5EC}" type="presOf" srcId="{57BC5285-858D-4192-A757-3BC29BDCA254}" destId="{C1DF902D-EF23-409D-AA51-FDB63E7BFBD9}" srcOrd="0" destOrd="0" presId="urn:microsoft.com/office/officeart/2005/8/layout/process2"/>
    <dgm:cxn modelId="{EBE2B196-E9BF-4AD5-9304-0071A161F7D4}" srcId="{CD98AB79-6BC9-4A2E-AF27-4DC0E8809CB8}" destId="{313C4D01-BB85-4740-8978-B7A291B6DB5D}" srcOrd="4" destOrd="0" parTransId="{B9AC8B22-CBC5-409D-AF4A-7C1F15ED5AF4}" sibTransId="{C7E1527C-575F-4DFC-8553-07D222062AB3}"/>
    <dgm:cxn modelId="{2DFF081D-4DF0-484E-9E8C-4DE7F05830C3}" srcId="{CD98AB79-6BC9-4A2E-AF27-4DC0E8809CB8}" destId="{33312DA9-7962-4156-A3CE-FACBAA27267B}" srcOrd="2" destOrd="0" parTransId="{985B67D3-896C-4C7A-9018-FBD8859210C9}" sibTransId="{DA1F3D3E-6810-408B-9619-EF6A615E8160}"/>
    <dgm:cxn modelId="{13993DFE-6E58-44E0-8811-1B8B6BE52B04}" srcId="{CD98AB79-6BC9-4A2E-AF27-4DC0E8809CB8}" destId="{67B9A6DD-46ED-4C65-8846-6901932852BA}" srcOrd="5" destOrd="0" parTransId="{E44E0EB1-A640-49FA-89ED-F9BA01E14AC7}" sibTransId="{6D3C307F-439D-4F88-ADF5-087CD03B38CB}"/>
    <dgm:cxn modelId="{53CD1ABB-521E-4064-A282-12727F3C7914}" type="presOf" srcId="{AD32D6E2-F2BE-4060-9778-95C27731B6C7}" destId="{66141407-6F47-47C6-95EC-E84A0618011B}" srcOrd="0" destOrd="0" presId="urn:microsoft.com/office/officeart/2005/8/layout/process2"/>
    <dgm:cxn modelId="{59686AD7-6534-48D8-921A-E77BB84EF2AC}" srcId="{CD98AB79-6BC9-4A2E-AF27-4DC0E8809CB8}" destId="{599DC335-CA38-4B4F-A557-7A70C1B6F97B}" srcOrd="1" destOrd="0" parTransId="{6A344285-2443-4F7F-AC06-1C906799D857}" sibTransId="{382FD3C8-BFB9-45FA-9E69-343CABDFCA27}"/>
    <dgm:cxn modelId="{F0A5E9B0-B446-4070-9BB8-E5F812558A5F}" type="presOf" srcId="{F948C740-E2EF-424E-86E1-B49866F8C839}" destId="{4411533A-7ECA-4AE6-A7E1-3366457648BA}" srcOrd="1" destOrd="0" presId="urn:microsoft.com/office/officeart/2005/8/layout/process2"/>
    <dgm:cxn modelId="{7B718A9F-F1C5-4F1E-846F-80AEC53D9049}" type="presOf" srcId="{0B4323C1-C440-41D8-A3E9-CDE98B768A10}" destId="{B792BA52-3393-4E70-81E9-F96C0414527A}" srcOrd="1" destOrd="0" presId="urn:microsoft.com/office/officeart/2005/8/layout/process2"/>
    <dgm:cxn modelId="{401065D8-BD56-48FC-9BBD-F1C10E246965}" type="presOf" srcId="{313C4D01-BB85-4740-8978-B7A291B6DB5D}" destId="{9268169A-E036-4D73-9C6F-911B1EBE923A}" srcOrd="0" destOrd="0" presId="urn:microsoft.com/office/officeart/2005/8/layout/process2"/>
    <dgm:cxn modelId="{C2E8316F-48B2-4679-A154-5CB9FF41E2BF}" type="presOf" srcId="{F948C740-E2EF-424E-86E1-B49866F8C839}" destId="{A68365CF-9C16-4BDF-BACC-4B3379891329}" srcOrd="0" destOrd="0" presId="urn:microsoft.com/office/officeart/2005/8/layout/process2"/>
    <dgm:cxn modelId="{F3EC6078-A95C-477F-8173-DB8285FF7109}" type="presOf" srcId="{382FD3C8-BFB9-45FA-9E69-343CABDFCA27}" destId="{6DBB9D67-E72F-48FF-80DF-D09A3F3E4A36}" srcOrd="1" destOrd="0" presId="urn:microsoft.com/office/officeart/2005/8/layout/process2"/>
    <dgm:cxn modelId="{98EB28DC-22DA-404A-8072-376CAC1F532C}" type="presParOf" srcId="{44C641C3-583F-4F02-B1B3-B358B491078D}" destId="{66141407-6F47-47C6-95EC-E84A0618011B}" srcOrd="0" destOrd="0" presId="urn:microsoft.com/office/officeart/2005/8/layout/process2"/>
    <dgm:cxn modelId="{3FDE92F6-E0A4-47B2-A69A-F7A4EC315704}" type="presParOf" srcId="{44C641C3-583F-4F02-B1B3-B358B491078D}" destId="{EB5B05FE-2778-4313-A58D-1BDBE654D6EA}" srcOrd="1" destOrd="0" presId="urn:microsoft.com/office/officeart/2005/8/layout/process2"/>
    <dgm:cxn modelId="{4768F7BF-5FB8-4120-83E9-CD721DFA2B30}" type="presParOf" srcId="{EB5B05FE-2778-4313-A58D-1BDBE654D6EA}" destId="{B792BA52-3393-4E70-81E9-F96C0414527A}" srcOrd="0" destOrd="0" presId="urn:microsoft.com/office/officeart/2005/8/layout/process2"/>
    <dgm:cxn modelId="{9B94B83E-2512-4C8A-9679-912D318C324A}" type="presParOf" srcId="{44C641C3-583F-4F02-B1B3-B358B491078D}" destId="{E3130C64-7187-470F-A718-038F7EFE0E43}" srcOrd="2" destOrd="0" presId="urn:microsoft.com/office/officeart/2005/8/layout/process2"/>
    <dgm:cxn modelId="{FCD1F899-74D4-4463-9085-960FB20724F1}" type="presParOf" srcId="{44C641C3-583F-4F02-B1B3-B358B491078D}" destId="{FB978EB0-8F7C-4C6B-BF90-4E11CFC24FAB}" srcOrd="3" destOrd="0" presId="urn:microsoft.com/office/officeart/2005/8/layout/process2"/>
    <dgm:cxn modelId="{0BD02726-685B-4510-A7B3-3816C2961B78}" type="presParOf" srcId="{FB978EB0-8F7C-4C6B-BF90-4E11CFC24FAB}" destId="{6DBB9D67-E72F-48FF-80DF-D09A3F3E4A36}" srcOrd="0" destOrd="0" presId="urn:microsoft.com/office/officeart/2005/8/layout/process2"/>
    <dgm:cxn modelId="{A34B19DF-2F14-4496-A3E3-A9D6ED086214}" type="presParOf" srcId="{44C641C3-583F-4F02-B1B3-B358B491078D}" destId="{BD210555-0E2C-4C51-8330-B1BDA59561B1}" srcOrd="4" destOrd="0" presId="urn:microsoft.com/office/officeart/2005/8/layout/process2"/>
    <dgm:cxn modelId="{DD755F77-58C1-4CBD-9126-44A9EDCFAB06}" type="presParOf" srcId="{44C641C3-583F-4F02-B1B3-B358B491078D}" destId="{2922416F-3568-40F4-9F9B-DF2A7E12EB34}" srcOrd="5" destOrd="0" presId="urn:microsoft.com/office/officeart/2005/8/layout/process2"/>
    <dgm:cxn modelId="{5D4F910E-60F0-4FFD-ABC4-AE675490D921}" type="presParOf" srcId="{2922416F-3568-40F4-9F9B-DF2A7E12EB34}" destId="{B9E9FE72-F86A-42ED-B832-77FB487CF49E}" srcOrd="0" destOrd="0" presId="urn:microsoft.com/office/officeart/2005/8/layout/process2"/>
    <dgm:cxn modelId="{2D96E756-3FED-4E7F-A673-AE9613A544EE}" type="presParOf" srcId="{44C641C3-583F-4F02-B1B3-B358B491078D}" destId="{C1DF902D-EF23-409D-AA51-FDB63E7BFBD9}" srcOrd="6" destOrd="0" presId="urn:microsoft.com/office/officeart/2005/8/layout/process2"/>
    <dgm:cxn modelId="{789F007D-7072-4856-96F1-BF127E30B1CE}" type="presParOf" srcId="{44C641C3-583F-4F02-B1B3-B358B491078D}" destId="{A68365CF-9C16-4BDF-BACC-4B3379891329}" srcOrd="7" destOrd="0" presId="urn:microsoft.com/office/officeart/2005/8/layout/process2"/>
    <dgm:cxn modelId="{9462D421-7483-4660-A901-E1C974FCCD0C}" type="presParOf" srcId="{A68365CF-9C16-4BDF-BACC-4B3379891329}" destId="{4411533A-7ECA-4AE6-A7E1-3366457648BA}" srcOrd="0" destOrd="0" presId="urn:microsoft.com/office/officeart/2005/8/layout/process2"/>
    <dgm:cxn modelId="{EA6DA076-6119-4D71-988E-3467B854E558}" type="presParOf" srcId="{44C641C3-583F-4F02-B1B3-B358B491078D}" destId="{9268169A-E036-4D73-9C6F-911B1EBE923A}" srcOrd="8" destOrd="0" presId="urn:microsoft.com/office/officeart/2005/8/layout/process2"/>
    <dgm:cxn modelId="{F9C6C955-7D5E-45F6-9279-3E5F2EEC6C54}" type="presParOf" srcId="{44C641C3-583F-4F02-B1B3-B358B491078D}" destId="{4F425564-C90C-4AC9-9CFB-19BA54984347}" srcOrd="9" destOrd="0" presId="urn:microsoft.com/office/officeart/2005/8/layout/process2"/>
    <dgm:cxn modelId="{228735DE-8662-4BC2-97A1-1EDB9FCB6F05}" type="presParOf" srcId="{4F425564-C90C-4AC9-9CFB-19BA54984347}" destId="{DB48DB4C-4BDF-43EA-BCEB-3AC3FC79DE50}" srcOrd="0" destOrd="0" presId="urn:microsoft.com/office/officeart/2005/8/layout/process2"/>
    <dgm:cxn modelId="{B67EB382-78B5-4278-8CBC-929FFC7CF856}" type="presParOf" srcId="{44C641C3-583F-4F02-B1B3-B358B491078D}" destId="{5E6792EC-5A4C-4EAD-9EE9-5DA354675934}" srcOrd="10"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B2E9F3-6491-47E6-A8C7-6304F89A15B3}"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7959C539-7EB2-4204-9614-059410D19A14}">
      <dgm:prSet phldrT="[Text]"/>
      <dgm:spPr>
        <a:solidFill>
          <a:schemeClr val="tx1">
            <a:lumMod val="50000"/>
            <a:lumOff val="50000"/>
          </a:schemeClr>
        </a:solidFill>
      </dgm:spPr>
      <dgm:t>
        <a:bodyPr/>
        <a:lstStyle/>
        <a:p>
          <a:r>
            <a:rPr lang="en-US" dirty="0" smtClean="0"/>
            <a:t>Alex Jen</a:t>
          </a:r>
          <a:endParaRPr lang="en-US" dirty="0"/>
        </a:p>
      </dgm:t>
    </dgm:pt>
    <dgm:pt modelId="{229B2FB4-F503-4D60-AA48-31E76FC082D4}" type="parTrans" cxnId="{89C948F8-277E-49EA-8538-436160B8626E}">
      <dgm:prSet/>
      <dgm:spPr/>
      <dgm:t>
        <a:bodyPr/>
        <a:lstStyle/>
        <a:p>
          <a:endParaRPr lang="en-US"/>
        </a:p>
      </dgm:t>
    </dgm:pt>
    <dgm:pt modelId="{92356D6E-1811-44E5-8084-5A24772E8796}" type="sibTrans" cxnId="{89C948F8-277E-49EA-8538-436160B8626E}">
      <dgm:prSet/>
      <dgm:spPr/>
      <dgm:t>
        <a:bodyPr/>
        <a:lstStyle/>
        <a:p>
          <a:endParaRPr lang="en-US"/>
        </a:p>
      </dgm:t>
    </dgm:pt>
    <dgm:pt modelId="{2D946253-C0BB-4B6A-994F-F40E36C74C49}">
      <dgm:prSet phldrT="[Text]"/>
      <dgm:spPr>
        <a:solidFill>
          <a:schemeClr val="tx1">
            <a:lumMod val="50000"/>
            <a:lumOff val="50000"/>
          </a:schemeClr>
        </a:solidFill>
      </dgm:spPr>
      <dgm:t>
        <a:bodyPr/>
        <a:lstStyle/>
        <a:p>
          <a:r>
            <a:rPr lang="en-US" dirty="0" smtClean="0"/>
            <a:t>Christine </a:t>
          </a:r>
          <a:r>
            <a:rPr lang="en-US" dirty="0" err="1" smtClean="0"/>
            <a:t>Luscombe</a:t>
          </a:r>
          <a:endParaRPr lang="en-US" dirty="0"/>
        </a:p>
      </dgm:t>
    </dgm:pt>
    <dgm:pt modelId="{9342D18F-9302-4448-BC93-1C03D9B96FBD}" type="parTrans" cxnId="{CCD182D2-0067-4D74-85FD-AD2D48FCD400}">
      <dgm:prSet/>
      <dgm:spPr/>
      <dgm:t>
        <a:bodyPr/>
        <a:lstStyle/>
        <a:p>
          <a:endParaRPr lang="en-US"/>
        </a:p>
      </dgm:t>
    </dgm:pt>
    <dgm:pt modelId="{24C55E83-4BB5-45DF-ADC7-A68EA6C013DC}" type="sibTrans" cxnId="{CCD182D2-0067-4D74-85FD-AD2D48FCD400}">
      <dgm:prSet/>
      <dgm:spPr/>
      <dgm:t>
        <a:bodyPr/>
        <a:lstStyle/>
        <a:p>
          <a:endParaRPr lang="en-US"/>
        </a:p>
      </dgm:t>
    </dgm:pt>
    <dgm:pt modelId="{8D807FAD-15DE-47CE-9660-72C0A231A991}">
      <dgm:prSet phldrT="[Text]"/>
      <dgm:spPr>
        <a:blipFill rotWithShape="0">
          <a:blip xmlns:r="http://schemas.openxmlformats.org/officeDocument/2006/relationships" r:embed="rId1"/>
          <a:stretch>
            <a:fillRect/>
          </a:stretch>
        </a:blipFill>
      </dgm:spPr>
      <dgm:t>
        <a:bodyPr/>
        <a:lstStyle/>
        <a:p>
          <a:endParaRPr lang="en-US" dirty="0"/>
        </a:p>
      </dgm:t>
    </dgm:pt>
    <dgm:pt modelId="{A7394636-3D86-4342-881E-D541FE225A02}" type="parTrans" cxnId="{7F8CBC53-C832-4EB4-BE9A-EEAB71B38AF4}">
      <dgm:prSet/>
      <dgm:spPr/>
      <dgm:t>
        <a:bodyPr/>
        <a:lstStyle/>
        <a:p>
          <a:endParaRPr lang="en-US"/>
        </a:p>
      </dgm:t>
    </dgm:pt>
    <dgm:pt modelId="{6FD82FCA-864D-4D4C-A9CF-8E26A891F776}" type="sibTrans" cxnId="{7F8CBC53-C832-4EB4-BE9A-EEAB71B38AF4}">
      <dgm:prSet/>
      <dgm:spPr/>
      <dgm:t>
        <a:bodyPr/>
        <a:lstStyle/>
        <a:p>
          <a:endParaRPr lang="en-US"/>
        </a:p>
      </dgm:t>
    </dgm:pt>
    <dgm:pt modelId="{B9332523-A872-4D9E-904F-E5F019847FE2}" type="pres">
      <dgm:prSet presAssocID="{87B2E9F3-6491-47E6-A8C7-6304F89A15B3}" presName="hierChild1" presStyleCnt="0">
        <dgm:presLayoutVars>
          <dgm:orgChart val="1"/>
          <dgm:chPref val="1"/>
          <dgm:dir/>
          <dgm:animOne val="branch"/>
          <dgm:animLvl val="lvl"/>
          <dgm:resizeHandles/>
        </dgm:presLayoutVars>
      </dgm:prSet>
      <dgm:spPr/>
      <dgm:t>
        <a:bodyPr/>
        <a:lstStyle/>
        <a:p>
          <a:endParaRPr lang="en-US"/>
        </a:p>
      </dgm:t>
    </dgm:pt>
    <dgm:pt modelId="{0DF1F18A-4CC7-408D-9BBF-300A880DF82C}" type="pres">
      <dgm:prSet presAssocID="{7959C539-7EB2-4204-9614-059410D19A14}" presName="hierRoot1" presStyleCnt="0">
        <dgm:presLayoutVars>
          <dgm:hierBranch val="r"/>
        </dgm:presLayoutVars>
      </dgm:prSet>
      <dgm:spPr/>
    </dgm:pt>
    <dgm:pt modelId="{1761911A-407D-457C-BC90-59257AA2AF7C}" type="pres">
      <dgm:prSet presAssocID="{7959C539-7EB2-4204-9614-059410D19A14}" presName="rootComposite1" presStyleCnt="0"/>
      <dgm:spPr/>
    </dgm:pt>
    <dgm:pt modelId="{7E8750E0-8580-4AF7-987C-9E737506836F}" type="pres">
      <dgm:prSet presAssocID="{7959C539-7EB2-4204-9614-059410D19A14}" presName="rootText1" presStyleLbl="node0" presStyleIdx="0" presStyleCnt="3">
        <dgm:presLayoutVars>
          <dgm:chPref val="3"/>
        </dgm:presLayoutVars>
      </dgm:prSet>
      <dgm:spPr/>
      <dgm:t>
        <a:bodyPr/>
        <a:lstStyle/>
        <a:p>
          <a:endParaRPr lang="en-US"/>
        </a:p>
      </dgm:t>
    </dgm:pt>
    <dgm:pt modelId="{BA2A60EC-57E8-46AD-9DCC-6644F738DEA0}" type="pres">
      <dgm:prSet presAssocID="{7959C539-7EB2-4204-9614-059410D19A14}" presName="rootPict1" presStyleLbl="alignImgPlace1" presStyleIdx="0" presStyleCnt="3"/>
      <dgm:spPr>
        <a:blipFill rotWithShape="1">
          <a:blip xmlns:r="http://schemas.openxmlformats.org/officeDocument/2006/relationships" r:embed="rId2"/>
          <a:stretch>
            <a:fillRect/>
          </a:stretch>
        </a:blipFill>
      </dgm:spPr>
    </dgm:pt>
    <dgm:pt modelId="{3A378C4C-560D-4833-8B49-18FD3D0C5004}" type="pres">
      <dgm:prSet presAssocID="{7959C539-7EB2-4204-9614-059410D19A14}" presName="rootConnector1" presStyleLbl="node1" presStyleIdx="0" presStyleCnt="0"/>
      <dgm:spPr/>
      <dgm:t>
        <a:bodyPr/>
        <a:lstStyle/>
        <a:p>
          <a:endParaRPr lang="en-US"/>
        </a:p>
      </dgm:t>
    </dgm:pt>
    <dgm:pt modelId="{D63C82DD-2A6B-4B25-AD46-70ADEE111CF4}" type="pres">
      <dgm:prSet presAssocID="{7959C539-7EB2-4204-9614-059410D19A14}" presName="hierChild2" presStyleCnt="0"/>
      <dgm:spPr/>
    </dgm:pt>
    <dgm:pt modelId="{9A441A4B-0E26-4BC8-863D-D21079386738}" type="pres">
      <dgm:prSet presAssocID="{7959C539-7EB2-4204-9614-059410D19A14}" presName="hierChild3" presStyleCnt="0"/>
      <dgm:spPr/>
    </dgm:pt>
    <dgm:pt modelId="{D83B428D-42AA-4956-94FB-DAFB1FCAF983}" type="pres">
      <dgm:prSet presAssocID="{8D807FAD-15DE-47CE-9660-72C0A231A991}" presName="hierRoot1" presStyleCnt="0">
        <dgm:presLayoutVars>
          <dgm:hierBranch val="init"/>
        </dgm:presLayoutVars>
      </dgm:prSet>
      <dgm:spPr/>
    </dgm:pt>
    <dgm:pt modelId="{F19F95CB-F6FC-4F7A-B24A-2BA065E3E641}" type="pres">
      <dgm:prSet presAssocID="{8D807FAD-15DE-47CE-9660-72C0A231A991}" presName="rootComposite1" presStyleCnt="0"/>
      <dgm:spPr/>
    </dgm:pt>
    <dgm:pt modelId="{E3CAD8C3-E984-48F5-9AE1-85458673A02E}" type="pres">
      <dgm:prSet presAssocID="{8D807FAD-15DE-47CE-9660-72C0A231A991}" presName="rootText1" presStyleLbl="node0" presStyleIdx="1" presStyleCnt="3">
        <dgm:presLayoutVars>
          <dgm:chPref val="3"/>
        </dgm:presLayoutVars>
      </dgm:prSet>
      <dgm:spPr/>
      <dgm:t>
        <a:bodyPr/>
        <a:lstStyle/>
        <a:p>
          <a:endParaRPr lang="en-US"/>
        </a:p>
      </dgm:t>
    </dgm:pt>
    <dgm:pt modelId="{8DAE5A71-B5B4-4215-8DCF-B563FD57134B}" type="pres">
      <dgm:prSet presAssocID="{8D807FAD-15DE-47CE-9660-72C0A231A991}" presName="rootPict1" presStyleLbl="alignImgPlace1" presStyleIdx="1" presStyleCnt="3"/>
      <dgm:spPr>
        <a:blipFill rotWithShape="1">
          <a:blip xmlns:r="http://schemas.openxmlformats.org/officeDocument/2006/relationships" r:embed="rId3"/>
          <a:stretch>
            <a:fillRect/>
          </a:stretch>
        </a:blipFill>
      </dgm:spPr>
      <dgm:t>
        <a:bodyPr/>
        <a:lstStyle/>
        <a:p>
          <a:endParaRPr lang="en-US"/>
        </a:p>
      </dgm:t>
    </dgm:pt>
    <dgm:pt modelId="{3A7643A2-2612-4940-83BA-7906AB51EA66}" type="pres">
      <dgm:prSet presAssocID="{8D807FAD-15DE-47CE-9660-72C0A231A991}" presName="rootConnector1" presStyleLbl="node1" presStyleIdx="0" presStyleCnt="0"/>
      <dgm:spPr/>
      <dgm:t>
        <a:bodyPr/>
        <a:lstStyle/>
        <a:p>
          <a:endParaRPr lang="en-US"/>
        </a:p>
      </dgm:t>
    </dgm:pt>
    <dgm:pt modelId="{0538F751-2DAF-4D48-8F86-632FCE313BB2}" type="pres">
      <dgm:prSet presAssocID="{8D807FAD-15DE-47CE-9660-72C0A231A991}" presName="hierChild2" presStyleCnt="0"/>
      <dgm:spPr/>
    </dgm:pt>
    <dgm:pt modelId="{142CEE5F-2A99-481E-8CAA-CAEF9054C1D2}" type="pres">
      <dgm:prSet presAssocID="{8D807FAD-15DE-47CE-9660-72C0A231A991}" presName="hierChild3" presStyleCnt="0"/>
      <dgm:spPr/>
    </dgm:pt>
    <dgm:pt modelId="{1E32D711-3906-4A69-90DE-99B0C86480BB}" type="pres">
      <dgm:prSet presAssocID="{2D946253-C0BB-4B6A-994F-F40E36C74C49}" presName="hierRoot1" presStyleCnt="0">
        <dgm:presLayoutVars>
          <dgm:hierBranch val="init"/>
        </dgm:presLayoutVars>
      </dgm:prSet>
      <dgm:spPr/>
    </dgm:pt>
    <dgm:pt modelId="{F49CF3B0-6058-40D1-87AF-87EE42861392}" type="pres">
      <dgm:prSet presAssocID="{2D946253-C0BB-4B6A-994F-F40E36C74C49}" presName="rootComposite1" presStyleCnt="0"/>
      <dgm:spPr/>
    </dgm:pt>
    <dgm:pt modelId="{EF7402CA-9A90-4EFF-B35E-B6347E1A2166}" type="pres">
      <dgm:prSet presAssocID="{2D946253-C0BB-4B6A-994F-F40E36C74C49}" presName="rootText1" presStyleLbl="node0" presStyleIdx="2" presStyleCnt="3">
        <dgm:presLayoutVars>
          <dgm:chPref val="3"/>
        </dgm:presLayoutVars>
      </dgm:prSet>
      <dgm:spPr/>
      <dgm:t>
        <a:bodyPr/>
        <a:lstStyle/>
        <a:p>
          <a:endParaRPr lang="en-US"/>
        </a:p>
      </dgm:t>
    </dgm:pt>
    <dgm:pt modelId="{3A1E159D-2517-48EF-BC43-73D81ADD2D99}" type="pres">
      <dgm:prSet presAssocID="{2D946253-C0BB-4B6A-994F-F40E36C74C49}" presName="rootPict1" presStyleLbl="alignImgPlace1" presStyleIdx="2" presStyleCnt="3"/>
      <dgm:spPr>
        <a:blipFill rotWithShape="1">
          <a:blip xmlns:r="http://schemas.openxmlformats.org/officeDocument/2006/relationships" r:embed="rId4"/>
          <a:stretch>
            <a:fillRect/>
          </a:stretch>
        </a:blipFill>
      </dgm:spPr>
    </dgm:pt>
    <dgm:pt modelId="{2C6D3786-0454-4AE4-8227-B616E57E5737}" type="pres">
      <dgm:prSet presAssocID="{2D946253-C0BB-4B6A-994F-F40E36C74C49}" presName="rootConnector1" presStyleLbl="node1" presStyleIdx="0" presStyleCnt="0"/>
      <dgm:spPr/>
      <dgm:t>
        <a:bodyPr/>
        <a:lstStyle/>
        <a:p>
          <a:endParaRPr lang="en-US"/>
        </a:p>
      </dgm:t>
    </dgm:pt>
    <dgm:pt modelId="{B2EB5670-7271-4395-A853-F5D79F9E3020}" type="pres">
      <dgm:prSet presAssocID="{2D946253-C0BB-4B6A-994F-F40E36C74C49}" presName="hierChild2" presStyleCnt="0"/>
      <dgm:spPr/>
    </dgm:pt>
    <dgm:pt modelId="{12162CF9-C4A7-4A25-A182-D5E9D79D02BA}" type="pres">
      <dgm:prSet presAssocID="{2D946253-C0BB-4B6A-994F-F40E36C74C49}" presName="hierChild3" presStyleCnt="0"/>
      <dgm:spPr/>
    </dgm:pt>
  </dgm:ptLst>
  <dgm:cxnLst>
    <dgm:cxn modelId="{65A19E66-CC18-437E-958D-54E1E162CE2F}" type="presOf" srcId="{7959C539-7EB2-4204-9614-059410D19A14}" destId="{7E8750E0-8580-4AF7-987C-9E737506836F}" srcOrd="0" destOrd="0" presId="urn:microsoft.com/office/officeart/2005/8/layout/pictureOrgChart+Icon"/>
    <dgm:cxn modelId="{CCD182D2-0067-4D74-85FD-AD2D48FCD400}" srcId="{87B2E9F3-6491-47E6-A8C7-6304F89A15B3}" destId="{2D946253-C0BB-4B6A-994F-F40E36C74C49}" srcOrd="2" destOrd="0" parTransId="{9342D18F-9302-4448-BC93-1C03D9B96FBD}" sibTransId="{24C55E83-4BB5-45DF-ADC7-A68EA6C013DC}"/>
    <dgm:cxn modelId="{602426F4-DB0E-4C0F-8B44-8B887C6F43F4}" type="presOf" srcId="{87B2E9F3-6491-47E6-A8C7-6304F89A15B3}" destId="{B9332523-A872-4D9E-904F-E5F019847FE2}" srcOrd="0" destOrd="0" presId="urn:microsoft.com/office/officeart/2005/8/layout/pictureOrgChart+Icon"/>
    <dgm:cxn modelId="{7F8CBC53-C832-4EB4-BE9A-EEAB71B38AF4}" srcId="{87B2E9F3-6491-47E6-A8C7-6304F89A15B3}" destId="{8D807FAD-15DE-47CE-9660-72C0A231A991}" srcOrd="1" destOrd="0" parTransId="{A7394636-3D86-4342-881E-D541FE225A02}" sibTransId="{6FD82FCA-864D-4D4C-A9CF-8E26A891F776}"/>
    <dgm:cxn modelId="{89C948F8-277E-49EA-8538-436160B8626E}" srcId="{87B2E9F3-6491-47E6-A8C7-6304F89A15B3}" destId="{7959C539-7EB2-4204-9614-059410D19A14}" srcOrd="0" destOrd="0" parTransId="{229B2FB4-F503-4D60-AA48-31E76FC082D4}" sibTransId="{92356D6E-1811-44E5-8084-5A24772E8796}"/>
    <dgm:cxn modelId="{8712F08C-38E4-463C-A584-DE2D955EAC33}" type="presOf" srcId="{2D946253-C0BB-4B6A-994F-F40E36C74C49}" destId="{EF7402CA-9A90-4EFF-B35E-B6347E1A2166}" srcOrd="0" destOrd="0" presId="urn:microsoft.com/office/officeart/2005/8/layout/pictureOrgChart+Icon"/>
    <dgm:cxn modelId="{B5E8F45D-EE39-485D-AD81-2AAF499AEAA4}" type="presOf" srcId="{8D807FAD-15DE-47CE-9660-72C0A231A991}" destId="{3A7643A2-2612-4940-83BA-7906AB51EA66}" srcOrd="1" destOrd="0" presId="urn:microsoft.com/office/officeart/2005/8/layout/pictureOrgChart+Icon"/>
    <dgm:cxn modelId="{F8A85A98-38E7-4976-B67F-0F7F38C7AD2B}" type="presOf" srcId="{2D946253-C0BB-4B6A-994F-F40E36C74C49}" destId="{2C6D3786-0454-4AE4-8227-B616E57E5737}" srcOrd="1" destOrd="0" presId="urn:microsoft.com/office/officeart/2005/8/layout/pictureOrgChart+Icon"/>
    <dgm:cxn modelId="{B45B5D5F-BB57-4B6D-B057-91C32531F637}" type="presOf" srcId="{8D807FAD-15DE-47CE-9660-72C0A231A991}" destId="{E3CAD8C3-E984-48F5-9AE1-85458673A02E}" srcOrd="0" destOrd="0" presId="urn:microsoft.com/office/officeart/2005/8/layout/pictureOrgChart+Icon"/>
    <dgm:cxn modelId="{D1CFF176-D1C8-40CB-B1D0-A2547C6743EF}" type="presOf" srcId="{7959C539-7EB2-4204-9614-059410D19A14}" destId="{3A378C4C-560D-4833-8B49-18FD3D0C5004}" srcOrd="1" destOrd="0" presId="urn:microsoft.com/office/officeart/2005/8/layout/pictureOrgChart+Icon"/>
    <dgm:cxn modelId="{D99D5C03-8DC2-4205-A5E7-F0627F5C0AFF}" type="presParOf" srcId="{B9332523-A872-4D9E-904F-E5F019847FE2}" destId="{0DF1F18A-4CC7-408D-9BBF-300A880DF82C}" srcOrd="0" destOrd="0" presId="urn:microsoft.com/office/officeart/2005/8/layout/pictureOrgChart+Icon"/>
    <dgm:cxn modelId="{C868535E-EB83-4F05-BD8F-48CD80400232}" type="presParOf" srcId="{0DF1F18A-4CC7-408D-9BBF-300A880DF82C}" destId="{1761911A-407D-457C-BC90-59257AA2AF7C}" srcOrd="0" destOrd="0" presId="urn:microsoft.com/office/officeart/2005/8/layout/pictureOrgChart+Icon"/>
    <dgm:cxn modelId="{AC4FF631-8D0F-4687-8F46-0BA4F2440BCE}" type="presParOf" srcId="{1761911A-407D-457C-BC90-59257AA2AF7C}" destId="{7E8750E0-8580-4AF7-987C-9E737506836F}" srcOrd="0" destOrd="0" presId="urn:microsoft.com/office/officeart/2005/8/layout/pictureOrgChart+Icon"/>
    <dgm:cxn modelId="{6ED28752-A5C5-4E22-9970-2CCE9E8BD9B2}" type="presParOf" srcId="{1761911A-407D-457C-BC90-59257AA2AF7C}" destId="{BA2A60EC-57E8-46AD-9DCC-6644F738DEA0}" srcOrd="1" destOrd="0" presId="urn:microsoft.com/office/officeart/2005/8/layout/pictureOrgChart+Icon"/>
    <dgm:cxn modelId="{EF844550-916C-442C-9E65-FC809BB88807}" type="presParOf" srcId="{1761911A-407D-457C-BC90-59257AA2AF7C}" destId="{3A378C4C-560D-4833-8B49-18FD3D0C5004}" srcOrd="2" destOrd="0" presId="urn:microsoft.com/office/officeart/2005/8/layout/pictureOrgChart+Icon"/>
    <dgm:cxn modelId="{4C18E57D-B619-4AF4-B82E-3C0E3A08B186}" type="presParOf" srcId="{0DF1F18A-4CC7-408D-9BBF-300A880DF82C}" destId="{D63C82DD-2A6B-4B25-AD46-70ADEE111CF4}" srcOrd="1" destOrd="0" presId="urn:microsoft.com/office/officeart/2005/8/layout/pictureOrgChart+Icon"/>
    <dgm:cxn modelId="{17A0A966-CA6A-4CFD-97C8-A1402BD932FC}" type="presParOf" srcId="{0DF1F18A-4CC7-408D-9BBF-300A880DF82C}" destId="{9A441A4B-0E26-4BC8-863D-D21079386738}" srcOrd="2" destOrd="0" presId="urn:microsoft.com/office/officeart/2005/8/layout/pictureOrgChart+Icon"/>
    <dgm:cxn modelId="{372DE18C-6111-4BC3-9A74-6CC25C196265}" type="presParOf" srcId="{B9332523-A872-4D9E-904F-E5F019847FE2}" destId="{D83B428D-42AA-4956-94FB-DAFB1FCAF983}" srcOrd="1" destOrd="0" presId="urn:microsoft.com/office/officeart/2005/8/layout/pictureOrgChart+Icon"/>
    <dgm:cxn modelId="{8AC95511-0407-4383-98F7-A1DCE2028239}" type="presParOf" srcId="{D83B428D-42AA-4956-94FB-DAFB1FCAF983}" destId="{F19F95CB-F6FC-4F7A-B24A-2BA065E3E641}" srcOrd="0" destOrd="0" presId="urn:microsoft.com/office/officeart/2005/8/layout/pictureOrgChart+Icon"/>
    <dgm:cxn modelId="{F221696E-1A2D-458E-82D9-2C9BB25F5CF5}" type="presParOf" srcId="{F19F95CB-F6FC-4F7A-B24A-2BA065E3E641}" destId="{E3CAD8C3-E984-48F5-9AE1-85458673A02E}" srcOrd="0" destOrd="0" presId="urn:microsoft.com/office/officeart/2005/8/layout/pictureOrgChart+Icon"/>
    <dgm:cxn modelId="{42C678B7-FEE7-4BF5-A547-790FADB90A89}" type="presParOf" srcId="{F19F95CB-F6FC-4F7A-B24A-2BA065E3E641}" destId="{8DAE5A71-B5B4-4215-8DCF-B563FD57134B}" srcOrd="1" destOrd="0" presId="urn:microsoft.com/office/officeart/2005/8/layout/pictureOrgChart+Icon"/>
    <dgm:cxn modelId="{3EBAC907-B832-4799-922D-EBC2C0F40568}" type="presParOf" srcId="{F19F95CB-F6FC-4F7A-B24A-2BA065E3E641}" destId="{3A7643A2-2612-4940-83BA-7906AB51EA66}" srcOrd="2" destOrd="0" presId="urn:microsoft.com/office/officeart/2005/8/layout/pictureOrgChart+Icon"/>
    <dgm:cxn modelId="{817B6E0A-BC2C-4672-85C4-4C69DC14159F}" type="presParOf" srcId="{D83B428D-42AA-4956-94FB-DAFB1FCAF983}" destId="{0538F751-2DAF-4D48-8F86-632FCE313BB2}" srcOrd="1" destOrd="0" presId="urn:microsoft.com/office/officeart/2005/8/layout/pictureOrgChart+Icon"/>
    <dgm:cxn modelId="{6A4A1773-6917-4733-A86B-2D78A9565641}" type="presParOf" srcId="{D83B428D-42AA-4956-94FB-DAFB1FCAF983}" destId="{142CEE5F-2A99-481E-8CAA-CAEF9054C1D2}" srcOrd="2" destOrd="0" presId="urn:microsoft.com/office/officeart/2005/8/layout/pictureOrgChart+Icon"/>
    <dgm:cxn modelId="{71C64D27-5924-4EA1-8145-1F99CE228578}" type="presParOf" srcId="{B9332523-A872-4D9E-904F-E5F019847FE2}" destId="{1E32D711-3906-4A69-90DE-99B0C86480BB}" srcOrd="2" destOrd="0" presId="urn:microsoft.com/office/officeart/2005/8/layout/pictureOrgChart+Icon"/>
    <dgm:cxn modelId="{5D66F580-3285-4E8D-A2B9-2090B0D76CBE}" type="presParOf" srcId="{1E32D711-3906-4A69-90DE-99B0C86480BB}" destId="{F49CF3B0-6058-40D1-87AF-87EE42861392}" srcOrd="0" destOrd="0" presId="urn:microsoft.com/office/officeart/2005/8/layout/pictureOrgChart+Icon"/>
    <dgm:cxn modelId="{A46FC771-2BD6-4CAE-B4C9-7F3B715A9506}" type="presParOf" srcId="{F49CF3B0-6058-40D1-87AF-87EE42861392}" destId="{EF7402CA-9A90-4EFF-B35E-B6347E1A2166}" srcOrd="0" destOrd="0" presId="urn:microsoft.com/office/officeart/2005/8/layout/pictureOrgChart+Icon"/>
    <dgm:cxn modelId="{3FCCCBA6-7CA6-4FB6-A2FD-D259AC397B40}" type="presParOf" srcId="{F49CF3B0-6058-40D1-87AF-87EE42861392}" destId="{3A1E159D-2517-48EF-BC43-73D81ADD2D99}" srcOrd="1" destOrd="0" presId="urn:microsoft.com/office/officeart/2005/8/layout/pictureOrgChart+Icon"/>
    <dgm:cxn modelId="{3744E574-4087-416B-B095-BC93C4EE8714}" type="presParOf" srcId="{F49CF3B0-6058-40D1-87AF-87EE42861392}" destId="{2C6D3786-0454-4AE4-8227-B616E57E5737}" srcOrd="2" destOrd="0" presId="urn:microsoft.com/office/officeart/2005/8/layout/pictureOrgChart+Icon"/>
    <dgm:cxn modelId="{9CAF8054-D819-4B79-9448-92A660BD7EEE}" type="presParOf" srcId="{1E32D711-3906-4A69-90DE-99B0C86480BB}" destId="{B2EB5670-7271-4395-A853-F5D79F9E3020}" srcOrd="1" destOrd="0" presId="urn:microsoft.com/office/officeart/2005/8/layout/pictureOrgChart+Icon"/>
    <dgm:cxn modelId="{798B4A35-C3CE-446C-9805-7BFA3F228875}" type="presParOf" srcId="{1E32D711-3906-4A69-90DE-99B0C86480BB}" destId="{12162CF9-C4A7-4A25-A182-D5E9D79D02BA}"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B2E9F3-6491-47E6-A8C7-6304F89A15B3}"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7959C539-7EB2-4204-9614-059410D19A14}">
      <dgm:prSet phldrT="[Text]"/>
      <dgm:spPr>
        <a:solidFill>
          <a:schemeClr val="tx1">
            <a:lumMod val="50000"/>
            <a:lumOff val="50000"/>
          </a:schemeClr>
        </a:solidFill>
      </dgm:spPr>
      <dgm:t>
        <a:bodyPr/>
        <a:lstStyle/>
        <a:p>
          <a:r>
            <a:rPr lang="en-US" dirty="0" smtClean="0"/>
            <a:t>David Ginger</a:t>
          </a:r>
          <a:endParaRPr lang="en-US" dirty="0"/>
        </a:p>
      </dgm:t>
    </dgm:pt>
    <dgm:pt modelId="{229B2FB4-F503-4D60-AA48-31E76FC082D4}" type="parTrans" cxnId="{89C948F8-277E-49EA-8538-436160B8626E}">
      <dgm:prSet/>
      <dgm:spPr/>
      <dgm:t>
        <a:bodyPr/>
        <a:lstStyle/>
        <a:p>
          <a:endParaRPr lang="en-US"/>
        </a:p>
      </dgm:t>
    </dgm:pt>
    <dgm:pt modelId="{92356D6E-1811-44E5-8084-5A24772E8796}" type="sibTrans" cxnId="{89C948F8-277E-49EA-8538-436160B8626E}">
      <dgm:prSet/>
      <dgm:spPr/>
      <dgm:t>
        <a:bodyPr/>
        <a:lstStyle/>
        <a:p>
          <a:endParaRPr lang="en-US"/>
        </a:p>
      </dgm:t>
    </dgm:pt>
    <dgm:pt modelId="{D2C8F390-0B69-4A18-9211-28D3D6BE45F1}">
      <dgm:prSet phldrT="[Text]"/>
      <dgm:spPr>
        <a:solidFill>
          <a:schemeClr val="tx1">
            <a:lumMod val="50000"/>
            <a:lumOff val="50000"/>
          </a:schemeClr>
        </a:solidFill>
      </dgm:spPr>
      <dgm:t>
        <a:bodyPr/>
        <a:lstStyle/>
        <a:p>
          <a:r>
            <a:rPr lang="en-US" dirty="0" smtClean="0"/>
            <a:t>David </a:t>
          </a:r>
          <a:r>
            <a:rPr lang="en-US" dirty="0" err="1" smtClean="0"/>
            <a:t>Gamelin</a:t>
          </a:r>
          <a:endParaRPr lang="en-US" dirty="0"/>
        </a:p>
      </dgm:t>
    </dgm:pt>
    <dgm:pt modelId="{EB8BC57A-4CAB-4BB5-BEC6-62A86139F7B2}" type="parTrans" cxnId="{1FE67E30-D9ED-4A3C-9341-374F4637A147}">
      <dgm:prSet/>
      <dgm:spPr/>
      <dgm:t>
        <a:bodyPr/>
        <a:lstStyle/>
        <a:p>
          <a:endParaRPr lang="en-US"/>
        </a:p>
      </dgm:t>
    </dgm:pt>
    <dgm:pt modelId="{1B88CC2D-7FB5-411C-9460-308A911C4AE1}" type="sibTrans" cxnId="{1FE67E30-D9ED-4A3C-9341-374F4637A147}">
      <dgm:prSet/>
      <dgm:spPr/>
      <dgm:t>
        <a:bodyPr/>
        <a:lstStyle/>
        <a:p>
          <a:endParaRPr lang="en-US"/>
        </a:p>
      </dgm:t>
    </dgm:pt>
    <dgm:pt modelId="{C2B770B7-94C4-4556-B483-0CD7B290BD4B}">
      <dgm:prSet phldrT="[Text]"/>
      <dgm:spPr>
        <a:solidFill>
          <a:schemeClr val="tx1">
            <a:lumMod val="50000"/>
            <a:lumOff val="50000"/>
          </a:schemeClr>
        </a:solidFill>
      </dgm:spPr>
      <dgm:t>
        <a:bodyPr/>
        <a:lstStyle/>
        <a:p>
          <a:r>
            <a:rPr lang="en-US" dirty="0" smtClean="0"/>
            <a:t>Hugh </a:t>
          </a:r>
          <a:r>
            <a:rPr lang="en-US" dirty="0" err="1" smtClean="0"/>
            <a:t>Hillhouse</a:t>
          </a:r>
          <a:endParaRPr lang="en-US" dirty="0"/>
        </a:p>
      </dgm:t>
    </dgm:pt>
    <dgm:pt modelId="{BBACE19E-284C-42AA-9B48-CED9C657EA22}" type="parTrans" cxnId="{AE4BB743-9406-43B5-8D4F-28E1C07A6521}">
      <dgm:prSet/>
      <dgm:spPr/>
      <dgm:t>
        <a:bodyPr/>
        <a:lstStyle/>
        <a:p>
          <a:endParaRPr lang="en-US"/>
        </a:p>
      </dgm:t>
    </dgm:pt>
    <dgm:pt modelId="{1217574C-F20F-4DC8-B06E-D5BAE1D07A41}" type="sibTrans" cxnId="{AE4BB743-9406-43B5-8D4F-28E1C07A6521}">
      <dgm:prSet/>
      <dgm:spPr/>
      <dgm:t>
        <a:bodyPr/>
        <a:lstStyle/>
        <a:p>
          <a:endParaRPr lang="en-US"/>
        </a:p>
      </dgm:t>
    </dgm:pt>
    <dgm:pt modelId="{37A9569B-8D7A-43C2-93D9-55F4AD6E8143}">
      <dgm:prSet phldrT="[Text]"/>
      <dgm:spPr>
        <a:solidFill>
          <a:schemeClr val="tx1">
            <a:lumMod val="50000"/>
            <a:lumOff val="50000"/>
          </a:schemeClr>
        </a:solidFill>
      </dgm:spPr>
      <dgm:t>
        <a:bodyPr/>
        <a:lstStyle/>
        <a:p>
          <a:r>
            <a:rPr lang="en-US" dirty="0" smtClean="0"/>
            <a:t>Jerry </a:t>
          </a:r>
          <a:r>
            <a:rPr lang="en-US" dirty="0" err="1" smtClean="0"/>
            <a:t>Seidler</a:t>
          </a:r>
          <a:endParaRPr lang="en-US" dirty="0"/>
        </a:p>
      </dgm:t>
    </dgm:pt>
    <dgm:pt modelId="{D639B588-B5A7-4F5A-9CDE-EE65887A10C5}" type="parTrans" cxnId="{7B296F28-1286-4A0B-8315-A6A2E8AC17C3}">
      <dgm:prSet/>
      <dgm:spPr/>
      <dgm:t>
        <a:bodyPr/>
        <a:lstStyle/>
        <a:p>
          <a:endParaRPr lang="en-US"/>
        </a:p>
      </dgm:t>
    </dgm:pt>
    <dgm:pt modelId="{5AB11044-F1AF-45CB-9AE2-8D774ED037C9}" type="sibTrans" cxnId="{7B296F28-1286-4A0B-8315-A6A2E8AC17C3}">
      <dgm:prSet/>
      <dgm:spPr/>
      <dgm:t>
        <a:bodyPr/>
        <a:lstStyle/>
        <a:p>
          <a:endParaRPr lang="en-US"/>
        </a:p>
      </dgm:t>
    </dgm:pt>
    <dgm:pt modelId="{2034183F-4AA5-4DD2-8CC1-90885F3A0D9F}">
      <dgm:prSet phldrT="[Text]"/>
      <dgm:spPr>
        <a:solidFill>
          <a:schemeClr val="tx1">
            <a:lumMod val="50000"/>
            <a:lumOff val="50000"/>
          </a:schemeClr>
        </a:solidFill>
      </dgm:spPr>
      <dgm:t>
        <a:bodyPr/>
        <a:lstStyle/>
        <a:p>
          <a:r>
            <a:rPr lang="en-US" dirty="0" smtClean="0"/>
            <a:t>Brandi </a:t>
          </a:r>
          <a:r>
            <a:rPr lang="en-US" dirty="0" err="1" smtClean="0"/>
            <a:t>Cossairt</a:t>
          </a:r>
          <a:endParaRPr lang="en-US" dirty="0"/>
        </a:p>
      </dgm:t>
    </dgm:pt>
    <dgm:pt modelId="{CB24D8A8-F7F8-4E5E-90C3-06681EFE6936}" type="parTrans" cxnId="{C958E10D-44E8-44B6-B2C4-4ECDC16E9C45}">
      <dgm:prSet/>
      <dgm:spPr/>
      <dgm:t>
        <a:bodyPr/>
        <a:lstStyle/>
        <a:p>
          <a:endParaRPr lang="en-US"/>
        </a:p>
      </dgm:t>
    </dgm:pt>
    <dgm:pt modelId="{A254D249-24C3-46F5-88B0-27246459F1FA}" type="sibTrans" cxnId="{C958E10D-44E8-44B6-B2C4-4ECDC16E9C45}">
      <dgm:prSet/>
      <dgm:spPr/>
      <dgm:t>
        <a:bodyPr/>
        <a:lstStyle/>
        <a:p>
          <a:endParaRPr lang="en-US"/>
        </a:p>
      </dgm:t>
    </dgm:pt>
    <dgm:pt modelId="{B9332523-A872-4D9E-904F-E5F019847FE2}" type="pres">
      <dgm:prSet presAssocID="{87B2E9F3-6491-47E6-A8C7-6304F89A15B3}" presName="hierChild1" presStyleCnt="0">
        <dgm:presLayoutVars>
          <dgm:orgChart val="1"/>
          <dgm:chPref val="1"/>
          <dgm:dir/>
          <dgm:animOne val="branch"/>
          <dgm:animLvl val="lvl"/>
          <dgm:resizeHandles/>
        </dgm:presLayoutVars>
      </dgm:prSet>
      <dgm:spPr/>
      <dgm:t>
        <a:bodyPr/>
        <a:lstStyle/>
        <a:p>
          <a:endParaRPr lang="en-US"/>
        </a:p>
      </dgm:t>
    </dgm:pt>
    <dgm:pt modelId="{0DF1F18A-4CC7-408D-9BBF-300A880DF82C}" type="pres">
      <dgm:prSet presAssocID="{7959C539-7EB2-4204-9614-059410D19A14}" presName="hierRoot1" presStyleCnt="0">
        <dgm:presLayoutVars>
          <dgm:hierBranch val="r"/>
        </dgm:presLayoutVars>
      </dgm:prSet>
      <dgm:spPr/>
    </dgm:pt>
    <dgm:pt modelId="{1761911A-407D-457C-BC90-59257AA2AF7C}" type="pres">
      <dgm:prSet presAssocID="{7959C539-7EB2-4204-9614-059410D19A14}" presName="rootComposite1" presStyleCnt="0"/>
      <dgm:spPr/>
    </dgm:pt>
    <dgm:pt modelId="{7E8750E0-8580-4AF7-987C-9E737506836F}" type="pres">
      <dgm:prSet presAssocID="{7959C539-7EB2-4204-9614-059410D19A14}" presName="rootText1" presStyleLbl="node0" presStyleIdx="0" presStyleCnt="5">
        <dgm:presLayoutVars>
          <dgm:chPref val="3"/>
        </dgm:presLayoutVars>
      </dgm:prSet>
      <dgm:spPr/>
      <dgm:t>
        <a:bodyPr/>
        <a:lstStyle/>
        <a:p>
          <a:endParaRPr lang="en-US"/>
        </a:p>
      </dgm:t>
    </dgm:pt>
    <dgm:pt modelId="{BA2A60EC-57E8-46AD-9DCC-6644F738DEA0}" type="pres">
      <dgm:prSet presAssocID="{7959C539-7EB2-4204-9614-059410D19A14}" presName="rootPict1" presStyleLbl="align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3A378C4C-560D-4833-8B49-18FD3D0C5004}" type="pres">
      <dgm:prSet presAssocID="{7959C539-7EB2-4204-9614-059410D19A14}" presName="rootConnector1" presStyleLbl="node1" presStyleIdx="0" presStyleCnt="0"/>
      <dgm:spPr/>
      <dgm:t>
        <a:bodyPr/>
        <a:lstStyle/>
        <a:p>
          <a:endParaRPr lang="en-US"/>
        </a:p>
      </dgm:t>
    </dgm:pt>
    <dgm:pt modelId="{D63C82DD-2A6B-4B25-AD46-70ADEE111CF4}" type="pres">
      <dgm:prSet presAssocID="{7959C539-7EB2-4204-9614-059410D19A14}" presName="hierChild2" presStyleCnt="0"/>
      <dgm:spPr/>
    </dgm:pt>
    <dgm:pt modelId="{9A441A4B-0E26-4BC8-863D-D21079386738}" type="pres">
      <dgm:prSet presAssocID="{7959C539-7EB2-4204-9614-059410D19A14}" presName="hierChild3" presStyleCnt="0"/>
      <dgm:spPr/>
    </dgm:pt>
    <dgm:pt modelId="{7896B63B-6B56-41AB-9E55-2C726FFD3CBA}" type="pres">
      <dgm:prSet presAssocID="{D2C8F390-0B69-4A18-9211-28D3D6BE45F1}" presName="hierRoot1" presStyleCnt="0">
        <dgm:presLayoutVars>
          <dgm:hierBranch val="init"/>
        </dgm:presLayoutVars>
      </dgm:prSet>
      <dgm:spPr/>
    </dgm:pt>
    <dgm:pt modelId="{919C44F8-0E84-48A3-AB21-809F1BF90ECE}" type="pres">
      <dgm:prSet presAssocID="{D2C8F390-0B69-4A18-9211-28D3D6BE45F1}" presName="rootComposite1" presStyleCnt="0"/>
      <dgm:spPr/>
    </dgm:pt>
    <dgm:pt modelId="{EB894AA2-E360-4812-8D9D-9BBFBD1272DD}" type="pres">
      <dgm:prSet presAssocID="{D2C8F390-0B69-4A18-9211-28D3D6BE45F1}" presName="rootText1" presStyleLbl="node0" presStyleIdx="1" presStyleCnt="5">
        <dgm:presLayoutVars>
          <dgm:chPref val="3"/>
        </dgm:presLayoutVars>
      </dgm:prSet>
      <dgm:spPr/>
      <dgm:t>
        <a:bodyPr/>
        <a:lstStyle/>
        <a:p>
          <a:endParaRPr lang="en-US"/>
        </a:p>
      </dgm:t>
    </dgm:pt>
    <dgm:pt modelId="{5D0486D4-0CEA-47E2-A530-D44952024C08}" type="pres">
      <dgm:prSet presAssocID="{D2C8F390-0B69-4A18-9211-28D3D6BE45F1}" presName="rootPict1" presStyleLbl="align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610F5269-FA99-4C49-8984-45A7F6B3716B}" type="pres">
      <dgm:prSet presAssocID="{D2C8F390-0B69-4A18-9211-28D3D6BE45F1}" presName="rootConnector1" presStyleLbl="node1" presStyleIdx="0" presStyleCnt="0"/>
      <dgm:spPr/>
      <dgm:t>
        <a:bodyPr/>
        <a:lstStyle/>
        <a:p>
          <a:endParaRPr lang="en-US"/>
        </a:p>
      </dgm:t>
    </dgm:pt>
    <dgm:pt modelId="{735A50CB-4616-4706-BA62-1B4F629BFCFE}" type="pres">
      <dgm:prSet presAssocID="{D2C8F390-0B69-4A18-9211-28D3D6BE45F1}" presName="hierChild2" presStyleCnt="0"/>
      <dgm:spPr/>
    </dgm:pt>
    <dgm:pt modelId="{2142A637-A20A-4E8B-8CC9-E62FDA62C4E6}" type="pres">
      <dgm:prSet presAssocID="{D2C8F390-0B69-4A18-9211-28D3D6BE45F1}" presName="hierChild3" presStyleCnt="0"/>
      <dgm:spPr/>
    </dgm:pt>
    <dgm:pt modelId="{C112B207-1B9E-4FEC-9C12-1AB4F75ACD74}" type="pres">
      <dgm:prSet presAssocID="{C2B770B7-94C4-4556-B483-0CD7B290BD4B}" presName="hierRoot1" presStyleCnt="0">
        <dgm:presLayoutVars>
          <dgm:hierBranch val="init"/>
        </dgm:presLayoutVars>
      </dgm:prSet>
      <dgm:spPr/>
    </dgm:pt>
    <dgm:pt modelId="{4412F67A-6C13-464B-8E1D-ADEB3E102F4D}" type="pres">
      <dgm:prSet presAssocID="{C2B770B7-94C4-4556-B483-0CD7B290BD4B}" presName="rootComposite1" presStyleCnt="0"/>
      <dgm:spPr/>
    </dgm:pt>
    <dgm:pt modelId="{A7353F4D-23B4-4D7B-B1C1-93337A0BF764}" type="pres">
      <dgm:prSet presAssocID="{C2B770B7-94C4-4556-B483-0CD7B290BD4B}" presName="rootText1" presStyleLbl="node0" presStyleIdx="2" presStyleCnt="5">
        <dgm:presLayoutVars>
          <dgm:chPref val="3"/>
        </dgm:presLayoutVars>
      </dgm:prSet>
      <dgm:spPr/>
      <dgm:t>
        <a:bodyPr/>
        <a:lstStyle/>
        <a:p>
          <a:endParaRPr lang="en-US"/>
        </a:p>
      </dgm:t>
    </dgm:pt>
    <dgm:pt modelId="{E80D96D3-132E-4D4D-80C4-E83032CC99B4}" type="pres">
      <dgm:prSet presAssocID="{C2B770B7-94C4-4556-B483-0CD7B290BD4B}" presName="rootPict1" presStyleLbl="align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E3970E2A-B999-4C0B-8286-17CEA0975482}" type="pres">
      <dgm:prSet presAssocID="{C2B770B7-94C4-4556-B483-0CD7B290BD4B}" presName="rootConnector1" presStyleLbl="node1" presStyleIdx="0" presStyleCnt="0"/>
      <dgm:spPr/>
      <dgm:t>
        <a:bodyPr/>
        <a:lstStyle/>
        <a:p>
          <a:endParaRPr lang="en-US"/>
        </a:p>
      </dgm:t>
    </dgm:pt>
    <dgm:pt modelId="{80531093-6570-469F-9CD9-E67E04523F71}" type="pres">
      <dgm:prSet presAssocID="{C2B770B7-94C4-4556-B483-0CD7B290BD4B}" presName="hierChild2" presStyleCnt="0"/>
      <dgm:spPr/>
    </dgm:pt>
    <dgm:pt modelId="{11C79CC7-5694-4A3B-A1C8-CA1148D244E7}" type="pres">
      <dgm:prSet presAssocID="{C2B770B7-94C4-4556-B483-0CD7B290BD4B}" presName="hierChild3" presStyleCnt="0"/>
      <dgm:spPr/>
    </dgm:pt>
    <dgm:pt modelId="{94BC58A2-7847-4FB2-A09A-A94605443666}" type="pres">
      <dgm:prSet presAssocID="{37A9569B-8D7A-43C2-93D9-55F4AD6E8143}" presName="hierRoot1" presStyleCnt="0">
        <dgm:presLayoutVars>
          <dgm:hierBranch val="init"/>
        </dgm:presLayoutVars>
      </dgm:prSet>
      <dgm:spPr/>
    </dgm:pt>
    <dgm:pt modelId="{20DB3828-583A-472B-8F17-E21650ABC232}" type="pres">
      <dgm:prSet presAssocID="{37A9569B-8D7A-43C2-93D9-55F4AD6E8143}" presName="rootComposite1" presStyleCnt="0"/>
      <dgm:spPr/>
    </dgm:pt>
    <dgm:pt modelId="{CB18E512-759B-40F5-984F-C8B05778DE8E}" type="pres">
      <dgm:prSet presAssocID="{37A9569B-8D7A-43C2-93D9-55F4AD6E8143}" presName="rootText1" presStyleLbl="node0" presStyleIdx="3" presStyleCnt="5">
        <dgm:presLayoutVars>
          <dgm:chPref val="3"/>
        </dgm:presLayoutVars>
      </dgm:prSet>
      <dgm:spPr/>
      <dgm:t>
        <a:bodyPr/>
        <a:lstStyle/>
        <a:p>
          <a:endParaRPr lang="en-US"/>
        </a:p>
      </dgm:t>
    </dgm:pt>
    <dgm:pt modelId="{03E80C8F-D458-4D34-B17D-DC8FC71EDC2B}" type="pres">
      <dgm:prSet presAssocID="{37A9569B-8D7A-43C2-93D9-55F4AD6E8143}" presName="rootPict1" presStyleLbl="alignImgPlac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37EBC12B-FB37-443B-9085-0D4AC35C8C73}" type="pres">
      <dgm:prSet presAssocID="{37A9569B-8D7A-43C2-93D9-55F4AD6E8143}" presName="rootConnector1" presStyleLbl="node1" presStyleIdx="0" presStyleCnt="0"/>
      <dgm:spPr/>
      <dgm:t>
        <a:bodyPr/>
        <a:lstStyle/>
        <a:p>
          <a:endParaRPr lang="en-US"/>
        </a:p>
      </dgm:t>
    </dgm:pt>
    <dgm:pt modelId="{D5D72FCB-4C7B-4FB6-B2F9-850790814E34}" type="pres">
      <dgm:prSet presAssocID="{37A9569B-8D7A-43C2-93D9-55F4AD6E8143}" presName="hierChild2" presStyleCnt="0"/>
      <dgm:spPr/>
    </dgm:pt>
    <dgm:pt modelId="{E8F665AA-B9D7-4245-8E55-B3ABD596ED71}" type="pres">
      <dgm:prSet presAssocID="{37A9569B-8D7A-43C2-93D9-55F4AD6E8143}" presName="hierChild3" presStyleCnt="0"/>
      <dgm:spPr/>
    </dgm:pt>
    <dgm:pt modelId="{C5E3887F-7E29-4914-AE6D-E1738C32244B}" type="pres">
      <dgm:prSet presAssocID="{2034183F-4AA5-4DD2-8CC1-90885F3A0D9F}" presName="hierRoot1" presStyleCnt="0">
        <dgm:presLayoutVars>
          <dgm:hierBranch val="init"/>
        </dgm:presLayoutVars>
      </dgm:prSet>
      <dgm:spPr/>
    </dgm:pt>
    <dgm:pt modelId="{8AAA2482-2229-4153-A8FD-E089086BAFAF}" type="pres">
      <dgm:prSet presAssocID="{2034183F-4AA5-4DD2-8CC1-90885F3A0D9F}" presName="rootComposite1" presStyleCnt="0"/>
      <dgm:spPr/>
    </dgm:pt>
    <dgm:pt modelId="{22B56D31-EBB3-4ED6-9793-B738468EEFD1}" type="pres">
      <dgm:prSet presAssocID="{2034183F-4AA5-4DD2-8CC1-90885F3A0D9F}" presName="rootText1" presStyleLbl="node0" presStyleIdx="4" presStyleCnt="5">
        <dgm:presLayoutVars>
          <dgm:chPref val="3"/>
        </dgm:presLayoutVars>
      </dgm:prSet>
      <dgm:spPr/>
      <dgm:t>
        <a:bodyPr/>
        <a:lstStyle/>
        <a:p>
          <a:endParaRPr lang="en-US"/>
        </a:p>
      </dgm:t>
    </dgm:pt>
    <dgm:pt modelId="{62EA003A-F380-4F32-B278-8CDC48913677}" type="pres">
      <dgm:prSet presAssocID="{2034183F-4AA5-4DD2-8CC1-90885F3A0D9F}" presName="rootPict1" presStyleLbl="align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D4266774-526C-4977-A440-B3D6D3C322AD}" type="pres">
      <dgm:prSet presAssocID="{2034183F-4AA5-4DD2-8CC1-90885F3A0D9F}" presName="rootConnector1" presStyleLbl="node1" presStyleIdx="0" presStyleCnt="0"/>
      <dgm:spPr/>
      <dgm:t>
        <a:bodyPr/>
        <a:lstStyle/>
        <a:p>
          <a:endParaRPr lang="en-US"/>
        </a:p>
      </dgm:t>
    </dgm:pt>
    <dgm:pt modelId="{063E584F-C4CF-4FF3-A6F1-B6EAA76506F5}" type="pres">
      <dgm:prSet presAssocID="{2034183F-4AA5-4DD2-8CC1-90885F3A0D9F}" presName="hierChild2" presStyleCnt="0"/>
      <dgm:spPr/>
    </dgm:pt>
    <dgm:pt modelId="{2D9B210A-C753-4FB7-8B50-25613BEEB459}" type="pres">
      <dgm:prSet presAssocID="{2034183F-4AA5-4DD2-8CC1-90885F3A0D9F}" presName="hierChild3" presStyleCnt="0"/>
      <dgm:spPr/>
    </dgm:pt>
  </dgm:ptLst>
  <dgm:cxnLst>
    <dgm:cxn modelId="{9E78BA49-17E5-4BE1-AFC2-C379306E778A}" type="presOf" srcId="{D2C8F390-0B69-4A18-9211-28D3D6BE45F1}" destId="{610F5269-FA99-4C49-8984-45A7F6B3716B}" srcOrd="1" destOrd="0" presId="urn:microsoft.com/office/officeart/2005/8/layout/pictureOrgChart+Icon"/>
    <dgm:cxn modelId="{20998845-3544-446A-86D0-923F3C83FA2E}" type="presOf" srcId="{C2B770B7-94C4-4556-B483-0CD7B290BD4B}" destId="{A7353F4D-23B4-4D7B-B1C1-93337A0BF764}" srcOrd="0" destOrd="0" presId="urn:microsoft.com/office/officeart/2005/8/layout/pictureOrgChart+Icon"/>
    <dgm:cxn modelId="{390B6C4E-C543-4432-B6A5-09B233FE3F40}" type="presOf" srcId="{2034183F-4AA5-4DD2-8CC1-90885F3A0D9F}" destId="{D4266774-526C-4977-A440-B3D6D3C322AD}" srcOrd="1" destOrd="0" presId="urn:microsoft.com/office/officeart/2005/8/layout/pictureOrgChart+Icon"/>
    <dgm:cxn modelId="{8837425E-DC3D-4B23-AC88-D6AE5FEC9870}" type="presOf" srcId="{7959C539-7EB2-4204-9614-059410D19A14}" destId="{3A378C4C-560D-4833-8B49-18FD3D0C5004}" srcOrd="1" destOrd="0" presId="urn:microsoft.com/office/officeart/2005/8/layout/pictureOrgChart+Icon"/>
    <dgm:cxn modelId="{1FE67E30-D9ED-4A3C-9341-374F4637A147}" srcId="{87B2E9F3-6491-47E6-A8C7-6304F89A15B3}" destId="{D2C8F390-0B69-4A18-9211-28D3D6BE45F1}" srcOrd="1" destOrd="0" parTransId="{EB8BC57A-4CAB-4BB5-BEC6-62A86139F7B2}" sibTransId="{1B88CC2D-7FB5-411C-9460-308A911C4AE1}"/>
    <dgm:cxn modelId="{1C0C90EA-D9B2-4644-966B-3CF652B6394A}" type="presOf" srcId="{37A9569B-8D7A-43C2-93D9-55F4AD6E8143}" destId="{CB18E512-759B-40F5-984F-C8B05778DE8E}" srcOrd="0" destOrd="0" presId="urn:microsoft.com/office/officeart/2005/8/layout/pictureOrgChart+Icon"/>
    <dgm:cxn modelId="{80FCC601-CAAB-4327-9041-4CC90ADBCF80}" type="presOf" srcId="{D2C8F390-0B69-4A18-9211-28D3D6BE45F1}" destId="{EB894AA2-E360-4812-8D9D-9BBFBD1272DD}" srcOrd="0" destOrd="0" presId="urn:microsoft.com/office/officeart/2005/8/layout/pictureOrgChart+Icon"/>
    <dgm:cxn modelId="{932565AE-32E9-4188-9484-394777A6BAD9}" type="presOf" srcId="{7959C539-7EB2-4204-9614-059410D19A14}" destId="{7E8750E0-8580-4AF7-987C-9E737506836F}" srcOrd="0" destOrd="0" presId="urn:microsoft.com/office/officeart/2005/8/layout/pictureOrgChart+Icon"/>
    <dgm:cxn modelId="{1B0D09DF-4439-4C16-A806-A82E5004C504}" type="presOf" srcId="{C2B770B7-94C4-4556-B483-0CD7B290BD4B}" destId="{E3970E2A-B999-4C0B-8286-17CEA0975482}" srcOrd="1" destOrd="0" presId="urn:microsoft.com/office/officeart/2005/8/layout/pictureOrgChart+Icon"/>
    <dgm:cxn modelId="{89C948F8-277E-49EA-8538-436160B8626E}" srcId="{87B2E9F3-6491-47E6-A8C7-6304F89A15B3}" destId="{7959C539-7EB2-4204-9614-059410D19A14}" srcOrd="0" destOrd="0" parTransId="{229B2FB4-F503-4D60-AA48-31E76FC082D4}" sibTransId="{92356D6E-1811-44E5-8084-5A24772E8796}"/>
    <dgm:cxn modelId="{5B81D95A-FFD8-4577-9C54-A949327AF26A}" type="presOf" srcId="{2034183F-4AA5-4DD2-8CC1-90885F3A0D9F}" destId="{22B56D31-EBB3-4ED6-9793-B738468EEFD1}" srcOrd="0" destOrd="0" presId="urn:microsoft.com/office/officeart/2005/8/layout/pictureOrgChart+Icon"/>
    <dgm:cxn modelId="{AE4BB743-9406-43B5-8D4F-28E1C07A6521}" srcId="{87B2E9F3-6491-47E6-A8C7-6304F89A15B3}" destId="{C2B770B7-94C4-4556-B483-0CD7B290BD4B}" srcOrd="2" destOrd="0" parTransId="{BBACE19E-284C-42AA-9B48-CED9C657EA22}" sibTransId="{1217574C-F20F-4DC8-B06E-D5BAE1D07A41}"/>
    <dgm:cxn modelId="{7B296F28-1286-4A0B-8315-A6A2E8AC17C3}" srcId="{87B2E9F3-6491-47E6-A8C7-6304F89A15B3}" destId="{37A9569B-8D7A-43C2-93D9-55F4AD6E8143}" srcOrd="3" destOrd="0" parTransId="{D639B588-B5A7-4F5A-9CDE-EE65887A10C5}" sibTransId="{5AB11044-F1AF-45CB-9AE2-8D774ED037C9}"/>
    <dgm:cxn modelId="{C958E10D-44E8-44B6-B2C4-4ECDC16E9C45}" srcId="{87B2E9F3-6491-47E6-A8C7-6304F89A15B3}" destId="{2034183F-4AA5-4DD2-8CC1-90885F3A0D9F}" srcOrd="4" destOrd="0" parTransId="{CB24D8A8-F7F8-4E5E-90C3-06681EFE6936}" sibTransId="{A254D249-24C3-46F5-88B0-27246459F1FA}"/>
    <dgm:cxn modelId="{92DCA5D8-EAAF-476C-94F7-655B48070F29}" type="presOf" srcId="{87B2E9F3-6491-47E6-A8C7-6304F89A15B3}" destId="{B9332523-A872-4D9E-904F-E5F019847FE2}" srcOrd="0" destOrd="0" presId="urn:microsoft.com/office/officeart/2005/8/layout/pictureOrgChart+Icon"/>
    <dgm:cxn modelId="{A123917E-BCBC-4A5F-9621-B780AF90D536}" type="presOf" srcId="{37A9569B-8D7A-43C2-93D9-55F4AD6E8143}" destId="{37EBC12B-FB37-443B-9085-0D4AC35C8C73}" srcOrd="1" destOrd="0" presId="urn:microsoft.com/office/officeart/2005/8/layout/pictureOrgChart+Icon"/>
    <dgm:cxn modelId="{E42C63FC-FE41-453A-8BB5-F43C412F4304}" type="presParOf" srcId="{B9332523-A872-4D9E-904F-E5F019847FE2}" destId="{0DF1F18A-4CC7-408D-9BBF-300A880DF82C}" srcOrd="0" destOrd="0" presId="urn:microsoft.com/office/officeart/2005/8/layout/pictureOrgChart+Icon"/>
    <dgm:cxn modelId="{DBA306D0-B356-4199-AD16-A50C53A2338D}" type="presParOf" srcId="{0DF1F18A-4CC7-408D-9BBF-300A880DF82C}" destId="{1761911A-407D-457C-BC90-59257AA2AF7C}" srcOrd="0" destOrd="0" presId="urn:microsoft.com/office/officeart/2005/8/layout/pictureOrgChart+Icon"/>
    <dgm:cxn modelId="{EC3ACC35-AAE7-4DC9-BEF5-E9525DC0B282}" type="presParOf" srcId="{1761911A-407D-457C-BC90-59257AA2AF7C}" destId="{7E8750E0-8580-4AF7-987C-9E737506836F}" srcOrd="0" destOrd="0" presId="urn:microsoft.com/office/officeart/2005/8/layout/pictureOrgChart+Icon"/>
    <dgm:cxn modelId="{56A2A5A9-79FC-473E-A819-EB1B6AA702C6}" type="presParOf" srcId="{1761911A-407D-457C-BC90-59257AA2AF7C}" destId="{BA2A60EC-57E8-46AD-9DCC-6644F738DEA0}" srcOrd="1" destOrd="0" presId="urn:microsoft.com/office/officeart/2005/8/layout/pictureOrgChart+Icon"/>
    <dgm:cxn modelId="{49D32A73-5E12-41BF-A310-6B8A9F397F9F}" type="presParOf" srcId="{1761911A-407D-457C-BC90-59257AA2AF7C}" destId="{3A378C4C-560D-4833-8B49-18FD3D0C5004}" srcOrd="2" destOrd="0" presId="urn:microsoft.com/office/officeart/2005/8/layout/pictureOrgChart+Icon"/>
    <dgm:cxn modelId="{C36DA1D3-6082-4674-85CF-AE67CAA679D3}" type="presParOf" srcId="{0DF1F18A-4CC7-408D-9BBF-300A880DF82C}" destId="{D63C82DD-2A6B-4B25-AD46-70ADEE111CF4}" srcOrd="1" destOrd="0" presId="urn:microsoft.com/office/officeart/2005/8/layout/pictureOrgChart+Icon"/>
    <dgm:cxn modelId="{60F245EC-FA80-4B09-B397-41C97A8CD8DC}" type="presParOf" srcId="{0DF1F18A-4CC7-408D-9BBF-300A880DF82C}" destId="{9A441A4B-0E26-4BC8-863D-D21079386738}" srcOrd="2" destOrd="0" presId="urn:microsoft.com/office/officeart/2005/8/layout/pictureOrgChart+Icon"/>
    <dgm:cxn modelId="{8EBCA5EB-CBC7-4391-A19A-A564027F8B91}" type="presParOf" srcId="{B9332523-A872-4D9E-904F-E5F019847FE2}" destId="{7896B63B-6B56-41AB-9E55-2C726FFD3CBA}" srcOrd="1" destOrd="0" presId="urn:microsoft.com/office/officeart/2005/8/layout/pictureOrgChart+Icon"/>
    <dgm:cxn modelId="{750BD01A-9F6D-4695-BB2F-F870748BB720}" type="presParOf" srcId="{7896B63B-6B56-41AB-9E55-2C726FFD3CBA}" destId="{919C44F8-0E84-48A3-AB21-809F1BF90ECE}" srcOrd="0" destOrd="0" presId="urn:microsoft.com/office/officeart/2005/8/layout/pictureOrgChart+Icon"/>
    <dgm:cxn modelId="{9A7196B0-91E4-42A6-8025-ABC5C6A38D7E}" type="presParOf" srcId="{919C44F8-0E84-48A3-AB21-809F1BF90ECE}" destId="{EB894AA2-E360-4812-8D9D-9BBFBD1272DD}" srcOrd="0" destOrd="0" presId="urn:microsoft.com/office/officeart/2005/8/layout/pictureOrgChart+Icon"/>
    <dgm:cxn modelId="{7712EFAE-AC00-4BEF-9015-EC1180FEB275}" type="presParOf" srcId="{919C44F8-0E84-48A3-AB21-809F1BF90ECE}" destId="{5D0486D4-0CEA-47E2-A530-D44952024C08}" srcOrd="1" destOrd="0" presId="urn:microsoft.com/office/officeart/2005/8/layout/pictureOrgChart+Icon"/>
    <dgm:cxn modelId="{A15835E9-0677-4E47-ABD6-10C6713815F0}" type="presParOf" srcId="{919C44F8-0E84-48A3-AB21-809F1BF90ECE}" destId="{610F5269-FA99-4C49-8984-45A7F6B3716B}" srcOrd="2" destOrd="0" presId="urn:microsoft.com/office/officeart/2005/8/layout/pictureOrgChart+Icon"/>
    <dgm:cxn modelId="{70281747-504A-44F7-A315-973CB0A3A642}" type="presParOf" srcId="{7896B63B-6B56-41AB-9E55-2C726FFD3CBA}" destId="{735A50CB-4616-4706-BA62-1B4F629BFCFE}" srcOrd="1" destOrd="0" presId="urn:microsoft.com/office/officeart/2005/8/layout/pictureOrgChart+Icon"/>
    <dgm:cxn modelId="{9816F516-095E-48BF-AD4F-2BB9ECE57371}" type="presParOf" srcId="{7896B63B-6B56-41AB-9E55-2C726FFD3CBA}" destId="{2142A637-A20A-4E8B-8CC9-E62FDA62C4E6}" srcOrd="2" destOrd="0" presId="urn:microsoft.com/office/officeart/2005/8/layout/pictureOrgChart+Icon"/>
    <dgm:cxn modelId="{88760C63-F930-4CC8-B6BE-207CA4442F47}" type="presParOf" srcId="{B9332523-A872-4D9E-904F-E5F019847FE2}" destId="{C112B207-1B9E-4FEC-9C12-1AB4F75ACD74}" srcOrd="2" destOrd="0" presId="urn:microsoft.com/office/officeart/2005/8/layout/pictureOrgChart+Icon"/>
    <dgm:cxn modelId="{F7710218-1081-41AC-ADDC-48BF7A4979DC}" type="presParOf" srcId="{C112B207-1B9E-4FEC-9C12-1AB4F75ACD74}" destId="{4412F67A-6C13-464B-8E1D-ADEB3E102F4D}" srcOrd="0" destOrd="0" presId="urn:microsoft.com/office/officeart/2005/8/layout/pictureOrgChart+Icon"/>
    <dgm:cxn modelId="{9CC8822B-A7AA-462E-A3DA-F32E90192A4D}" type="presParOf" srcId="{4412F67A-6C13-464B-8E1D-ADEB3E102F4D}" destId="{A7353F4D-23B4-4D7B-B1C1-93337A0BF764}" srcOrd="0" destOrd="0" presId="urn:microsoft.com/office/officeart/2005/8/layout/pictureOrgChart+Icon"/>
    <dgm:cxn modelId="{182E8F1E-4E5F-409B-9E63-6A13CFADB891}" type="presParOf" srcId="{4412F67A-6C13-464B-8E1D-ADEB3E102F4D}" destId="{E80D96D3-132E-4D4D-80C4-E83032CC99B4}" srcOrd="1" destOrd="0" presId="urn:microsoft.com/office/officeart/2005/8/layout/pictureOrgChart+Icon"/>
    <dgm:cxn modelId="{69ED8257-E0C2-4EFA-90EC-F1D720B8B20E}" type="presParOf" srcId="{4412F67A-6C13-464B-8E1D-ADEB3E102F4D}" destId="{E3970E2A-B999-4C0B-8286-17CEA0975482}" srcOrd="2" destOrd="0" presId="urn:microsoft.com/office/officeart/2005/8/layout/pictureOrgChart+Icon"/>
    <dgm:cxn modelId="{07B2A5F0-B4CB-410A-8D1A-91F55F8DBFC6}" type="presParOf" srcId="{C112B207-1B9E-4FEC-9C12-1AB4F75ACD74}" destId="{80531093-6570-469F-9CD9-E67E04523F71}" srcOrd="1" destOrd="0" presId="urn:microsoft.com/office/officeart/2005/8/layout/pictureOrgChart+Icon"/>
    <dgm:cxn modelId="{BAF854B4-8ACF-4139-B8A7-2FB06F90662A}" type="presParOf" srcId="{C112B207-1B9E-4FEC-9C12-1AB4F75ACD74}" destId="{11C79CC7-5694-4A3B-A1C8-CA1148D244E7}" srcOrd="2" destOrd="0" presId="urn:microsoft.com/office/officeart/2005/8/layout/pictureOrgChart+Icon"/>
    <dgm:cxn modelId="{AB2E71B7-0D2E-468C-9D84-9AD8E471DBE1}" type="presParOf" srcId="{B9332523-A872-4D9E-904F-E5F019847FE2}" destId="{94BC58A2-7847-4FB2-A09A-A94605443666}" srcOrd="3" destOrd="0" presId="urn:microsoft.com/office/officeart/2005/8/layout/pictureOrgChart+Icon"/>
    <dgm:cxn modelId="{7D63FF6C-C9A2-4C7C-913F-51DB255F62AF}" type="presParOf" srcId="{94BC58A2-7847-4FB2-A09A-A94605443666}" destId="{20DB3828-583A-472B-8F17-E21650ABC232}" srcOrd="0" destOrd="0" presId="urn:microsoft.com/office/officeart/2005/8/layout/pictureOrgChart+Icon"/>
    <dgm:cxn modelId="{8BC90F9B-F4B3-4447-B91E-4CC5121E79BD}" type="presParOf" srcId="{20DB3828-583A-472B-8F17-E21650ABC232}" destId="{CB18E512-759B-40F5-984F-C8B05778DE8E}" srcOrd="0" destOrd="0" presId="urn:microsoft.com/office/officeart/2005/8/layout/pictureOrgChart+Icon"/>
    <dgm:cxn modelId="{D57E4644-6A93-4E3D-825A-62F3F0BD84C3}" type="presParOf" srcId="{20DB3828-583A-472B-8F17-E21650ABC232}" destId="{03E80C8F-D458-4D34-B17D-DC8FC71EDC2B}" srcOrd="1" destOrd="0" presId="urn:microsoft.com/office/officeart/2005/8/layout/pictureOrgChart+Icon"/>
    <dgm:cxn modelId="{BC8CEB21-26E1-4AA4-8C75-6696D283133D}" type="presParOf" srcId="{20DB3828-583A-472B-8F17-E21650ABC232}" destId="{37EBC12B-FB37-443B-9085-0D4AC35C8C73}" srcOrd="2" destOrd="0" presId="urn:microsoft.com/office/officeart/2005/8/layout/pictureOrgChart+Icon"/>
    <dgm:cxn modelId="{2F17D164-DFDF-495E-8DDC-4E065BE2D44B}" type="presParOf" srcId="{94BC58A2-7847-4FB2-A09A-A94605443666}" destId="{D5D72FCB-4C7B-4FB6-B2F9-850790814E34}" srcOrd="1" destOrd="0" presId="urn:microsoft.com/office/officeart/2005/8/layout/pictureOrgChart+Icon"/>
    <dgm:cxn modelId="{53832DF9-FDA9-4EE8-BB7D-7B2581092BFA}" type="presParOf" srcId="{94BC58A2-7847-4FB2-A09A-A94605443666}" destId="{E8F665AA-B9D7-4245-8E55-B3ABD596ED71}" srcOrd="2" destOrd="0" presId="urn:microsoft.com/office/officeart/2005/8/layout/pictureOrgChart+Icon"/>
    <dgm:cxn modelId="{811AF492-2068-41CF-BA7B-89C847ADDFFD}" type="presParOf" srcId="{B9332523-A872-4D9E-904F-E5F019847FE2}" destId="{C5E3887F-7E29-4914-AE6D-E1738C32244B}" srcOrd="4" destOrd="0" presId="urn:microsoft.com/office/officeart/2005/8/layout/pictureOrgChart+Icon"/>
    <dgm:cxn modelId="{E9B9BFB1-316D-4891-96E8-67393421CA4E}" type="presParOf" srcId="{C5E3887F-7E29-4914-AE6D-E1738C32244B}" destId="{8AAA2482-2229-4153-A8FD-E089086BAFAF}" srcOrd="0" destOrd="0" presId="urn:microsoft.com/office/officeart/2005/8/layout/pictureOrgChart+Icon"/>
    <dgm:cxn modelId="{C457811D-AE5D-4B78-9681-422F303379AD}" type="presParOf" srcId="{8AAA2482-2229-4153-A8FD-E089086BAFAF}" destId="{22B56D31-EBB3-4ED6-9793-B738468EEFD1}" srcOrd="0" destOrd="0" presId="urn:microsoft.com/office/officeart/2005/8/layout/pictureOrgChart+Icon"/>
    <dgm:cxn modelId="{09650FBD-D330-44DF-8BF3-56F58A0A34FE}" type="presParOf" srcId="{8AAA2482-2229-4153-A8FD-E089086BAFAF}" destId="{62EA003A-F380-4F32-B278-8CDC48913677}" srcOrd="1" destOrd="0" presId="urn:microsoft.com/office/officeart/2005/8/layout/pictureOrgChart+Icon"/>
    <dgm:cxn modelId="{625756CB-1AE5-4704-93A6-83A23F359C49}" type="presParOf" srcId="{8AAA2482-2229-4153-A8FD-E089086BAFAF}" destId="{D4266774-526C-4977-A440-B3D6D3C322AD}" srcOrd="2" destOrd="0" presId="urn:microsoft.com/office/officeart/2005/8/layout/pictureOrgChart+Icon"/>
    <dgm:cxn modelId="{70BD8924-B146-4306-9310-BE0BF983C29D}" type="presParOf" srcId="{C5E3887F-7E29-4914-AE6D-E1738C32244B}" destId="{063E584F-C4CF-4FF3-A6F1-B6EAA76506F5}" srcOrd="1" destOrd="0" presId="urn:microsoft.com/office/officeart/2005/8/layout/pictureOrgChart+Icon"/>
    <dgm:cxn modelId="{76F72221-62E8-463F-989D-37EEFF674E61}" type="presParOf" srcId="{C5E3887F-7E29-4914-AE6D-E1738C32244B}" destId="{2D9B210A-C753-4FB7-8B50-25613BEEB459}" srcOrd="2" destOrd="0" presId="urn:microsoft.com/office/officeart/2005/8/layout/pictureOrgChar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B2E9F3-6491-47E6-A8C7-6304F89A15B3}"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D2C8F390-0B69-4A18-9211-28D3D6BE45F1}">
      <dgm:prSet phldrT="[Text]"/>
      <dgm:spPr>
        <a:solidFill>
          <a:schemeClr val="tx1">
            <a:lumMod val="50000"/>
            <a:lumOff val="50000"/>
          </a:schemeClr>
        </a:solidFill>
      </dgm:spPr>
      <dgm:t>
        <a:bodyPr/>
        <a:lstStyle/>
        <a:p>
          <a:r>
            <a:rPr lang="en-US" dirty="0" err="1" smtClean="0"/>
            <a:t>Guozhong</a:t>
          </a:r>
          <a:r>
            <a:rPr lang="en-US" dirty="0" smtClean="0"/>
            <a:t> Cao</a:t>
          </a:r>
          <a:endParaRPr lang="en-US" dirty="0"/>
        </a:p>
      </dgm:t>
    </dgm:pt>
    <dgm:pt modelId="{EB8BC57A-4CAB-4BB5-BEC6-62A86139F7B2}" type="parTrans" cxnId="{1FE67E30-D9ED-4A3C-9341-374F4637A147}">
      <dgm:prSet/>
      <dgm:spPr/>
      <dgm:t>
        <a:bodyPr/>
        <a:lstStyle/>
        <a:p>
          <a:endParaRPr lang="en-US"/>
        </a:p>
      </dgm:t>
    </dgm:pt>
    <dgm:pt modelId="{1B88CC2D-7FB5-411C-9460-308A911C4AE1}" type="sibTrans" cxnId="{1FE67E30-D9ED-4A3C-9341-374F4637A147}">
      <dgm:prSet/>
      <dgm:spPr/>
      <dgm:t>
        <a:bodyPr/>
        <a:lstStyle/>
        <a:p>
          <a:endParaRPr lang="en-US"/>
        </a:p>
      </dgm:t>
    </dgm:pt>
    <dgm:pt modelId="{2034183F-4AA5-4DD2-8CC1-90885F3A0D9F}">
      <dgm:prSet phldrT="[Text]"/>
      <dgm:spPr>
        <a:solidFill>
          <a:schemeClr val="tx1">
            <a:lumMod val="50000"/>
            <a:lumOff val="50000"/>
          </a:schemeClr>
        </a:solidFill>
      </dgm:spPr>
      <dgm:t>
        <a:bodyPr/>
        <a:lstStyle/>
        <a:p>
          <a:r>
            <a:rPr lang="en-US" dirty="0" smtClean="0"/>
            <a:t>Dan Schwartz</a:t>
          </a:r>
          <a:endParaRPr lang="en-US" dirty="0"/>
        </a:p>
      </dgm:t>
    </dgm:pt>
    <dgm:pt modelId="{CB24D8A8-F7F8-4E5E-90C3-06681EFE6936}" type="parTrans" cxnId="{C958E10D-44E8-44B6-B2C4-4ECDC16E9C45}">
      <dgm:prSet/>
      <dgm:spPr/>
      <dgm:t>
        <a:bodyPr/>
        <a:lstStyle/>
        <a:p>
          <a:endParaRPr lang="en-US"/>
        </a:p>
      </dgm:t>
    </dgm:pt>
    <dgm:pt modelId="{A254D249-24C3-46F5-88B0-27246459F1FA}" type="sibTrans" cxnId="{C958E10D-44E8-44B6-B2C4-4ECDC16E9C45}">
      <dgm:prSet/>
      <dgm:spPr/>
      <dgm:t>
        <a:bodyPr/>
        <a:lstStyle/>
        <a:p>
          <a:endParaRPr lang="en-US"/>
        </a:p>
      </dgm:t>
    </dgm:pt>
    <dgm:pt modelId="{4C1473C2-7A20-402F-AAB1-8BED618C101C}">
      <dgm:prSet phldrT="[Text]"/>
      <dgm:spPr>
        <a:solidFill>
          <a:schemeClr val="tx1">
            <a:lumMod val="50000"/>
            <a:lumOff val="50000"/>
          </a:schemeClr>
        </a:solidFill>
      </dgm:spPr>
      <dgm:t>
        <a:bodyPr/>
        <a:lstStyle/>
        <a:p>
          <a:r>
            <a:rPr lang="en-US" b="0" dirty="0" err="1" smtClean="0"/>
            <a:t>Xiaodong</a:t>
          </a:r>
          <a:r>
            <a:rPr lang="en-US" b="0" dirty="0" smtClean="0"/>
            <a:t> Xu</a:t>
          </a:r>
          <a:endParaRPr lang="en-US" b="0" dirty="0"/>
        </a:p>
      </dgm:t>
    </dgm:pt>
    <dgm:pt modelId="{F58E445D-38B1-4FA8-8ADA-47D5E79B3AAB}" type="parTrans" cxnId="{142C0B13-E343-449C-B859-75B616FCBD41}">
      <dgm:prSet/>
      <dgm:spPr/>
      <dgm:t>
        <a:bodyPr/>
        <a:lstStyle/>
        <a:p>
          <a:endParaRPr lang="en-US"/>
        </a:p>
      </dgm:t>
    </dgm:pt>
    <dgm:pt modelId="{64B58066-78FB-4863-BD9D-418EBBDC0BA0}" type="sibTrans" cxnId="{142C0B13-E343-449C-B859-75B616FCBD41}">
      <dgm:prSet/>
      <dgm:spPr/>
      <dgm:t>
        <a:bodyPr/>
        <a:lstStyle/>
        <a:p>
          <a:endParaRPr lang="en-US"/>
        </a:p>
      </dgm:t>
    </dgm:pt>
    <dgm:pt modelId="{F5E0916F-AAF1-4CF2-8158-294F68A80264}">
      <dgm:prSet phldrT="[Text]"/>
      <dgm:spPr>
        <a:solidFill>
          <a:schemeClr val="tx1">
            <a:lumMod val="50000"/>
            <a:lumOff val="50000"/>
          </a:schemeClr>
        </a:solidFill>
      </dgm:spPr>
      <dgm:t>
        <a:bodyPr/>
        <a:lstStyle/>
        <a:p>
          <a:r>
            <a:rPr lang="en-US" dirty="0" err="1" smtClean="0"/>
            <a:t>Jihu</a:t>
          </a:r>
          <a:r>
            <a:rPr lang="en-US" dirty="0" smtClean="0"/>
            <a:t> Yang</a:t>
          </a:r>
          <a:endParaRPr lang="en-US" dirty="0"/>
        </a:p>
      </dgm:t>
    </dgm:pt>
    <dgm:pt modelId="{62DBE9F7-6413-4EEE-9855-E730E277580A}" type="parTrans" cxnId="{467671FB-B775-488F-B759-69B3C343AAE5}">
      <dgm:prSet/>
      <dgm:spPr/>
      <dgm:t>
        <a:bodyPr/>
        <a:lstStyle/>
        <a:p>
          <a:endParaRPr lang="en-US"/>
        </a:p>
      </dgm:t>
    </dgm:pt>
    <dgm:pt modelId="{B2A6087A-5339-4A34-A6BE-5A60061E912E}" type="sibTrans" cxnId="{467671FB-B775-488F-B759-69B3C343AAE5}">
      <dgm:prSet/>
      <dgm:spPr/>
      <dgm:t>
        <a:bodyPr/>
        <a:lstStyle/>
        <a:p>
          <a:endParaRPr lang="en-US"/>
        </a:p>
      </dgm:t>
    </dgm:pt>
    <dgm:pt modelId="{6C3EEB2A-D077-411E-8E04-B2CC45D61F6A}">
      <dgm:prSet phldrT="[Text]"/>
      <dgm:spPr>
        <a:solidFill>
          <a:schemeClr val="tx1">
            <a:lumMod val="50000"/>
            <a:lumOff val="50000"/>
          </a:schemeClr>
        </a:solidFill>
      </dgm:spPr>
      <dgm:t>
        <a:bodyPr/>
        <a:lstStyle/>
        <a:p>
          <a:r>
            <a:rPr lang="en-US" dirty="0" err="1" smtClean="0"/>
            <a:t>Jiangyu</a:t>
          </a:r>
          <a:r>
            <a:rPr lang="en-US" dirty="0" smtClean="0"/>
            <a:t> Li</a:t>
          </a:r>
          <a:endParaRPr lang="en-US" dirty="0"/>
        </a:p>
      </dgm:t>
    </dgm:pt>
    <dgm:pt modelId="{2A73EC79-ECF4-475F-95CA-D894C2407FCB}" type="parTrans" cxnId="{B489C2D6-6A55-4E85-8051-FED574218CDF}">
      <dgm:prSet/>
      <dgm:spPr/>
      <dgm:t>
        <a:bodyPr/>
        <a:lstStyle/>
        <a:p>
          <a:endParaRPr lang="en-US"/>
        </a:p>
      </dgm:t>
    </dgm:pt>
    <dgm:pt modelId="{B4A4D343-B25A-4389-BF47-7C6E3DA7D89E}" type="sibTrans" cxnId="{B489C2D6-6A55-4E85-8051-FED574218CDF}">
      <dgm:prSet/>
      <dgm:spPr/>
      <dgm:t>
        <a:bodyPr/>
        <a:lstStyle/>
        <a:p>
          <a:endParaRPr lang="en-US"/>
        </a:p>
      </dgm:t>
    </dgm:pt>
    <dgm:pt modelId="{B9332523-A872-4D9E-904F-E5F019847FE2}" type="pres">
      <dgm:prSet presAssocID="{87B2E9F3-6491-47E6-A8C7-6304F89A15B3}" presName="hierChild1" presStyleCnt="0">
        <dgm:presLayoutVars>
          <dgm:orgChart val="1"/>
          <dgm:chPref val="1"/>
          <dgm:dir/>
          <dgm:animOne val="branch"/>
          <dgm:animLvl val="lvl"/>
          <dgm:resizeHandles/>
        </dgm:presLayoutVars>
      </dgm:prSet>
      <dgm:spPr/>
      <dgm:t>
        <a:bodyPr/>
        <a:lstStyle/>
        <a:p>
          <a:endParaRPr lang="en-US"/>
        </a:p>
      </dgm:t>
    </dgm:pt>
    <dgm:pt modelId="{7896B63B-6B56-41AB-9E55-2C726FFD3CBA}" type="pres">
      <dgm:prSet presAssocID="{D2C8F390-0B69-4A18-9211-28D3D6BE45F1}" presName="hierRoot1" presStyleCnt="0">
        <dgm:presLayoutVars>
          <dgm:hierBranch val="init"/>
        </dgm:presLayoutVars>
      </dgm:prSet>
      <dgm:spPr/>
    </dgm:pt>
    <dgm:pt modelId="{919C44F8-0E84-48A3-AB21-809F1BF90ECE}" type="pres">
      <dgm:prSet presAssocID="{D2C8F390-0B69-4A18-9211-28D3D6BE45F1}" presName="rootComposite1" presStyleCnt="0"/>
      <dgm:spPr/>
    </dgm:pt>
    <dgm:pt modelId="{EB894AA2-E360-4812-8D9D-9BBFBD1272DD}" type="pres">
      <dgm:prSet presAssocID="{D2C8F390-0B69-4A18-9211-28D3D6BE45F1}" presName="rootText1" presStyleLbl="node0" presStyleIdx="0" presStyleCnt="5">
        <dgm:presLayoutVars>
          <dgm:chPref val="3"/>
        </dgm:presLayoutVars>
      </dgm:prSet>
      <dgm:spPr/>
      <dgm:t>
        <a:bodyPr/>
        <a:lstStyle/>
        <a:p>
          <a:endParaRPr lang="en-US"/>
        </a:p>
      </dgm:t>
    </dgm:pt>
    <dgm:pt modelId="{5D0486D4-0CEA-47E2-A530-D44952024C08}" type="pres">
      <dgm:prSet presAssocID="{D2C8F390-0B69-4A18-9211-28D3D6BE45F1}" presName="rootPict1" presStyleLbl="align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t>
        <a:bodyPr/>
        <a:lstStyle/>
        <a:p>
          <a:endParaRPr lang="en-US"/>
        </a:p>
      </dgm:t>
    </dgm:pt>
    <dgm:pt modelId="{610F5269-FA99-4C49-8984-45A7F6B3716B}" type="pres">
      <dgm:prSet presAssocID="{D2C8F390-0B69-4A18-9211-28D3D6BE45F1}" presName="rootConnector1" presStyleLbl="node1" presStyleIdx="0" presStyleCnt="0"/>
      <dgm:spPr/>
      <dgm:t>
        <a:bodyPr/>
        <a:lstStyle/>
        <a:p>
          <a:endParaRPr lang="en-US"/>
        </a:p>
      </dgm:t>
    </dgm:pt>
    <dgm:pt modelId="{735A50CB-4616-4706-BA62-1B4F629BFCFE}" type="pres">
      <dgm:prSet presAssocID="{D2C8F390-0B69-4A18-9211-28D3D6BE45F1}" presName="hierChild2" presStyleCnt="0"/>
      <dgm:spPr/>
    </dgm:pt>
    <dgm:pt modelId="{2142A637-A20A-4E8B-8CC9-E62FDA62C4E6}" type="pres">
      <dgm:prSet presAssocID="{D2C8F390-0B69-4A18-9211-28D3D6BE45F1}" presName="hierChild3" presStyleCnt="0"/>
      <dgm:spPr/>
    </dgm:pt>
    <dgm:pt modelId="{6F5010FA-B141-4369-B964-53760B21E926}" type="pres">
      <dgm:prSet presAssocID="{6C3EEB2A-D077-411E-8E04-B2CC45D61F6A}" presName="hierRoot1" presStyleCnt="0">
        <dgm:presLayoutVars>
          <dgm:hierBranch val="init"/>
        </dgm:presLayoutVars>
      </dgm:prSet>
      <dgm:spPr/>
    </dgm:pt>
    <dgm:pt modelId="{3CB2A734-67E8-44D8-98E7-E6FF35BC429E}" type="pres">
      <dgm:prSet presAssocID="{6C3EEB2A-D077-411E-8E04-B2CC45D61F6A}" presName="rootComposite1" presStyleCnt="0"/>
      <dgm:spPr/>
    </dgm:pt>
    <dgm:pt modelId="{7AB3AB29-DC04-4B72-9165-439C366B1BBE}" type="pres">
      <dgm:prSet presAssocID="{6C3EEB2A-D077-411E-8E04-B2CC45D61F6A}" presName="rootText1" presStyleLbl="node0" presStyleIdx="1" presStyleCnt="5">
        <dgm:presLayoutVars>
          <dgm:chPref val="3"/>
        </dgm:presLayoutVars>
      </dgm:prSet>
      <dgm:spPr/>
      <dgm:t>
        <a:bodyPr/>
        <a:lstStyle/>
        <a:p>
          <a:endParaRPr lang="en-US"/>
        </a:p>
      </dgm:t>
    </dgm:pt>
    <dgm:pt modelId="{AEE7C90D-0303-495E-844F-343AF24AE06E}" type="pres">
      <dgm:prSet presAssocID="{6C3EEB2A-D077-411E-8E04-B2CC45D61F6A}" presName="rootPict1" presStyleLbl="align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dgm:spPr>
      <dgm:t>
        <a:bodyPr/>
        <a:lstStyle/>
        <a:p>
          <a:endParaRPr lang="en-US"/>
        </a:p>
      </dgm:t>
    </dgm:pt>
    <dgm:pt modelId="{9B6AEB61-6212-4E47-AA6A-6D3048B3F1EE}" type="pres">
      <dgm:prSet presAssocID="{6C3EEB2A-D077-411E-8E04-B2CC45D61F6A}" presName="rootConnector1" presStyleLbl="node1" presStyleIdx="0" presStyleCnt="0"/>
      <dgm:spPr/>
      <dgm:t>
        <a:bodyPr/>
        <a:lstStyle/>
        <a:p>
          <a:endParaRPr lang="en-US"/>
        </a:p>
      </dgm:t>
    </dgm:pt>
    <dgm:pt modelId="{A60C2E22-EE22-4201-972F-93D0C389BB40}" type="pres">
      <dgm:prSet presAssocID="{6C3EEB2A-D077-411E-8E04-B2CC45D61F6A}" presName="hierChild2" presStyleCnt="0"/>
      <dgm:spPr/>
    </dgm:pt>
    <dgm:pt modelId="{D147B4B8-2DEA-497E-87CF-EB7B057BACF1}" type="pres">
      <dgm:prSet presAssocID="{6C3EEB2A-D077-411E-8E04-B2CC45D61F6A}" presName="hierChild3" presStyleCnt="0"/>
      <dgm:spPr/>
    </dgm:pt>
    <dgm:pt modelId="{C5E3887F-7E29-4914-AE6D-E1738C32244B}" type="pres">
      <dgm:prSet presAssocID="{2034183F-4AA5-4DD2-8CC1-90885F3A0D9F}" presName="hierRoot1" presStyleCnt="0">
        <dgm:presLayoutVars>
          <dgm:hierBranch val="init"/>
        </dgm:presLayoutVars>
      </dgm:prSet>
      <dgm:spPr/>
    </dgm:pt>
    <dgm:pt modelId="{8AAA2482-2229-4153-A8FD-E089086BAFAF}" type="pres">
      <dgm:prSet presAssocID="{2034183F-4AA5-4DD2-8CC1-90885F3A0D9F}" presName="rootComposite1" presStyleCnt="0"/>
      <dgm:spPr/>
    </dgm:pt>
    <dgm:pt modelId="{22B56D31-EBB3-4ED6-9793-B738468EEFD1}" type="pres">
      <dgm:prSet presAssocID="{2034183F-4AA5-4DD2-8CC1-90885F3A0D9F}" presName="rootText1" presStyleLbl="node0" presStyleIdx="2" presStyleCnt="5">
        <dgm:presLayoutVars>
          <dgm:chPref val="3"/>
        </dgm:presLayoutVars>
      </dgm:prSet>
      <dgm:spPr/>
      <dgm:t>
        <a:bodyPr/>
        <a:lstStyle/>
        <a:p>
          <a:endParaRPr lang="en-US"/>
        </a:p>
      </dgm:t>
    </dgm:pt>
    <dgm:pt modelId="{62EA003A-F380-4F32-B278-8CDC48913677}" type="pres">
      <dgm:prSet presAssocID="{2034183F-4AA5-4DD2-8CC1-90885F3A0D9F}" presName="rootPict1" presStyleLbl="align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D4266774-526C-4977-A440-B3D6D3C322AD}" type="pres">
      <dgm:prSet presAssocID="{2034183F-4AA5-4DD2-8CC1-90885F3A0D9F}" presName="rootConnector1" presStyleLbl="node1" presStyleIdx="0" presStyleCnt="0"/>
      <dgm:spPr/>
      <dgm:t>
        <a:bodyPr/>
        <a:lstStyle/>
        <a:p>
          <a:endParaRPr lang="en-US"/>
        </a:p>
      </dgm:t>
    </dgm:pt>
    <dgm:pt modelId="{063E584F-C4CF-4FF3-A6F1-B6EAA76506F5}" type="pres">
      <dgm:prSet presAssocID="{2034183F-4AA5-4DD2-8CC1-90885F3A0D9F}" presName="hierChild2" presStyleCnt="0"/>
      <dgm:spPr/>
    </dgm:pt>
    <dgm:pt modelId="{2D9B210A-C753-4FB7-8B50-25613BEEB459}" type="pres">
      <dgm:prSet presAssocID="{2034183F-4AA5-4DD2-8CC1-90885F3A0D9F}" presName="hierChild3" presStyleCnt="0"/>
      <dgm:spPr/>
    </dgm:pt>
    <dgm:pt modelId="{77A09A02-F181-4B63-A2B2-FBCF15E49AAB}" type="pres">
      <dgm:prSet presAssocID="{4C1473C2-7A20-402F-AAB1-8BED618C101C}" presName="hierRoot1" presStyleCnt="0">
        <dgm:presLayoutVars>
          <dgm:hierBranch val="init"/>
        </dgm:presLayoutVars>
      </dgm:prSet>
      <dgm:spPr/>
    </dgm:pt>
    <dgm:pt modelId="{B7B75B40-47D0-4615-A8A5-DD8E39F5525D}" type="pres">
      <dgm:prSet presAssocID="{4C1473C2-7A20-402F-AAB1-8BED618C101C}" presName="rootComposite1" presStyleCnt="0"/>
      <dgm:spPr/>
    </dgm:pt>
    <dgm:pt modelId="{B898B027-6649-42C8-9E54-1BB89F72D54B}" type="pres">
      <dgm:prSet presAssocID="{4C1473C2-7A20-402F-AAB1-8BED618C101C}" presName="rootText1" presStyleLbl="node0" presStyleIdx="3" presStyleCnt="5">
        <dgm:presLayoutVars>
          <dgm:chPref val="3"/>
        </dgm:presLayoutVars>
      </dgm:prSet>
      <dgm:spPr/>
      <dgm:t>
        <a:bodyPr/>
        <a:lstStyle/>
        <a:p>
          <a:endParaRPr lang="en-US"/>
        </a:p>
      </dgm:t>
    </dgm:pt>
    <dgm:pt modelId="{ACF71639-8EF6-4FD8-95AD-14FB170EDFFA}" type="pres">
      <dgm:prSet presAssocID="{4C1473C2-7A20-402F-AAB1-8BED618C101C}" presName="rootPict1" presStyleLbl="alignImgPlace1" presStyleIdx="3" presStyleCnt="5"/>
      <dgm:spPr>
        <a:blipFill rotWithShape="1">
          <a:blip xmlns:r="http://schemas.openxmlformats.org/officeDocument/2006/relationships" r:embed="rId4"/>
          <a:stretch>
            <a:fillRect/>
          </a:stretch>
        </a:blipFill>
      </dgm:spPr>
    </dgm:pt>
    <dgm:pt modelId="{8F27C86A-B353-4775-A4AF-5A7247D3F832}" type="pres">
      <dgm:prSet presAssocID="{4C1473C2-7A20-402F-AAB1-8BED618C101C}" presName="rootConnector1" presStyleLbl="node1" presStyleIdx="0" presStyleCnt="0"/>
      <dgm:spPr/>
      <dgm:t>
        <a:bodyPr/>
        <a:lstStyle/>
        <a:p>
          <a:endParaRPr lang="en-US"/>
        </a:p>
      </dgm:t>
    </dgm:pt>
    <dgm:pt modelId="{788339C9-0473-486F-854D-F5123734CC78}" type="pres">
      <dgm:prSet presAssocID="{4C1473C2-7A20-402F-AAB1-8BED618C101C}" presName="hierChild2" presStyleCnt="0"/>
      <dgm:spPr/>
    </dgm:pt>
    <dgm:pt modelId="{EE20A99B-C76A-4906-9CE8-8DDA3E2AEECD}" type="pres">
      <dgm:prSet presAssocID="{4C1473C2-7A20-402F-AAB1-8BED618C101C}" presName="hierChild3" presStyleCnt="0"/>
      <dgm:spPr/>
    </dgm:pt>
    <dgm:pt modelId="{8E2901A3-D153-431E-BB91-AEB3D5BF5B81}" type="pres">
      <dgm:prSet presAssocID="{F5E0916F-AAF1-4CF2-8158-294F68A80264}" presName="hierRoot1" presStyleCnt="0">
        <dgm:presLayoutVars>
          <dgm:hierBranch val="init"/>
        </dgm:presLayoutVars>
      </dgm:prSet>
      <dgm:spPr/>
    </dgm:pt>
    <dgm:pt modelId="{6F1D5DB5-35FE-4AAE-8CE5-494D168B458C}" type="pres">
      <dgm:prSet presAssocID="{F5E0916F-AAF1-4CF2-8158-294F68A80264}" presName="rootComposite1" presStyleCnt="0"/>
      <dgm:spPr/>
    </dgm:pt>
    <dgm:pt modelId="{0551F533-E7FE-40C3-9D40-988F6A52FE55}" type="pres">
      <dgm:prSet presAssocID="{F5E0916F-AAF1-4CF2-8158-294F68A80264}" presName="rootText1" presStyleLbl="node0" presStyleIdx="4" presStyleCnt="5">
        <dgm:presLayoutVars>
          <dgm:chPref val="3"/>
        </dgm:presLayoutVars>
      </dgm:prSet>
      <dgm:spPr/>
      <dgm:t>
        <a:bodyPr/>
        <a:lstStyle/>
        <a:p>
          <a:endParaRPr lang="en-US"/>
        </a:p>
      </dgm:t>
    </dgm:pt>
    <dgm:pt modelId="{1087D643-10B7-4C33-BC0E-91498C564269}" type="pres">
      <dgm:prSet presAssocID="{F5E0916F-AAF1-4CF2-8158-294F68A80264}" presName="rootPict1" presStyleLbl="alignImgPlace1" presStyleIdx="4" presStyleCnt="5"/>
      <dgm:spPr>
        <a:blipFill rotWithShape="1">
          <a:blip xmlns:r="http://schemas.openxmlformats.org/officeDocument/2006/relationships" r:embed="rId5"/>
          <a:stretch>
            <a:fillRect/>
          </a:stretch>
        </a:blipFill>
      </dgm:spPr>
    </dgm:pt>
    <dgm:pt modelId="{24902731-6005-4EE3-A019-C9018E8125FF}" type="pres">
      <dgm:prSet presAssocID="{F5E0916F-AAF1-4CF2-8158-294F68A80264}" presName="rootConnector1" presStyleLbl="node1" presStyleIdx="0" presStyleCnt="0"/>
      <dgm:spPr/>
      <dgm:t>
        <a:bodyPr/>
        <a:lstStyle/>
        <a:p>
          <a:endParaRPr lang="en-US"/>
        </a:p>
      </dgm:t>
    </dgm:pt>
    <dgm:pt modelId="{1CD45FCD-1056-4692-BA70-B390BF9CB6ED}" type="pres">
      <dgm:prSet presAssocID="{F5E0916F-AAF1-4CF2-8158-294F68A80264}" presName="hierChild2" presStyleCnt="0"/>
      <dgm:spPr/>
    </dgm:pt>
    <dgm:pt modelId="{873FF186-9885-4319-8AAB-EE14FB1D77B9}" type="pres">
      <dgm:prSet presAssocID="{F5E0916F-AAF1-4CF2-8158-294F68A80264}" presName="hierChild3" presStyleCnt="0"/>
      <dgm:spPr/>
    </dgm:pt>
  </dgm:ptLst>
  <dgm:cxnLst>
    <dgm:cxn modelId="{99090458-23D9-4CD7-8EFD-51645E46ECF6}" type="presOf" srcId="{2034183F-4AA5-4DD2-8CC1-90885F3A0D9F}" destId="{D4266774-526C-4977-A440-B3D6D3C322AD}" srcOrd="1" destOrd="0" presId="urn:microsoft.com/office/officeart/2005/8/layout/pictureOrgChart+Icon"/>
    <dgm:cxn modelId="{06C96AAE-3322-4141-BD2C-5672EFA01F4C}" type="presOf" srcId="{6C3EEB2A-D077-411E-8E04-B2CC45D61F6A}" destId="{7AB3AB29-DC04-4B72-9165-439C366B1BBE}" srcOrd="0" destOrd="0" presId="urn:microsoft.com/office/officeart/2005/8/layout/pictureOrgChart+Icon"/>
    <dgm:cxn modelId="{467671FB-B775-488F-B759-69B3C343AAE5}" srcId="{87B2E9F3-6491-47E6-A8C7-6304F89A15B3}" destId="{F5E0916F-AAF1-4CF2-8158-294F68A80264}" srcOrd="4" destOrd="0" parTransId="{62DBE9F7-6413-4EEE-9855-E730E277580A}" sibTransId="{B2A6087A-5339-4A34-A6BE-5A60061E912E}"/>
    <dgm:cxn modelId="{06CEDFBA-8E2D-44E2-BF63-FA8902512604}" type="presOf" srcId="{87B2E9F3-6491-47E6-A8C7-6304F89A15B3}" destId="{B9332523-A872-4D9E-904F-E5F019847FE2}" srcOrd="0" destOrd="0" presId="urn:microsoft.com/office/officeart/2005/8/layout/pictureOrgChart+Icon"/>
    <dgm:cxn modelId="{142C0B13-E343-449C-B859-75B616FCBD41}" srcId="{87B2E9F3-6491-47E6-A8C7-6304F89A15B3}" destId="{4C1473C2-7A20-402F-AAB1-8BED618C101C}" srcOrd="3" destOrd="0" parTransId="{F58E445D-38B1-4FA8-8ADA-47D5E79B3AAB}" sibTransId="{64B58066-78FB-4863-BD9D-418EBBDC0BA0}"/>
    <dgm:cxn modelId="{1FE67E30-D9ED-4A3C-9341-374F4637A147}" srcId="{87B2E9F3-6491-47E6-A8C7-6304F89A15B3}" destId="{D2C8F390-0B69-4A18-9211-28D3D6BE45F1}" srcOrd="0" destOrd="0" parTransId="{EB8BC57A-4CAB-4BB5-BEC6-62A86139F7B2}" sibTransId="{1B88CC2D-7FB5-411C-9460-308A911C4AE1}"/>
    <dgm:cxn modelId="{F449C7B0-5165-4E8F-946A-4783730B8B1C}" type="presOf" srcId="{4C1473C2-7A20-402F-AAB1-8BED618C101C}" destId="{B898B027-6649-42C8-9E54-1BB89F72D54B}" srcOrd="0" destOrd="0" presId="urn:microsoft.com/office/officeart/2005/8/layout/pictureOrgChart+Icon"/>
    <dgm:cxn modelId="{B489C2D6-6A55-4E85-8051-FED574218CDF}" srcId="{87B2E9F3-6491-47E6-A8C7-6304F89A15B3}" destId="{6C3EEB2A-D077-411E-8E04-B2CC45D61F6A}" srcOrd="1" destOrd="0" parTransId="{2A73EC79-ECF4-475F-95CA-D894C2407FCB}" sibTransId="{B4A4D343-B25A-4389-BF47-7C6E3DA7D89E}"/>
    <dgm:cxn modelId="{5D103B89-1E6B-46D6-9D7E-E6A244F9F694}" type="presOf" srcId="{D2C8F390-0B69-4A18-9211-28D3D6BE45F1}" destId="{EB894AA2-E360-4812-8D9D-9BBFBD1272DD}" srcOrd="0" destOrd="0" presId="urn:microsoft.com/office/officeart/2005/8/layout/pictureOrgChart+Icon"/>
    <dgm:cxn modelId="{1B16968C-11CC-4057-9CD8-AF288B5B2CFB}" type="presOf" srcId="{6C3EEB2A-D077-411E-8E04-B2CC45D61F6A}" destId="{9B6AEB61-6212-4E47-AA6A-6D3048B3F1EE}" srcOrd="1" destOrd="0" presId="urn:microsoft.com/office/officeart/2005/8/layout/pictureOrgChart+Icon"/>
    <dgm:cxn modelId="{F7B9053E-2FA9-4EA3-95BD-1ACA8D957053}" type="presOf" srcId="{D2C8F390-0B69-4A18-9211-28D3D6BE45F1}" destId="{610F5269-FA99-4C49-8984-45A7F6B3716B}" srcOrd="1" destOrd="0" presId="urn:microsoft.com/office/officeart/2005/8/layout/pictureOrgChart+Icon"/>
    <dgm:cxn modelId="{DA39854B-168D-4FFA-BFA7-C67C3E8D310F}" type="presOf" srcId="{2034183F-4AA5-4DD2-8CC1-90885F3A0D9F}" destId="{22B56D31-EBB3-4ED6-9793-B738468EEFD1}" srcOrd="0" destOrd="0" presId="urn:microsoft.com/office/officeart/2005/8/layout/pictureOrgChart+Icon"/>
    <dgm:cxn modelId="{C958E10D-44E8-44B6-B2C4-4ECDC16E9C45}" srcId="{87B2E9F3-6491-47E6-A8C7-6304F89A15B3}" destId="{2034183F-4AA5-4DD2-8CC1-90885F3A0D9F}" srcOrd="2" destOrd="0" parTransId="{CB24D8A8-F7F8-4E5E-90C3-06681EFE6936}" sibTransId="{A254D249-24C3-46F5-88B0-27246459F1FA}"/>
    <dgm:cxn modelId="{CF667F00-3A32-46DF-A994-F096FBA72AB2}" type="presOf" srcId="{4C1473C2-7A20-402F-AAB1-8BED618C101C}" destId="{8F27C86A-B353-4775-A4AF-5A7247D3F832}" srcOrd="1" destOrd="0" presId="urn:microsoft.com/office/officeart/2005/8/layout/pictureOrgChart+Icon"/>
    <dgm:cxn modelId="{A2547586-6C50-4B4F-A793-33A28F466617}" type="presOf" srcId="{F5E0916F-AAF1-4CF2-8158-294F68A80264}" destId="{0551F533-E7FE-40C3-9D40-988F6A52FE55}" srcOrd="0" destOrd="0" presId="urn:microsoft.com/office/officeart/2005/8/layout/pictureOrgChart+Icon"/>
    <dgm:cxn modelId="{BE25D881-FECE-4D2C-85AC-3EA994AD1F5C}" type="presOf" srcId="{F5E0916F-AAF1-4CF2-8158-294F68A80264}" destId="{24902731-6005-4EE3-A019-C9018E8125FF}" srcOrd="1" destOrd="0" presId="urn:microsoft.com/office/officeart/2005/8/layout/pictureOrgChart+Icon"/>
    <dgm:cxn modelId="{13090ED4-54E6-421F-B55C-19EC3B9854D2}" type="presParOf" srcId="{B9332523-A872-4D9E-904F-E5F019847FE2}" destId="{7896B63B-6B56-41AB-9E55-2C726FFD3CBA}" srcOrd="0" destOrd="0" presId="urn:microsoft.com/office/officeart/2005/8/layout/pictureOrgChart+Icon"/>
    <dgm:cxn modelId="{10C0B78A-22DB-4EF4-865F-75270F742A4A}" type="presParOf" srcId="{7896B63B-6B56-41AB-9E55-2C726FFD3CBA}" destId="{919C44F8-0E84-48A3-AB21-809F1BF90ECE}" srcOrd="0" destOrd="0" presId="urn:microsoft.com/office/officeart/2005/8/layout/pictureOrgChart+Icon"/>
    <dgm:cxn modelId="{24D0ACB6-4363-42CE-B360-5A0260C790EC}" type="presParOf" srcId="{919C44F8-0E84-48A3-AB21-809F1BF90ECE}" destId="{EB894AA2-E360-4812-8D9D-9BBFBD1272DD}" srcOrd="0" destOrd="0" presId="urn:microsoft.com/office/officeart/2005/8/layout/pictureOrgChart+Icon"/>
    <dgm:cxn modelId="{413D6969-A559-456C-A8A1-2B444BF519BB}" type="presParOf" srcId="{919C44F8-0E84-48A3-AB21-809F1BF90ECE}" destId="{5D0486D4-0CEA-47E2-A530-D44952024C08}" srcOrd="1" destOrd="0" presId="urn:microsoft.com/office/officeart/2005/8/layout/pictureOrgChart+Icon"/>
    <dgm:cxn modelId="{EEDC83B5-2FB8-4E9A-9209-DF5C71F8BD69}" type="presParOf" srcId="{919C44F8-0E84-48A3-AB21-809F1BF90ECE}" destId="{610F5269-FA99-4C49-8984-45A7F6B3716B}" srcOrd="2" destOrd="0" presId="urn:microsoft.com/office/officeart/2005/8/layout/pictureOrgChart+Icon"/>
    <dgm:cxn modelId="{458F8D02-0DF0-44FD-A7AD-EEED7F904DCC}" type="presParOf" srcId="{7896B63B-6B56-41AB-9E55-2C726FFD3CBA}" destId="{735A50CB-4616-4706-BA62-1B4F629BFCFE}" srcOrd="1" destOrd="0" presId="urn:microsoft.com/office/officeart/2005/8/layout/pictureOrgChart+Icon"/>
    <dgm:cxn modelId="{502DCDFB-BE2B-47F7-8866-BC081AB0C4C6}" type="presParOf" srcId="{7896B63B-6B56-41AB-9E55-2C726FFD3CBA}" destId="{2142A637-A20A-4E8B-8CC9-E62FDA62C4E6}" srcOrd="2" destOrd="0" presId="urn:microsoft.com/office/officeart/2005/8/layout/pictureOrgChart+Icon"/>
    <dgm:cxn modelId="{59AEBD95-DBB8-4E3D-BC90-5C2DD1147CA0}" type="presParOf" srcId="{B9332523-A872-4D9E-904F-E5F019847FE2}" destId="{6F5010FA-B141-4369-B964-53760B21E926}" srcOrd="1" destOrd="0" presId="urn:microsoft.com/office/officeart/2005/8/layout/pictureOrgChart+Icon"/>
    <dgm:cxn modelId="{ABF80811-56CB-4A6B-AFA5-393CD813A362}" type="presParOf" srcId="{6F5010FA-B141-4369-B964-53760B21E926}" destId="{3CB2A734-67E8-44D8-98E7-E6FF35BC429E}" srcOrd="0" destOrd="0" presId="urn:microsoft.com/office/officeart/2005/8/layout/pictureOrgChart+Icon"/>
    <dgm:cxn modelId="{290A52FC-8C4C-4F85-A653-0AEA12E91D35}" type="presParOf" srcId="{3CB2A734-67E8-44D8-98E7-E6FF35BC429E}" destId="{7AB3AB29-DC04-4B72-9165-439C366B1BBE}" srcOrd="0" destOrd="0" presId="urn:microsoft.com/office/officeart/2005/8/layout/pictureOrgChart+Icon"/>
    <dgm:cxn modelId="{8618BDC1-0370-4B01-AC05-167BF753B7C6}" type="presParOf" srcId="{3CB2A734-67E8-44D8-98E7-E6FF35BC429E}" destId="{AEE7C90D-0303-495E-844F-343AF24AE06E}" srcOrd="1" destOrd="0" presId="urn:microsoft.com/office/officeart/2005/8/layout/pictureOrgChart+Icon"/>
    <dgm:cxn modelId="{3085C6F9-39E1-40B7-B912-730D7F9A2757}" type="presParOf" srcId="{3CB2A734-67E8-44D8-98E7-E6FF35BC429E}" destId="{9B6AEB61-6212-4E47-AA6A-6D3048B3F1EE}" srcOrd="2" destOrd="0" presId="urn:microsoft.com/office/officeart/2005/8/layout/pictureOrgChart+Icon"/>
    <dgm:cxn modelId="{593BA309-9E70-4221-81E0-75BA1FCEE8C6}" type="presParOf" srcId="{6F5010FA-B141-4369-B964-53760B21E926}" destId="{A60C2E22-EE22-4201-972F-93D0C389BB40}" srcOrd="1" destOrd="0" presId="urn:microsoft.com/office/officeart/2005/8/layout/pictureOrgChart+Icon"/>
    <dgm:cxn modelId="{07D90FB6-E88A-4401-97AA-F315FA5E4485}" type="presParOf" srcId="{6F5010FA-B141-4369-B964-53760B21E926}" destId="{D147B4B8-2DEA-497E-87CF-EB7B057BACF1}" srcOrd="2" destOrd="0" presId="urn:microsoft.com/office/officeart/2005/8/layout/pictureOrgChart+Icon"/>
    <dgm:cxn modelId="{5B3D55B3-A889-4004-8EBE-28ABDD511739}" type="presParOf" srcId="{B9332523-A872-4D9E-904F-E5F019847FE2}" destId="{C5E3887F-7E29-4914-AE6D-E1738C32244B}" srcOrd="2" destOrd="0" presId="urn:microsoft.com/office/officeart/2005/8/layout/pictureOrgChart+Icon"/>
    <dgm:cxn modelId="{B9442C0E-EEBA-42BC-9FFC-3758C23923B9}" type="presParOf" srcId="{C5E3887F-7E29-4914-AE6D-E1738C32244B}" destId="{8AAA2482-2229-4153-A8FD-E089086BAFAF}" srcOrd="0" destOrd="0" presId="urn:microsoft.com/office/officeart/2005/8/layout/pictureOrgChart+Icon"/>
    <dgm:cxn modelId="{4EE132F9-A121-4ABE-852B-55583614B882}" type="presParOf" srcId="{8AAA2482-2229-4153-A8FD-E089086BAFAF}" destId="{22B56D31-EBB3-4ED6-9793-B738468EEFD1}" srcOrd="0" destOrd="0" presId="urn:microsoft.com/office/officeart/2005/8/layout/pictureOrgChart+Icon"/>
    <dgm:cxn modelId="{A57893A8-0D16-47FA-A248-8E971F6435B6}" type="presParOf" srcId="{8AAA2482-2229-4153-A8FD-E089086BAFAF}" destId="{62EA003A-F380-4F32-B278-8CDC48913677}" srcOrd="1" destOrd="0" presId="urn:microsoft.com/office/officeart/2005/8/layout/pictureOrgChart+Icon"/>
    <dgm:cxn modelId="{18F92988-855D-4204-877D-7E06FED65B39}" type="presParOf" srcId="{8AAA2482-2229-4153-A8FD-E089086BAFAF}" destId="{D4266774-526C-4977-A440-B3D6D3C322AD}" srcOrd="2" destOrd="0" presId="urn:microsoft.com/office/officeart/2005/8/layout/pictureOrgChart+Icon"/>
    <dgm:cxn modelId="{E54C9E2B-F8A7-4C5B-A668-C24698E52A8D}" type="presParOf" srcId="{C5E3887F-7E29-4914-AE6D-E1738C32244B}" destId="{063E584F-C4CF-4FF3-A6F1-B6EAA76506F5}" srcOrd="1" destOrd="0" presId="urn:microsoft.com/office/officeart/2005/8/layout/pictureOrgChart+Icon"/>
    <dgm:cxn modelId="{728C0BDA-0E6E-4910-870F-6483B41A5045}" type="presParOf" srcId="{C5E3887F-7E29-4914-AE6D-E1738C32244B}" destId="{2D9B210A-C753-4FB7-8B50-25613BEEB459}" srcOrd="2" destOrd="0" presId="urn:microsoft.com/office/officeart/2005/8/layout/pictureOrgChart+Icon"/>
    <dgm:cxn modelId="{5758AADA-27E7-4054-8806-472C9BBF5212}" type="presParOf" srcId="{B9332523-A872-4D9E-904F-E5F019847FE2}" destId="{77A09A02-F181-4B63-A2B2-FBCF15E49AAB}" srcOrd="3" destOrd="0" presId="urn:microsoft.com/office/officeart/2005/8/layout/pictureOrgChart+Icon"/>
    <dgm:cxn modelId="{BECB232E-AEA4-4F2A-8583-C792232CF4CC}" type="presParOf" srcId="{77A09A02-F181-4B63-A2B2-FBCF15E49AAB}" destId="{B7B75B40-47D0-4615-A8A5-DD8E39F5525D}" srcOrd="0" destOrd="0" presId="urn:microsoft.com/office/officeart/2005/8/layout/pictureOrgChart+Icon"/>
    <dgm:cxn modelId="{853CFA85-C343-42DA-9101-2E96C1A06CB2}" type="presParOf" srcId="{B7B75B40-47D0-4615-A8A5-DD8E39F5525D}" destId="{B898B027-6649-42C8-9E54-1BB89F72D54B}" srcOrd="0" destOrd="0" presId="urn:microsoft.com/office/officeart/2005/8/layout/pictureOrgChart+Icon"/>
    <dgm:cxn modelId="{23347426-3711-44F6-8B7B-F70D89CEEB9F}" type="presParOf" srcId="{B7B75B40-47D0-4615-A8A5-DD8E39F5525D}" destId="{ACF71639-8EF6-4FD8-95AD-14FB170EDFFA}" srcOrd="1" destOrd="0" presId="urn:microsoft.com/office/officeart/2005/8/layout/pictureOrgChart+Icon"/>
    <dgm:cxn modelId="{B18909F5-EBF2-44DF-91E5-22DFD6458E7C}" type="presParOf" srcId="{B7B75B40-47D0-4615-A8A5-DD8E39F5525D}" destId="{8F27C86A-B353-4775-A4AF-5A7247D3F832}" srcOrd="2" destOrd="0" presId="urn:microsoft.com/office/officeart/2005/8/layout/pictureOrgChart+Icon"/>
    <dgm:cxn modelId="{13BE804D-6C76-4A47-8DD2-009B0C38B2E5}" type="presParOf" srcId="{77A09A02-F181-4B63-A2B2-FBCF15E49AAB}" destId="{788339C9-0473-486F-854D-F5123734CC78}" srcOrd="1" destOrd="0" presId="urn:microsoft.com/office/officeart/2005/8/layout/pictureOrgChart+Icon"/>
    <dgm:cxn modelId="{6A28C207-C7AD-4E00-83F9-F43D01E34597}" type="presParOf" srcId="{77A09A02-F181-4B63-A2B2-FBCF15E49AAB}" destId="{EE20A99B-C76A-4906-9CE8-8DDA3E2AEECD}" srcOrd="2" destOrd="0" presId="urn:microsoft.com/office/officeart/2005/8/layout/pictureOrgChart+Icon"/>
    <dgm:cxn modelId="{DF884E73-688F-49A1-BF08-B11C0AC06204}" type="presParOf" srcId="{B9332523-A872-4D9E-904F-E5F019847FE2}" destId="{8E2901A3-D153-431E-BB91-AEB3D5BF5B81}" srcOrd="4" destOrd="0" presId="urn:microsoft.com/office/officeart/2005/8/layout/pictureOrgChart+Icon"/>
    <dgm:cxn modelId="{A15A2653-BE21-4D82-ABCF-CAC33EB59F1B}" type="presParOf" srcId="{8E2901A3-D153-431E-BB91-AEB3D5BF5B81}" destId="{6F1D5DB5-35FE-4AAE-8CE5-494D168B458C}" srcOrd="0" destOrd="0" presId="urn:microsoft.com/office/officeart/2005/8/layout/pictureOrgChart+Icon"/>
    <dgm:cxn modelId="{21AFC87C-04FF-4B33-A053-73A0ED7711D1}" type="presParOf" srcId="{6F1D5DB5-35FE-4AAE-8CE5-494D168B458C}" destId="{0551F533-E7FE-40C3-9D40-988F6A52FE55}" srcOrd="0" destOrd="0" presId="urn:microsoft.com/office/officeart/2005/8/layout/pictureOrgChart+Icon"/>
    <dgm:cxn modelId="{4AC8AF42-8774-4598-B0EA-BFB2B0082546}" type="presParOf" srcId="{6F1D5DB5-35FE-4AAE-8CE5-494D168B458C}" destId="{1087D643-10B7-4C33-BC0E-91498C564269}" srcOrd="1" destOrd="0" presId="urn:microsoft.com/office/officeart/2005/8/layout/pictureOrgChart+Icon"/>
    <dgm:cxn modelId="{3934A7F1-7D58-49E6-BB6C-074D875CFED6}" type="presParOf" srcId="{6F1D5DB5-35FE-4AAE-8CE5-494D168B458C}" destId="{24902731-6005-4EE3-A019-C9018E8125FF}" srcOrd="2" destOrd="0" presId="urn:microsoft.com/office/officeart/2005/8/layout/pictureOrgChart+Icon"/>
    <dgm:cxn modelId="{B9354084-A95C-4656-9863-380C8D879A8D}" type="presParOf" srcId="{8E2901A3-D153-431E-BB91-AEB3D5BF5B81}" destId="{1CD45FCD-1056-4692-BA70-B390BF9CB6ED}" srcOrd="1" destOrd="0" presId="urn:microsoft.com/office/officeart/2005/8/layout/pictureOrgChart+Icon"/>
    <dgm:cxn modelId="{BA45BCE5-D8EB-447F-AA50-EABA8D951A62}" type="presParOf" srcId="{8E2901A3-D153-431E-BB91-AEB3D5BF5B81}" destId="{873FF186-9885-4319-8AAB-EE14FB1D77B9}" srcOrd="2" destOrd="0" presId="urn:microsoft.com/office/officeart/2005/8/layout/pictureOrgChart+Icon"/>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B2E9F3-6491-47E6-A8C7-6304F89A15B3}" type="doc">
      <dgm:prSet loTypeId="urn:microsoft.com/office/officeart/2005/8/layout/pictureOrgChart+Icon" loCatId="hierarchy" qsTypeId="urn:microsoft.com/office/officeart/2005/8/quickstyle/simple1" qsCatId="simple" csTypeId="urn:microsoft.com/office/officeart/2005/8/colors/accent1_2" csCatId="accent1" phldr="1"/>
      <dgm:spPr/>
      <dgm:t>
        <a:bodyPr/>
        <a:lstStyle/>
        <a:p>
          <a:endParaRPr lang="en-US"/>
        </a:p>
      </dgm:t>
    </dgm:pt>
    <dgm:pt modelId="{D2C8F390-0B69-4A18-9211-28D3D6BE45F1}">
      <dgm:prSet phldrT="[Text]"/>
      <dgm:spPr>
        <a:solidFill>
          <a:schemeClr val="tx1">
            <a:lumMod val="50000"/>
            <a:lumOff val="50000"/>
          </a:schemeClr>
        </a:solidFill>
      </dgm:spPr>
      <dgm:t>
        <a:bodyPr/>
        <a:lstStyle/>
        <a:p>
          <a:r>
            <a:rPr lang="en-US" dirty="0" smtClean="0"/>
            <a:t>Daniel Kirschen</a:t>
          </a:r>
          <a:endParaRPr lang="en-US" dirty="0"/>
        </a:p>
      </dgm:t>
    </dgm:pt>
    <dgm:pt modelId="{EB8BC57A-4CAB-4BB5-BEC6-62A86139F7B2}" type="parTrans" cxnId="{1FE67E30-D9ED-4A3C-9341-374F4637A147}">
      <dgm:prSet/>
      <dgm:spPr/>
      <dgm:t>
        <a:bodyPr/>
        <a:lstStyle/>
        <a:p>
          <a:endParaRPr lang="en-US"/>
        </a:p>
      </dgm:t>
    </dgm:pt>
    <dgm:pt modelId="{1B88CC2D-7FB5-411C-9460-308A911C4AE1}" type="sibTrans" cxnId="{1FE67E30-D9ED-4A3C-9341-374F4637A147}">
      <dgm:prSet/>
      <dgm:spPr/>
      <dgm:t>
        <a:bodyPr/>
        <a:lstStyle/>
        <a:p>
          <a:endParaRPr lang="en-US"/>
        </a:p>
      </dgm:t>
    </dgm:pt>
    <dgm:pt modelId="{D9E23298-886A-4241-B7A7-E89973C200EA}">
      <dgm:prSet phldrT="[Text]"/>
      <dgm:spPr>
        <a:solidFill>
          <a:schemeClr val="tx1">
            <a:lumMod val="50000"/>
            <a:lumOff val="50000"/>
          </a:schemeClr>
        </a:solidFill>
      </dgm:spPr>
      <dgm:t>
        <a:bodyPr/>
        <a:lstStyle/>
        <a:p>
          <a:r>
            <a:rPr lang="en-US" dirty="0" smtClean="0"/>
            <a:t>Miguel Ortega Vasquez</a:t>
          </a:r>
          <a:endParaRPr lang="en-US" dirty="0"/>
        </a:p>
      </dgm:t>
    </dgm:pt>
    <dgm:pt modelId="{3641B981-FB1B-4D0D-B51D-8AF683D26EB5}" type="parTrans" cxnId="{9093BAB1-CF2A-4FCF-B414-6FB67A8924E5}">
      <dgm:prSet/>
      <dgm:spPr/>
      <dgm:t>
        <a:bodyPr/>
        <a:lstStyle/>
        <a:p>
          <a:endParaRPr lang="en-US"/>
        </a:p>
      </dgm:t>
    </dgm:pt>
    <dgm:pt modelId="{705F1AF3-B073-47CF-962B-E4115EC8ECE2}" type="sibTrans" cxnId="{9093BAB1-CF2A-4FCF-B414-6FB67A8924E5}">
      <dgm:prSet/>
      <dgm:spPr/>
      <dgm:t>
        <a:bodyPr/>
        <a:lstStyle/>
        <a:p>
          <a:endParaRPr lang="en-US"/>
        </a:p>
      </dgm:t>
    </dgm:pt>
    <dgm:pt modelId="{B9332523-A872-4D9E-904F-E5F019847FE2}" type="pres">
      <dgm:prSet presAssocID="{87B2E9F3-6491-47E6-A8C7-6304F89A15B3}" presName="hierChild1" presStyleCnt="0">
        <dgm:presLayoutVars>
          <dgm:orgChart val="1"/>
          <dgm:chPref val="1"/>
          <dgm:dir/>
          <dgm:animOne val="branch"/>
          <dgm:animLvl val="lvl"/>
          <dgm:resizeHandles/>
        </dgm:presLayoutVars>
      </dgm:prSet>
      <dgm:spPr/>
      <dgm:t>
        <a:bodyPr/>
        <a:lstStyle/>
        <a:p>
          <a:endParaRPr lang="en-US"/>
        </a:p>
      </dgm:t>
    </dgm:pt>
    <dgm:pt modelId="{7896B63B-6B56-41AB-9E55-2C726FFD3CBA}" type="pres">
      <dgm:prSet presAssocID="{D2C8F390-0B69-4A18-9211-28D3D6BE45F1}" presName="hierRoot1" presStyleCnt="0">
        <dgm:presLayoutVars>
          <dgm:hierBranch val="init"/>
        </dgm:presLayoutVars>
      </dgm:prSet>
      <dgm:spPr/>
    </dgm:pt>
    <dgm:pt modelId="{919C44F8-0E84-48A3-AB21-809F1BF90ECE}" type="pres">
      <dgm:prSet presAssocID="{D2C8F390-0B69-4A18-9211-28D3D6BE45F1}" presName="rootComposite1" presStyleCnt="0"/>
      <dgm:spPr/>
    </dgm:pt>
    <dgm:pt modelId="{EB894AA2-E360-4812-8D9D-9BBFBD1272DD}" type="pres">
      <dgm:prSet presAssocID="{D2C8F390-0B69-4A18-9211-28D3D6BE45F1}" presName="rootText1" presStyleLbl="node0" presStyleIdx="0" presStyleCnt="2" custLinFactNeighborX="-32715" custLinFactNeighborY="480">
        <dgm:presLayoutVars>
          <dgm:chPref val="3"/>
        </dgm:presLayoutVars>
      </dgm:prSet>
      <dgm:spPr/>
      <dgm:t>
        <a:bodyPr/>
        <a:lstStyle/>
        <a:p>
          <a:endParaRPr lang="en-US"/>
        </a:p>
      </dgm:t>
    </dgm:pt>
    <dgm:pt modelId="{5D0486D4-0CEA-47E2-A530-D44952024C08}" type="pres">
      <dgm:prSet presAssocID="{D2C8F390-0B69-4A18-9211-28D3D6BE45F1}" presName="rootPict1" presStyleLbl="alignImgPlace1" presStyleIdx="0" presStyleCnt="2" custLinFactX="-7086" custLinFactNeighborX="-100000" custLinFactNeighborY="-354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610F5269-FA99-4C49-8984-45A7F6B3716B}" type="pres">
      <dgm:prSet presAssocID="{D2C8F390-0B69-4A18-9211-28D3D6BE45F1}" presName="rootConnector1" presStyleLbl="node1" presStyleIdx="0" presStyleCnt="0"/>
      <dgm:spPr/>
      <dgm:t>
        <a:bodyPr/>
        <a:lstStyle/>
        <a:p>
          <a:endParaRPr lang="en-US"/>
        </a:p>
      </dgm:t>
    </dgm:pt>
    <dgm:pt modelId="{735A50CB-4616-4706-BA62-1B4F629BFCFE}" type="pres">
      <dgm:prSet presAssocID="{D2C8F390-0B69-4A18-9211-28D3D6BE45F1}" presName="hierChild2" presStyleCnt="0"/>
      <dgm:spPr/>
    </dgm:pt>
    <dgm:pt modelId="{2142A637-A20A-4E8B-8CC9-E62FDA62C4E6}" type="pres">
      <dgm:prSet presAssocID="{D2C8F390-0B69-4A18-9211-28D3D6BE45F1}" presName="hierChild3" presStyleCnt="0"/>
      <dgm:spPr/>
    </dgm:pt>
    <dgm:pt modelId="{7B06413D-8AE2-4C57-BC77-8A52B8FCBA56}" type="pres">
      <dgm:prSet presAssocID="{D9E23298-886A-4241-B7A7-E89973C200EA}" presName="hierRoot1" presStyleCnt="0">
        <dgm:presLayoutVars>
          <dgm:hierBranch val="init"/>
        </dgm:presLayoutVars>
      </dgm:prSet>
      <dgm:spPr/>
    </dgm:pt>
    <dgm:pt modelId="{ED8E51F4-362E-4484-B978-7B38B382EBBD}" type="pres">
      <dgm:prSet presAssocID="{D9E23298-886A-4241-B7A7-E89973C200EA}" presName="rootComposite1" presStyleCnt="0"/>
      <dgm:spPr/>
    </dgm:pt>
    <dgm:pt modelId="{D95D7F13-4912-47CC-BD0B-F142058AAA0D}" type="pres">
      <dgm:prSet presAssocID="{D9E23298-886A-4241-B7A7-E89973C200EA}" presName="rootText1" presStyleLbl="node0" presStyleIdx="1" presStyleCnt="2" custScaleX="115877">
        <dgm:presLayoutVars>
          <dgm:chPref val="3"/>
        </dgm:presLayoutVars>
      </dgm:prSet>
      <dgm:spPr/>
      <dgm:t>
        <a:bodyPr/>
        <a:lstStyle/>
        <a:p>
          <a:endParaRPr lang="en-US"/>
        </a:p>
      </dgm:t>
    </dgm:pt>
    <dgm:pt modelId="{C69D6299-8559-4F95-AD6E-8E942D7D9E47}" type="pres">
      <dgm:prSet presAssocID="{D9E23298-886A-4241-B7A7-E89973C200EA}" presName="rootPict1" presStyleLbl="alignImgPlace1" presStyleIdx="1" presStyleCnt="2"/>
      <dgm:spPr>
        <a:blipFill rotWithShape="1">
          <a:blip xmlns:r="http://schemas.openxmlformats.org/officeDocument/2006/relationships" r:embed="rId2"/>
          <a:stretch>
            <a:fillRect/>
          </a:stretch>
        </a:blipFill>
      </dgm:spPr>
      <dgm:t>
        <a:bodyPr/>
        <a:lstStyle/>
        <a:p>
          <a:endParaRPr lang="en-US"/>
        </a:p>
      </dgm:t>
    </dgm:pt>
    <dgm:pt modelId="{721CC8C5-78AF-47B6-8ADD-6FA61FC16885}" type="pres">
      <dgm:prSet presAssocID="{D9E23298-886A-4241-B7A7-E89973C200EA}" presName="rootConnector1" presStyleLbl="node1" presStyleIdx="0" presStyleCnt="0"/>
      <dgm:spPr/>
      <dgm:t>
        <a:bodyPr/>
        <a:lstStyle/>
        <a:p>
          <a:endParaRPr lang="en-US"/>
        </a:p>
      </dgm:t>
    </dgm:pt>
    <dgm:pt modelId="{6540E37C-9F9B-4CA0-AEB2-63F036A074F1}" type="pres">
      <dgm:prSet presAssocID="{D9E23298-886A-4241-B7A7-E89973C200EA}" presName="hierChild2" presStyleCnt="0"/>
      <dgm:spPr/>
    </dgm:pt>
    <dgm:pt modelId="{35B8A9E9-D4CF-4C75-BC57-F8BB18982D88}" type="pres">
      <dgm:prSet presAssocID="{D9E23298-886A-4241-B7A7-E89973C200EA}" presName="hierChild3" presStyleCnt="0"/>
      <dgm:spPr/>
    </dgm:pt>
  </dgm:ptLst>
  <dgm:cxnLst>
    <dgm:cxn modelId="{C0618262-6E41-4D5B-B762-2E6E75AC99CB}" type="presOf" srcId="{D2C8F390-0B69-4A18-9211-28D3D6BE45F1}" destId="{EB894AA2-E360-4812-8D9D-9BBFBD1272DD}" srcOrd="0" destOrd="0" presId="urn:microsoft.com/office/officeart/2005/8/layout/pictureOrgChart+Icon"/>
    <dgm:cxn modelId="{9093BAB1-CF2A-4FCF-B414-6FB67A8924E5}" srcId="{87B2E9F3-6491-47E6-A8C7-6304F89A15B3}" destId="{D9E23298-886A-4241-B7A7-E89973C200EA}" srcOrd="1" destOrd="0" parTransId="{3641B981-FB1B-4D0D-B51D-8AF683D26EB5}" sibTransId="{705F1AF3-B073-47CF-962B-E4115EC8ECE2}"/>
    <dgm:cxn modelId="{59354C94-7EB6-4735-A619-3BBA3CF9E512}" type="presOf" srcId="{D9E23298-886A-4241-B7A7-E89973C200EA}" destId="{721CC8C5-78AF-47B6-8ADD-6FA61FC16885}" srcOrd="1" destOrd="0" presId="urn:microsoft.com/office/officeart/2005/8/layout/pictureOrgChart+Icon"/>
    <dgm:cxn modelId="{A47AB872-1E80-4D12-A306-A988D3241372}" type="presOf" srcId="{D2C8F390-0B69-4A18-9211-28D3D6BE45F1}" destId="{610F5269-FA99-4C49-8984-45A7F6B3716B}" srcOrd="1" destOrd="0" presId="urn:microsoft.com/office/officeart/2005/8/layout/pictureOrgChart+Icon"/>
    <dgm:cxn modelId="{1FE67E30-D9ED-4A3C-9341-374F4637A147}" srcId="{87B2E9F3-6491-47E6-A8C7-6304F89A15B3}" destId="{D2C8F390-0B69-4A18-9211-28D3D6BE45F1}" srcOrd="0" destOrd="0" parTransId="{EB8BC57A-4CAB-4BB5-BEC6-62A86139F7B2}" sibTransId="{1B88CC2D-7FB5-411C-9460-308A911C4AE1}"/>
    <dgm:cxn modelId="{F8C4344D-6F50-444B-9120-A670337D9B98}" type="presOf" srcId="{D9E23298-886A-4241-B7A7-E89973C200EA}" destId="{D95D7F13-4912-47CC-BD0B-F142058AAA0D}" srcOrd="0" destOrd="0" presId="urn:microsoft.com/office/officeart/2005/8/layout/pictureOrgChart+Icon"/>
    <dgm:cxn modelId="{92EF9530-E72A-47BE-A2A8-A4FB7CB6AA33}" type="presOf" srcId="{87B2E9F3-6491-47E6-A8C7-6304F89A15B3}" destId="{B9332523-A872-4D9E-904F-E5F019847FE2}" srcOrd="0" destOrd="0" presId="urn:microsoft.com/office/officeart/2005/8/layout/pictureOrgChart+Icon"/>
    <dgm:cxn modelId="{F1BF815C-FE2F-4DE9-A7C2-E6B7D3CCFC01}" type="presParOf" srcId="{B9332523-A872-4D9E-904F-E5F019847FE2}" destId="{7896B63B-6B56-41AB-9E55-2C726FFD3CBA}" srcOrd="0" destOrd="0" presId="urn:microsoft.com/office/officeart/2005/8/layout/pictureOrgChart+Icon"/>
    <dgm:cxn modelId="{8D838ADD-F738-4C13-BA36-B241C7E1051C}" type="presParOf" srcId="{7896B63B-6B56-41AB-9E55-2C726FFD3CBA}" destId="{919C44F8-0E84-48A3-AB21-809F1BF90ECE}" srcOrd="0" destOrd="0" presId="urn:microsoft.com/office/officeart/2005/8/layout/pictureOrgChart+Icon"/>
    <dgm:cxn modelId="{5F513CCE-761E-4E57-B0A9-A167089BF838}" type="presParOf" srcId="{919C44F8-0E84-48A3-AB21-809F1BF90ECE}" destId="{EB894AA2-E360-4812-8D9D-9BBFBD1272DD}" srcOrd="0" destOrd="0" presId="urn:microsoft.com/office/officeart/2005/8/layout/pictureOrgChart+Icon"/>
    <dgm:cxn modelId="{67F4753C-2D41-4053-BE04-FAB7691B2CA1}" type="presParOf" srcId="{919C44F8-0E84-48A3-AB21-809F1BF90ECE}" destId="{5D0486D4-0CEA-47E2-A530-D44952024C08}" srcOrd="1" destOrd="0" presId="urn:microsoft.com/office/officeart/2005/8/layout/pictureOrgChart+Icon"/>
    <dgm:cxn modelId="{8653AA56-6916-4678-8B8B-1478DCD071E4}" type="presParOf" srcId="{919C44F8-0E84-48A3-AB21-809F1BF90ECE}" destId="{610F5269-FA99-4C49-8984-45A7F6B3716B}" srcOrd="2" destOrd="0" presId="urn:microsoft.com/office/officeart/2005/8/layout/pictureOrgChart+Icon"/>
    <dgm:cxn modelId="{017CE5BA-D430-4623-8191-963EEC168EBC}" type="presParOf" srcId="{7896B63B-6B56-41AB-9E55-2C726FFD3CBA}" destId="{735A50CB-4616-4706-BA62-1B4F629BFCFE}" srcOrd="1" destOrd="0" presId="urn:microsoft.com/office/officeart/2005/8/layout/pictureOrgChart+Icon"/>
    <dgm:cxn modelId="{2B8D6549-01D2-4B44-8E08-3929FCC8D6E9}" type="presParOf" srcId="{7896B63B-6B56-41AB-9E55-2C726FFD3CBA}" destId="{2142A637-A20A-4E8B-8CC9-E62FDA62C4E6}" srcOrd="2" destOrd="0" presId="urn:microsoft.com/office/officeart/2005/8/layout/pictureOrgChart+Icon"/>
    <dgm:cxn modelId="{7AF25820-2517-41B0-A27F-FA882B4091BE}" type="presParOf" srcId="{B9332523-A872-4D9E-904F-E5F019847FE2}" destId="{7B06413D-8AE2-4C57-BC77-8A52B8FCBA56}" srcOrd="1" destOrd="0" presId="urn:microsoft.com/office/officeart/2005/8/layout/pictureOrgChart+Icon"/>
    <dgm:cxn modelId="{EF7D287A-3673-4303-A672-C8C1DEA02DCB}" type="presParOf" srcId="{7B06413D-8AE2-4C57-BC77-8A52B8FCBA56}" destId="{ED8E51F4-362E-4484-B978-7B38B382EBBD}" srcOrd="0" destOrd="0" presId="urn:microsoft.com/office/officeart/2005/8/layout/pictureOrgChart+Icon"/>
    <dgm:cxn modelId="{A53B75DD-8630-411B-A6B7-F54D2FCB3ACA}" type="presParOf" srcId="{ED8E51F4-362E-4484-B978-7B38B382EBBD}" destId="{D95D7F13-4912-47CC-BD0B-F142058AAA0D}" srcOrd="0" destOrd="0" presId="urn:microsoft.com/office/officeart/2005/8/layout/pictureOrgChart+Icon"/>
    <dgm:cxn modelId="{44CE1C29-532B-43BB-92EA-02BDC1432F17}" type="presParOf" srcId="{ED8E51F4-362E-4484-B978-7B38B382EBBD}" destId="{C69D6299-8559-4F95-AD6E-8E942D7D9E47}" srcOrd="1" destOrd="0" presId="urn:microsoft.com/office/officeart/2005/8/layout/pictureOrgChart+Icon"/>
    <dgm:cxn modelId="{F05FD510-E88C-4115-9B51-8E902569B2CD}" type="presParOf" srcId="{ED8E51F4-362E-4484-B978-7B38B382EBBD}" destId="{721CC8C5-78AF-47B6-8ADD-6FA61FC16885}" srcOrd="2" destOrd="0" presId="urn:microsoft.com/office/officeart/2005/8/layout/pictureOrgChart+Icon"/>
    <dgm:cxn modelId="{6506A411-F77F-4A28-BFDF-642FC37E1A2B}" type="presParOf" srcId="{7B06413D-8AE2-4C57-BC77-8A52B8FCBA56}" destId="{6540E37C-9F9B-4CA0-AEB2-63F036A074F1}" srcOrd="1" destOrd="0" presId="urn:microsoft.com/office/officeart/2005/8/layout/pictureOrgChart+Icon"/>
    <dgm:cxn modelId="{418BE509-D756-4583-8638-51BF1B84E97D}" type="presParOf" srcId="{7B06413D-8AE2-4C57-BC77-8A52B8FCBA56}" destId="{35B8A9E9-D4CF-4C75-BC57-F8BB18982D88}" srcOrd="2" destOrd="0" presId="urn:microsoft.com/office/officeart/2005/8/layout/pictureOrgChart+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29B4B-09C9-41E8-877A-6C23614F7C2F}">
      <dsp:nvSpPr>
        <dsp:cNvPr id="0" name=""/>
        <dsp:cNvSpPr/>
      </dsp:nvSpPr>
      <dsp:spPr>
        <a:xfrm>
          <a:off x="2425456" y="0"/>
          <a:ext cx="3976569" cy="3681933"/>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E85B825-D151-4859-A3DA-97BBEF9DB98A}">
      <dsp:nvSpPr>
        <dsp:cNvPr id="0" name=""/>
        <dsp:cNvSpPr/>
      </dsp:nvSpPr>
      <dsp:spPr>
        <a:xfrm>
          <a:off x="3398548" y="-191667"/>
          <a:ext cx="2093330" cy="12116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Chemistry</a:t>
          </a:r>
          <a:endParaRPr lang="en-US" sz="3000" kern="1200" dirty="0"/>
        </a:p>
      </dsp:txBody>
      <dsp:txXfrm>
        <a:off x="3398548" y="-191667"/>
        <a:ext cx="2093330" cy="1211656"/>
      </dsp:txXfrm>
    </dsp:sp>
    <dsp:sp modelId="{9AA0B167-C118-4567-ADEF-A519446A985C}">
      <dsp:nvSpPr>
        <dsp:cNvPr id="0" name=""/>
        <dsp:cNvSpPr/>
      </dsp:nvSpPr>
      <dsp:spPr>
        <a:xfrm>
          <a:off x="4673314" y="72157"/>
          <a:ext cx="3498640" cy="337201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5EC32FB-71AE-46AC-8CFC-4202A13E46AC}">
      <dsp:nvSpPr>
        <dsp:cNvPr id="0" name=""/>
        <dsp:cNvSpPr/>
      </dsp:nvSpPr>
      <dsp:spPr>
        <a:xfrm>
          <a:off x="6457414" y="692067"/>
          <a:ext cx="1876778" cy="13147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Physics</a:t>
          </a:r>
          <a:endParaRPr lang="en-US" sz="3000" kern="1200" dirty="0"/>
        </a:p>
      </dsp:txBody>
      <dsp:txXfrm>
        <a:off x="6457414" y="692067"/>
        <a:ext cx="1876778" cy="1314776"/>
      </dsp:txXfrm>
    </dsp:sp>
    <dsp:sp modelId="{3A260B76-19E1-477E-9719-2599C4885070}">
      <dsp:nvSpPr>
        <dsp:cNvPr id="0" name=""/>
        <dsp:cNvSpPr/>
      </dsp:nvSpPr>
      <dsp:spPr>
        <a:xfrm>
          <a:off x="4237549" y="1624539"/>
          <a:ext cx="3723114" cy="372311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95116C2-E843-4B71-A54C-EC1E48F31E50}">
      <dsp:nvSpPr>
        <dsp:cNvPr id="0" name=""/>
        <dsp:cNvSpPr/>
      </dsp:nvSpPr>
      <dsp:spPr>
        <a:xfrm>
          <a:off x="5312587" y="3780822"/>
          <a:ext cx="1876778" cy="13147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Electrical Engineering</a:t>
          </a:r>
          <a:endParaRPr lang="en-US" sz="3000" kern="1200" dirty="0"/>
        </a:p>
      </dsp:txBody>
      <dsp:txXfrm>
        <a:off x="5312587" y="3780822"/>
        <a:ext cx="1876778" cy="1314776"/>
      </dsp:txXfrm>
    </dsp:sp>
    <dsp:sp modelId="{6F040105-7221-4CED-AA3C-A0A83A20A756}">
      <dsp:nvSpPr>
        <dsp:cNvPr id="0" name=""/>
        <dsp:cNvSpPr/>
      </dsp:nvSpPr>
      <dsp:spPr>
        <a:xfrm>
          <a:off x="1206389" y="1702444"/>
          <a:ext cx="3494977" cy="3567305"/>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98A8378-08A2-4D9B-B405-964780AAF70D}">
      <dsp:nvSpPr>
        <dsp:cNvPr id="0" name=""/>
        <dsp:cNvSpPr/>
      </dsp:nvSpPr>
      <dsp:spPr>
        <a:xfrm>
          <a:off x="2077580" y="3841209"/>
          <a:ext cx="1876778" cy="13147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Chemical Engineering</a:t>
          </a:r>
          <a:endParaRPr lang="en-US" sz="3000" kern="1200" dirty="0"/>
        </a:p>
      </dsp:txBody>
      <dsp:txXfrm>
        <a:off x="2077580" y="3841209"/>
        <a:ext cx="1876778" cy="1314776"/>
      </dsp:txXfrm>
    </dsp:sp>
    <dsp:sp modelId="{AEA808E9-5246-465B-ABED-72A7D990C4D2}">
      <dsp:nvSpPr>
        <dsp:cNvPr id="0" name=""/>
        <dsp:cNvSpPr/>
      </dsp:nvSpPr>
      <dsp:spPr>
        <a:xfrm>
          <a:off x="222848" y="0"/>
          <a:ext cx="3952081" cy="3783044"/>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17A8C6A-F4C1-4761-80BB-A10FAB40E274}">
      <dsp:nvSpPr>
        <dsp:cNvPr id="0" name=""/>
        <dsp:cNvSpPr/>
      </dsp:nvSpPr>
      <dsp:spPr>
        <a:xfrm>
          <a:off x="590127" y="791963"/>
          <a:ext cx="1876778" cy="13147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r>
            <a:rPr lang="en-US" sz="3000" kern="1200" dirty="0" smtClean="0"/>
            <a:t>Materials Science</a:t>
          </a:r>
          <a:endParaRPr lang="en-US" sz="3000" kern="1200" dirty="0"/>
        </a:p>
      </dsp:txBody>
      <dsp:txXfrm>
        <a:off x="590127" y="791963"/>
        <a:ext cx="1876778" cy="1314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1407-6F47-47C6-95EC-E84A0618011B}">
      <dsp:nvSpPr>
        <dsp:cNvPr id="0" name=""/>
        <dsp:cNvSpPr/>
      </dsp:nvSpPr>
      <dsp:spPr>
        <a:xfrm>
          <a:off x="712221" y="4380"/>
          <a:ext cx="2333015" cy="58325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Associates Degree- </a:t>
          </a:r>
          <a:r>
            <a:rPr lang="en-US" sz="1100" kern="1200" dirty="0" smtClean="0"/>
            <a:t>Community College</a:t>
          </a:r>
          <a:endParaRPr lang="en-US" sz="1100" kern="1200" dirty="0"/>
        </a:p>
      </dsp:txBody>
      <dsp:txXfrm>
        <a:off x="729304" y="21463"/>
        <a:ext cx="2298849" cy="549087"/>
      </dsp:txXfrm>
    </dsp:sp>
    <dsp:sp modelId="{EB5B05FE-2778-4313-A58D-1BDBE654D6EA}">
      <dsp:nvSpPr>
        <dsp:cNvPr id="0" name=""/>
        <dsp:cNvSpPr/>
      </dsp:nvSpPr>
      <dsp:spPr>
        <a:xfrm rot="5339292">
          <a:off x="1750125" y="639013"/>
          <a:ext cx="273959" cy="262464"/>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rot="-5400000">
        <a:off x="1807670" y="633272"/>
        <a:ext cx="157478" cy="195220"/>
      </dsp:txXfrm>
    </dsp:sp>
    <dsp:sp modelId="{E3130C64-7187-470F-A718-038F7EFE0E43}">
      <dsp:nvSpPr>
        <dsp:cNvPr id="0" name=""/>
        <dsp:cNvSpPr/>
      </dsp:nvSpPr>
      <dsp:spPr>
        <a:xfrm>
          <a:off x="728972" y="952856"/>
          <a:ext cx="2333015" cy="583253"/>
        </a:xfrm>
        <a:prstGeom prst="roundRect">
          <a:avLst>
            <a:gd name="adj" fmla="val 10000"/>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Bachelors</a:t>
          </a:r>
          <a:endParaRPr lang="en-US" sz="2000" kern="1200" dirty="0"/>
        </a:p>
      </dsp:txBody>
      <dsp:txXfrm>
        <a:off x="746055" y="969939"/>
        <a:ext cx="2298849" cy="549087"/>
      </dsp:txXfrm>
    </dsp:sp>
    <dsp:sp modelId="{FB978EB0-8F7C-4C6B-BF90-4E11CFC24FAB}">
      <dsp:nvSpPr>
        <dsp:cNvPr id="0" name=""/>
        <dsp:cNvSpPr/>
      </dsp:nvSpPr>
      <dsp:spPr>
        <a:xfrm rot="5471856">
          <a:off x="1805325" y="1513894"/>
          <a:ext cx="163559" cy="262464"/>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5400000">
        <a:off x="1808879" y="1563351"/>
        <a:ext cx="157478" cy="114491"/>
      </dsp:txXfrm>
    </dsp:sp>
    <dsp:sp modelId="{BD210555-0E2C-4C51-8330-B1BDA59561B1}">
      <dsp:nvSpPr>
        <dsp:cNvPr id="0" name=""/>
        <dsp:cNvSpPr/>
      </dsp:nvSpPr>
      <dsp:spPr>
        <a:xfrm>
          <a:off x="712221" y="1754142"/>
          <a:ext cx="2333015" cy="583253"/>
        </a:xfrm>
        <a:prstGeom prst="roundRect">
          <a:avLst>
            <a:gd name="adj" fmla="val 10000"/>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Master Degree- </a:t>
          </a:r>
          <a:r>
            <a:rPr lang="en-US" sz="900" b="1" kern="1200" dirty="0" smtClean="0"/>
            <a:t>1-2 years</a:t>
          </a:r>
          <a:endParaRPr lang="en-US" sz="900" kern="1200" dirty="0"/>
        </a:p>
      </dsp:txBody>
      <dsp:txXfrm>
        <a:off x="729304" y="1771225"/>
        <a:ext cx="2298849" cy="549087"/>
      </dsp:txXfrm>
    </dsp:sp>
    <dsp:sp modelId="{2922416F-3568-40F4-9F9B-DF2A7E12EB34}">
      <dsp:nvSpPr>
        <dsp:cNvPr id="0" name=""/>
        <dsp:cNvSpPr/>
      </dsp:nvSpPr>
      <dsp:spPr>
        <a:xfrm rot="5400000">
          <a:off x="1769369" y="2351977"/>
          <a:ext cx="218720" cy="262464"/>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5400000">
        <a:off x="1799990" y="2373849"/>
        <a:ext cx="157478" cy="153104"/>
      </dsp:txXfrm>
    </dsp:sp>
    <dsp:sp modelId="{C1DF902D-EF23-409D-AA51-FDB63E7BFBD9}">
      <dsp:nvSpPr>
        <dsp:cNvPr id="0" name=""/>
        <dsp:cNvSpPr/>
      </dsp:nvSpPr>
      <dsp:spPr>
        <a:xfrm>
          <a:off x="679512" y="2629023"/>
          <a:ext cx="2398433" cy="753983"/>
        </a:xfrm>
        <a:prstGeom prst="roundRect">
          <a:avLst>
            <a:gd name="adj" fmla="val 10000"/>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Graduate student </a:t>
          </a:r>
          <a:r>
            <a:rPr lang="en-US" sz="900" kern="1200" dirty="0" smtClean="0"/>
            <a:t>is paid to do research in a group led by a faculty (Principle investigator)5-6 </a:t>
          </a:r>
          <a:r>
            <a:rPr lang="en-US" sz="900" kern="1200" dirty="0" err="1" smtClean="0"/>
            <a:t>yearssome</a:t>
          </a:r>
          <a:r>
            <a:rPr lang="en-US" sz="900" kern="1200" dirty="0" smtClean="0"/>
            <a:t> courses, original research, thesis</a:t>
          </a:r>
          <a:endParaRPr lang="en-US" sz="900" kern="1200" dirty="0"/>
        </a:p>
      </dsp:txBody>
      <dsp:txXfrm>
        <a:off x="701595" y="2651106"/>
        <a:ext cx="2354267" cy="709817"/>
      </dsp:txXfrm>
    </dsp:sp>
    <dsp:sp modelId="{A68365CF-9C16-4BDF-BACC-4B3379891329}">
      <dsp:nvSpPr>
        <dsp:cNvPr id="0" name=""/>
        <dsp:cNvSpPr/>
      </dsp:nvSpPr>
      <dsp:spPr>
        <a:xfrm rot="5400000">
          <a:off x="1769369" y="3397588"/>
          <a:ext cx="218720" cy="262464"/>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rot="-5400000">
        <a:off x="1799990" y="3419460"/>
        <a:ext cx="157478" cy="153104"/>
      </dsp:txXfrm>
    </dsp:sp>
    <dsp:sp modelId="{9268169A-E036-4D73-9C6F-911B1EBE923A}">
      <dsp:nvSpPr>
        <dsp:cNvPr id="0" name=""/>
        <dsp:cNvSpPr/>
      </dsp:nvSpPr>
      <dsp:spPr>
        <a:xfrm>
          <a:off x="712221" y="3674634"/>
          <a:ext cx="2333015" cy="583253"/>
        </a:xfrm>
        <a:prstGeom prst="roundRect">
          <a:avLst>
            <a:gd name="adj" fmla="val 10000"/>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Ph.D.  </a:t>
          </a:r>
          <a:r>
            <a:rPr lang="en-US" sz="900" b="1" kern="1200" dirty="0" smtClean="0"/>
            <a:t>can become faculty, principle investigator researcher, industry</a:t>
          </a:r>
          <a:endParaRPr lang="en-US" sz="900" kern="1200" dirty="0" smtClean="0"/>
        </a:p>
      </dsp:txBody>
      <dsp:txXfrm>
        <a:off x="729304" y="3691717"/>
        <a:ext cx="2298849" cy="549087"/>
      </dsp:txXfrm>
    </dsp:sp>
    <dsp:sp modelId="{4F425564-C90C-4AC9-9CFB-19BA54984347}">
      <dsp:nvSpPr>
        <dsp:cNvPr id="0" name=""/>
        <dsp:cNvSpPr/>
      </dsp:nvSpPr>
      <dsp:spPr>
        <a:xfrm rot="5487333">
          <a:off x="1757455" y="4273453"/>
          <a:ext cx="220267" cy="262464"/>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5400000">
        <a:off x="1789689" y="4294562"/>
        <a:ext cx="157478" cy="154187"/>
      </dsp:txXfrm>
    </dsp:sp>
    <dsp:sp modelId="{5E6792EC-5A4C-4EAD-9EE9-5DA354675934}">
      <dsp:nvSpPr>
        <dsp:cNvPr id="0" name=""/>
        <dsp:cNvSpPr/>
      </dsp:nvSpPr>
      <dsp:spPr>
        <a:xfrm>
          <a:off x="689941" y="4551483"/>
          <a:ext cx="2333015" cy="583253"/>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t>Post Doc </a:t>
          </a:r>
          <a:r>
            <a:rPr lang="en-US" sz="1500" kern="1200" dirty="0" smtClean="0"/>
            <a:t>–1-2  year terms at different universities </a:t>
          </a:r>
          <a:endParaRPr lang="en-US" sz="1500" kern="1200" dirty="0"/>
        </a:p>
      </dsp:txBody>
      <dsp:txXfrm>
        <a:off x="707024" y="4568566"/>
        <a:ext cx="2298849" cy="549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750E0-8580-4AF7-987C-9E737506836F}">
      <dsp:nvSpPr>
        <dsp:cNvPr id="0" name=""/>
        <dsp:cNvSpPr/>
      </dsp:nvSpPr>
      <dsp:spPr>
        <a:xfrm>
          <a:off x="613" y="131768"/>
          <a:ext cx="2673325" cy="133666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244"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Alex Jen</a:t>
          </a:r>
          <a:endParaRPr lang="en-US" sz="3100" kern="1200" dirty="0"/>
        </a:p>
      </dsp:txBody>
      <dsp:txXfrm>
        <a:off x="613" y="131768"/>
        <a:ext cx="2673325" cy="1336662"/>
      </dsp:txXfrm>
    </dsp:sp>
    <dsp:sp modelId="{BA2A60EC-57E8-46AD-9DCC-6644F738DEA0}">
      <dsp:nvSpPr>
        <dsp:cNvPr id="0" name=""/>
        <dsp:cNvSpPr/>
      </dsp:nvSpPr>
      <dsp:spPr>
        <a:xfrm>
          <a:off x="134280" y="265434"/>
          <a:ext cx="801997" cy="1069330"/>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CAD8C3-E984-48F5-9AE1-85458673A02E}">
      <dsp:nvSpPr>
        <dsp:cNvPr id="0" name=""/>
        <dsp:cNvSpPr/>
      </dsp:nvSpPr>
      <dsp:spPr>
        <a:xfrm>
          <a:off x="3235337" y="131768"/>
          <a:ext cx="2673325" cy="1336662"/>
        </a:xfrm>
        <a:prstGeom prst="rect">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244" tIns="19685" rIns="19685" bIns="19685" numCol="1" spcCol="1270" anchor="ctr" anchorCtr="0">
          <a:noAutofit/>
        </a:bodyPr>
        <a:lstStyle/>
        <a:p>
          <a:pPr lvl="0" algn="ctr" defTabSz="1377950">
            <a:lnSpc>
              <a:spcPct val="90000"/>
            </a:lnSpc>
            <a:spcBef>
              <a:spcPct val="0"/>
            </a:spcBef>
            <a:spcAft>
              <a:spcPct val="35000"/>
            </a:spcAft>
          </a:pPr>
          <a:endParaRPr lang="en-US" sz="3100" kern="1200" dirty="0"/>
        </a:p>
      </dsp:txBody>
      <dsp:txXfrm>
        <a:off x="3235337" y="131768"/>
        <a:ext cx="2673325" cy="1336662"/>
      </dsp:txXfrm>
    </dsp:sp>
    <dsp:sp modelId="{8DAE5A71-B5B4-4215-8DCF-B563FD57134B}">
      <dsp:nvSpPr>
        <dsp:cNvPr id="0" name=""/>
        <dsp:cNvSpPr/>
      </dsp:nvSpPr>
      <dsp:spPr>
        <a:xfrm>
          <a:off x="3369003" y="265434"/>
          <a:ext cx="801997" cy="1069330"/>
        </a:xfrm>
        <a:prstGeom prst="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402CA-9A90-4EFF-B35E-B6347E1A2166}">
      <dsp:nvSpPr>
        <dsp:cNvPr id="0" name=""/>
        <dsp:cNvSpPr/>
      </dsp:nvSpPr>
      <dsp:spPr>
        <a:xfrm>
          <a:off x="6470060" y="131768"/>
          <a:ext cx="2673325" cy="133666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244"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t>Christine </a:t>
          </a:r>
          <a:r>
            <a:rPr lang="en-US" sz="3100" kern="1200" dirty="0" err="1" smtClean="0"/>
            <a:t>Luscombe</a:t>
          </a:r>
          <a:endParaRPr lang="en-US" sz="3100" kern="1200" dirty="0"/>
        </a:p>
      </dsp:txBody>
      <dsp:txXfrm>
        <a:off x="6470060" y="131768"/>
        <a:ext cx="2673325" cy="1336662"/>
      </dsp:txXfrm>
    </dsp:sp>
    <dsp:sp modelId="{3A1E159D-2517-48EF-BC43-73D81ADD2D99}">
      <dsp:nvSpPr>
        <dsp:cNvPr id="0" name=""/>
        <dsp:cNvSpPr/>
      </dsp:nvSpPr>
      <dsp:spPr>
        <a:xfrm>
          <a:off x="6603727" y="265434"/>
          <a:ext cx="801997" cy="1069330"/>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750E0-8580-4AF7-987C-9E737506836F}">
      <dsp:nvSpPr>
        <dsp:cNvPr id="0" name=""/>
        <dsp:cNvSpPr/>
      </dsp:nvSpPr>
      <dsp:spPr>
        <a:xfrm>
          <a:off x="781" y="398832"/>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David Ginger</a:t>
          </a:r>
          <a:endParaRPr lang="en-US" sz="2000" kern="1200" dirty="0"/>
        </a:p>
      </dsp:txBody>
      <dsp:txXfrm>
        <a:off x="781" y="398832"/>
        <a:ext cx="1565485" cy="782742"/>
      </dsp:txXfrm>
    </dsp:sp>
    <dsp:sp modelId="{BA2A60EC-57E8-46AD-9DCC-6644F738DEA0}">
      <dsp:nvSpPr>
        <dsp:cNvPr id="0" name=""/>
        <dsp:cNvSpPr/>
      </dsp:nvSpPr>
      <dsp:spPr>
        <a:xfrm>
          <a:off x="79055" y="477106"/>
          <a:ext cx="469645" cy="6261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94AA2-E360-4812-8D9D-9BBFBD1272DD}">
      <dsp:nvSpPr>
        <dsp:cNvPr id="0" name=""/>
        <dsp:cNvSpPr/>
      </dsp:nvSpPr>
      <dsp:spPr>
        <a:xfrm>
          <a:off x="1895019" y="398832"/>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David </a:t>
          </a:r>
          <a:r>
            <a:rPr lang="en-US" sz="2000" kern="1200" dirty="0" err="1" smtClean="0"/>
            <a:t>Gamelin</a:t>
          </a:r>
          <a:endParaRPr lang="en-US" sz="2000" kern="1200" dirty="0"/>
        </a:p>
      </dsp:txBody>
      <dsp:txXfrm>
        <a:off x="1895019" y="398832"/>
        <a:ext cx="1565485" cy="782742"/>
      </dsp:txXfrm>
    </dsp:sp>
    <dsp:sp modelId="{5D0486D4-0CEA-47E2-A530-D44952024C08}">
      <dsp:nvSpPr>
        <dsp:cNvPr id="0" name=""/>
        <dsp:cNvSpPr/>
      </dsp:nvSpPr>
      <dsp:spPr>
        <a:xfrm>
          <a:off x="1973293" y="477106"/>
          <a:ext cx="469645" cy="62619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53F4D-23B4-4D7B-B1C1-93337A0BF764}">
      <dsp:nvSpPr>
        <dsp:cNvPr id="0" name=""/>
        <dsp:cNvSpPr/>
      </dsp:nvSpPr>
      <dsp:spPr>
        <a:xfrm>
          <a:off x="3789257" y="398832"/>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Hugh </a:t>
          </a:r>
          <a:r>
            <a:rPr lang="en-US" sz="2000" kern="1200" dirty="0" err="1" smtClean="0"/>
            <a:t>Hillhouse</a:t>
          </a:r>
          <a:endParaRPr lang="en-US" sz="2000" kern="1200" dirty="0"/>
        </a:p>
      </dsp:txBody>
      <dsp:txXfrm>
        <a:off x="3789257" y="398832"/>
        <a:ext cx="1565485" cy="782742"/>
      </dsp:txXfrm>
    </dsp:sp>
    <dsp:sp modelId="{E80D96D3-132E-4D4D-80C4-E83032CC99B4}">
      <dsp:nvSpPr>
        <dsp:cNvPr id="0" name=""/>
        <dsp:cNvSpPr/>
      </dsp:nvSpPr>
      <dsp:spPr>
        <a:xfrm>
          <a:off x="3867531" y="477106"/>
          <a:ext cx="469645" cy="62619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18E512-759B-40F5-984F-C8B05778DE8E}">
      <dsp:nvSpPr>
        <dsp:cNvPr id="0" name=""/>
        <dsp:cNvSpPr/>
      </dsp:nvSpPr>
      <dsp:spPr>
        <a:xfrm>
          <a:off x="5683494" y="398832"/>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Jerry </a:t>
          </a:r>
          <a:r>
            <a:rPr lang="en-US" sz="2000" kern="1200" dirty="0" err="1" smtClean="0"/>
            <a:t>Seidler</a:t>
          </a:r>
          <a:endParaRPr lang="en-US" sz="2000" kern="1200" dirty="0"/>
        </a:p>
      </dsp:txBody>
      <dsp:txXfrm>
        <a:off x="5683494" y="398832"/>
        <a:ext cx="1565485" cy="782742"/>
      </dsp:txXfrm>
    </dsp:sp>
    <dsp:sp modelId="{03E80C8F-D458-4D34-B17D-DC8FC71EDC2B}">
      <dsp:nvSpPr>
        <dsp:cNvPr id="0" name=""/>
        <dsp:cNvSpPr/>
      </dsp:nvSpPr>
      <dsp:spPr>
        <a:xfrm>
          <a:off x="5761769" y="477106"/>
          <a:ext cx="469645" cy="62619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56D31-EBB3-4ED6-9793-B738468EEFD1}">
      <dsp:nvSpPr>
        <dsp:cNvPr id="0" name=""/>
        <dsp:cNvSpPr/>
      </dsp:nvSpPr>
      <dsp:spPr>
        <a:xfrm>
          <a:off x="7577732" y="398832"/>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Brandi </a:t>
          </a:r>
          <a:r>
            <a:rPr lang="en-US" sz="2000" kern="1200" dirty="0" err="1" smtClean="0"/>
            <a:t>Cossairt</a:t>
          </a:r>
          <a:endParaRPr lang="en-US" sz="2000" kern="1200" dirty="0"/>
        </a:p>
      </dsp:txBody>
      <dsp:txXfrm>
        <a:off x="7577732" y="398832"/>
        <a:ext cx="1565485" cy="782742"/>
      </dsp:txXfrm>
    </dsp:sp>
    <dsp:sp modelId="{62EA003A-F380-4F32-B278-8CDC48913677}">
      <dsp:nvSpPr>
        <dsp:cNvPr id="0" name=""/>
        <dsp:cNvSpPr/>
      </dsp:nvSpPr>
      <dsp:spPr>
        <a:xfrm>
          <a:off x="7656007" y="477106"/>
          <a:ext cx="469645" cy="62619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94AA2-E360-4812-8D9D-9BBFBD1272DD}">
      <dsp:nvSpPr>
        <dsp:cNvPr id="0" name=""/>
        <dsp:cNvSpPr/>
      </dsp:nvSpPr>
      <dsp:spPr>
        <a:xfrm>
          <a:off x="781" y="408728"/>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Guozhong</a:t>
          </a:r>
          <a:r>
            <a:rPr lang="en-US" sz="1800" kern="1200" dirty="0" smtClean="0"/>
            <a:t> Cao</a:t>
          </a:r>
          <a:endParaRPr lang="en-US" sz="1800" kern="1200" dirty="0"/>
        </a:p>
      </dsp:txBody>
      <dsp:txXfrm>
        <a:off x="781" y="408728"/>
        <a:ext cx="1565485" cy="782742"/>
      </dsp:txXfrm>
    </dsp:sp>
    <dsp:sp modelId="{5D0486D4-0CEA-47E2-A530-D44952024C08}">
      <dsp:nvSpPr>
        <dsp:cNvPr id="0" name=""/>
        <dsp:cNvSpPr/>
      </dsp:nvSpPr>
      <dsp:spPr>
        <a:xfrm>
          <a:off x="79055" y="487002"/>
          <a:ext cx="469645" cy="62619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B3AB29-DC04-4B72-9165-439C366B1BBE}">
      <dsp:nvSpPr>
        <dsp:cNvPr id="0" name=""/>
        <dsp:cNvSpPr/>
      </dsp:nvSpPr>
      <dsp:spPr>
        <a:xfrm>
          <a:off x="1895019" y="408728"/>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Jiangyu</a:t>
          </a:r>
          <a:r>
            <a:rPr lang="en-US" sz="1800" kern="1200" dirty="0" smtClean="0"/>
            <a:t> Li</a:t>
          </a:r>
          <a:endParaRPr lang="en-US" sz="1800" kern="1200" dirty="0"/>
        </a:p>
      </dsp:txBody>
      <dsp:txXfrm>
        <a:off x="1895019" y="408728"/>
        <a:ext cx="1565485" cy="782742"/>
      </dsp:txXfrm>
    </dsp:sp>
    <dsp:sp modelId="{AEE7C90D-0303-495E-844F-343AF24AE06E}">
      <dsp:nvSpPr>
        <dsp:cNvPr id="0" name=""/>
        <dsp:cNvSpPr/>
      </dsp:nvSpPr>
      <dsp:spPr>
        <a:xfrm>
          <a:off x="1973293" y="487002"/>
          <a:ext cx="469645" cy="626194"/>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56D31-EBB3-4ED6-9793-B738468EEFD1}">
      <dsp:nvSpPr>
        <dsp:cNvPr id="0" name=""/>
        <dsp:cNvSpPr/>
      </dsp:nvSpPr>
      <dsp:spPr>
        <a:xfrm>
          <a:off x="3789257" y="408728"/>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Dan Schwartz</a:t>
          </a:r>
          <a:endParaRPr lang="en-US" sz="1800" kern="1200" dirty="0"/>
        </a:p>
      </dsp:txBody>
      <dsp:txXfrm>
        <a:off x="3789257" y="408728"/>
        <a:ext cx="1565485" cy="782742"/>
      </dsp:txXfrm>
    </dsp:sp>
    <dsp:sp modelId="{62EA003A-F380-4F32-B278-8CDC48913677}">
      <dsp:nvSpPr>
        <dsp:cNvPr id="0" name=""/>
        <dsp:cNvSpPr/>
      </dsp:nvSpPr>
      <dsp:spPr>
        <a:xfrm>
          <a:off x="3867531" y="487002"/>
          <a:ext cx="469645" cy="62619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98B027-6649-42C8-9E54-1BB89F72D54B}">
      <dsp:nvSpPr>
        <dsp:cNvPr id="0" name=""/>
        <dsp:cNvSpPr/>
      </dsp:nvSpPr>
      <dsp:spPr>
        <a:xfrm>
          <a:off x="5683494" y="408728"/>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1430" rIns="11430" bIns="11430" numCol="1" spcCol="1270" anchor="ctr" anchorCtr="0">
          <a:noAutofit/>
        </a:bodyPr>
        <a:lstStyle/>
        <a:p>
          <a:pPr lvl="0" algn="ctr" defTabSz="800100">
            <a:lnSpc>
              <a:spcPct val="90000"/>
            </a:lnSpc>
            <a:spcBef>
              <a:spcPct val="0"/>
            </a:spcBef>
            <a:spcAft>
              <a:spcPct val="35000"/>
            </a:spcAft>
          </a:pPr>
          <a:r>
            <a:rPr lang="en-US" sz="1800" b="0" kern="1200" dirty="0" err="1" smtClean="0"/>
            <a:t>Xiaodong</a:t>
          </a:r>
          <a:r>
            <a:rPr lang="en-US" sz="1800" b="0" kern="1200" dirty="0" smtClean="0"/>
            <a:t> Xu</a:t>
          </a:r>
          <a:endParaRPr lang="en-US" sz="1800" b="0" kern="1200" dirty="0"/>
        </a:p>
      </dsp:txBody>
      <dsp:txXfrm>
        <a:off x="5683494" y="408728"/>
        <a:ext cx="1565485" cy="782742"/>
      </dsp:txXfrm>
    </dsp:sp>
    <dsp:sp modelId="{ACF71639-8EF6-4FD8-95AD-14FB170EDFFA}">
      <dsp:nvSpPr>
        <dsp:cNvPr id="0" name=""/>
        <dsp:cNvSpPr/>
      </dsp:nvSpPr>
      <dsp:spPr>
        <a:xfrm>
          <a:off x="5761769" y="487002"/>
          <a:ext cx="469645" cy="626194"/>
        </a:xfrm>
        <a:prstGeom prst="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1F533-E7FE-40C3-9D40-988F6A52FE55}">
      <dsp:nvSpPr>
        <dsp:cNvPr id="0" name=""/>
        <dsp:cNvSpPr/>
      </dsp:nvSpPr>
      <dsp:spPr>
        <a:xfrm>
          <a:off x="7577732" y="408728"/>
          <a:ext cx="1565485" cy="782742"/>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9882" tIns="11430" rIns="11430" bIns="11430" numCol="1" spcCol="1270" anchor="ctr" anchorCtr="0">
          <a:noAutofit/>
        </a:bodyPr>
        <a:lstStyle/>
        <a:p>
          <a:pPr lvl="0" algn="ctr" defTabSz="800100">
            <a:lnSpc>
              <a:spcPct val="90000"/>
            </a:lnSpc>
            <a:spcBef>
              <a:spcPct val="0"/>
            </a:spcBef>
            <a:spcAft>
              <a:spcPct val="35000"/>
            </a:spcAft>
          </a:pPr>
          <a:r>
            <a:rPr lang="en-US" sz="1800" kern="1200" dirty="0" err="1" smtClean="0"/>
            <a:t>Jihu</a:t>
          </a:r>
          <a:r>
            <a:rPr lang="en-US" sz="1800" kern="1200" dirty="0" smtClean="0"/>
            <a:t> Yang</a:t>
          </a:r>
          <a:endParaRPr lang="en-US" sz="1800" kern="1200" dirty="0"/>
        </a:p>
      </dsp:txBody>
      <dsp:txXfrm>
        <a:off x="7577732" y="408728"/>
        <a:ext cx="1565485" cy="782742"/>
      </dsp:txXfrm>
    </dsp:sp>
    <dsp:sp modelId="{1087D643-10B7-4C33-BC0E-91498C564269}">
      <dsp:nvSpPr>
        <dsp:cNvPr id="0" name=""/>
        <dsp:cNvSpPr/>
      </dsp:nvSpPr>
      <dsp:spPr>
        <a:xfrm>
          <a:off x="7656007" y="487002"/>
          <a:ext cx="469645" cy="626194"/>
        </a:xfrm>
        <a:prstGeom prst="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94AA2-E360-4812-8D9D-9BBFBD1272DD}">
      <dsp:nvSpPr>
        <dsp:cNvPr id="0" name=""/>
        <dsp:cNvSpPr/>
      </dsp:nvSpPr>
      <dsp:spPr>
        <a:xfrm>
          <a:off x="981820" y="288"/>
          <a:ext cx="2123126" cy="1061563"/>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6441"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Daniel Kirschen</a:t>
          </a:r>
          <a:endParaRPr lang="en-US" sz="2400" kern="1200" dirty="0"/>
        </a:p>
      </dsp:txBody>
      <dsp:txXfrm>
        <a:off x="981820" y="288"/>
        <a:ext cx="2123126" cy="1061563"/>
      </dsp:txXfrm>
    </dsp:sp>
    <dsp:sp modelId="{5D0486D4-0CEA-47E2-A530-D44952024C08}">
      <dsp:nvSpPr>
        <dsp:cNvPr id="0" name=""/>
        <dsp:cNvSpPr/>
      </dsp:nvSpPr>
      <dsp:spPr>
        <a:xfrm>
          <a:off x="1100486" y="76203"/>
          <a:ext cx="636937" cy="8492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5D7F13-4912-47CC-BD0B-F142058AAA0D}">
      <dsp:nvSpPr>
        <dsp:cNvPr id="0" name=""/>
        <dsp:cNvSpPr/>
      </dsp:nvSpPr>
      <dsp:spPr>
        <a:xfrm>
          <a:off x="4245383" y="144"/>
          <a:ext cx="2460214" cy="1061563"/>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6441"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Miguel Ortega Vasquez</a:t>
          </a:r>
          <a:endParaRPr lang="en-US" sz="2400" kern="1200" dirty="0"/>
        </a:p>
      </dsp:txBody>
      <dsp:txXfrm>
        <a:off x="4245383" y="144"/>
        <a:ext cx="2460214" cy="1061563"/>
      </dsp:txXfrm>
    </dsp:sp>
    <dsp:sp modelId="{C69D6299-8559-4F95-AD6E-8E942D7D9E47}">
      <dsp:nvSpPr>
        <dsp:cNvPr id="0" name=""/>
        <dsp:cNvSpPr/>
      </dsp:nvSpPr>
      <dsp:spPr>
        <a:xfrm>
          <a:off x="4520084" y="106300"/>
          <a:ext cx="636937" cy="849250"/>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ictureOrgChart+Icon">
  <dgm:title val="Picture Organization Chart"/>
  <dgm:desc val="Use to show hierarchical information or reporting relationships in an organization, with corresponding pictures. The assistant shape and the Org Chart hanging layouts are available with this layout."/>
  <dgm:catLst>
    <dgm:cat type="hierarchy" pri="1050"/>
    <dgm:cat type="officeonline" pri="1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lMarg" for="ch" forName="rootText1" refType="w" fact="1.05"/>
                  <dgm:constr type="l" for="ch" forName="rootPict1" refType="w" refFor="ch" refForName="rootText1" op="equ" fact="0.05"/>
                  <dgm:constr type="t" for="ch" forName="rootPict1" refType="h" refFor="ch" refForName="rootText1" op="equ" fact="0.1"/>
                  <dgm:constr type="w" for="ch" forName="rootPict1" refType="w" refFor="ch" refForName="rootText1" op="equ" fact="0.3"/>
                  <dgm:constr type="h" for="ch" forName="rootPict1" refType="h" refFor="ch" refForName="rootText1" op="equ" fact="0.8"/>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1" styleLbl="alignImgPlace1">
              <dgm:alg type="sp"/>
              <dgm:shape xmlns:r="http://schemas.openxmlformats.org/officeDocument/2006/relationships" type="rect" r:blip="" blipPhldr="1">
                <dgm:adjLst/>
              </dgm:shape>
              <dgm:presOf/>
              <dgm:constrLst/>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lMarg" for="ch" forName="rootText" refType="w" fact="1.05"/>
                        <dgm:constr type="l" for="ch" forName="rootPict" refType="w" fact="0.05"/>
                        <dgm:constr type="t" for="ch" forName="rootPict" refType="h" refFor="ch" refForName="rootText" fact="0.1"/>
                        <dgm:constr type="w" for="ch" forName="rootPict" refType="w" fact="0.3"/>
                        <dgm:constr type="h" for="ch" forName="rootPict" refType="h" refFor="ch" refForName="rootText" fact="0.8"/>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 styleLbl="alignImgPlace1">
                    <dgm:alg type="sp"/>
                    <dgm:shape xmlns:r="http://schemas.openxmlformats.org/officeDocument/2006/relationships" type="rect" r:blip="" blipPhldr="1">
                      <dgm:adjLst/>
                    </dgm:shape>
                    <dgm:presOf/>
                    <dgm:constrLst/>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lMarg" for="ch" forName="rootText3" refType="w" fact="1.05"/>
                        <dgm:constr type="l" for="ch" forName="rootPict3" refType="w" fact="0.05"/>
                        <dgm:constr type="t" for="ch" forName="rootPict3" refType="h" refFor="ch" refForName="rootText3" fact="0.1"/>
                        <dgm:constr type="w" for="ch" forName="rootPict3" refType="w" fact="0.3"/>
                        <dgm:constr type="h" for="ch" forName="rootPict3" refType="h" refFor="ch" refForName="rootText3" fact="0.8"/>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Pict3" styleLbl="alignImgPlace1">
                    <dgm:alg type="sp"/>
                    <dgm:shape xmlns:r="http://schemas.openxmlformats.org/officeDocument/2006/relationships" type="rect" r:blip="" blipPhldr="1">
                      <dgm:adjLst/>
                    </dgm:shape>
                    <dgm:presOf/>
                    <dgm:constrLst/>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96A027-0417-41C0-BA01-C4676246E9FC}" type="datetimeFigureOut">
              <a:rPr lang="en-US" smtClean="0"/>
              <a:t>11/10/2016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6A15C-85BB-407E-9D88-C5DD94CC9084}" type="slidenum">
              <a:rPr lang="en-US" smtClean="0"/>
              <a:t>‹#›</a:t>
            </a:fld>
            <a:endParaRPr lang="en-US"/>
          </a:p>
        </p:txBody>
      </p:sp>
    </p:spTree>
    <p:extLst>
      <p:ext uri="{BB962C8B-B14F-4D97-AF65-F5344CB8AC3E}">
        <p14:creationId xmlns:p14="http://schemas.microsoft.com/office/powerpoint/2010/main" val="315418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93C838-0425-448C-AA78-F60541D25E9A}" type="datetimeFigureOut">
              <a:rPr lang="en-US" smtClean="0"/>
              <a:t>11/10/2016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26191-7681-41F9-893A-801EDD18FB00}" type="slidenum">
              <a:rPr lang="en-US" smtClean="0"/>
              <a:t>‹#›</a:t>
            </a:fld>
            <a:endParaRPr lang="en-US"/>
          </a:p>
        </p:txBody>
      </p:sp>
    </p:spTree>
    <p:extLst>
      <p:ext uri="{BB962C8B-B14F-4D97-AF65-F5344CB8AC3E}">
        <p14:creationId xmlns:p14="http://schemas.microsoft.com/office/powerpoint/2010/main" val="146444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0B3F1BD8-4DDF-4694-AC55-68CD0332E644}"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284430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63613">
              <a:defRPr>
                <a:solidFill>
                  <a:schemeClr val="tx1"/>
                </a:solidFill>
                <a:latin typeface="Calibri" panose="020F0502020204030204" pitchFamily="34" charset="0"/>
              </a:defRPr>
            </a:lvl1pPr>
            <a:lvl2pPr marL="742950" indent="-285750" defTabSz="963613">
              <a:defRPr>
                <a:solidFill>
                  <a:schemeClr val="tx1"/>
                </a:solidFill>
                <a:latin typeface="Calibri" panose="020F0502020204030204" pitchFamily="34" charset="0"/>
              </a:defRPr>
            </a:lvl2pPr>
            <a:lvl3pPr marL="1143000" indent="-228600" defTabSz="963613">
              <a:defRPr>
                <a:solidFill>
                  <a:schemeClr val="tx1"/>
                </a:solidFill>
                <a:latin typeface="Calibri" panose="020F0502020204030204" pitchFamily="34" charset="0"/>
              </a:defRPr>
            </a:lvl3pPr>
            <a:lvl4pPr marL="1600200" indent="-228600" defTabSz="963613">
              <a:defRPr>
                <a:solidFill>
                  <a:schemeClr val="tx1"/>
                </a:solidFill>
                <a:latin typeface="Calibri" panose="020F0502020204030204" pitchFamily="34" charset="0"/>
              </a:defRPr>
            </a:lvl4pPr>
            <a:lvl5pPr marL="2057400" indent="-228600" defTabSz="963613">
              <a:defRPr>
                <a:solidFill>
                  <a:schemeClr val="tx1"/>
                </a:solidFill>
                <a:latin typeface="Calibri" panose="020F0502020204030204" pitchFamily="34" charset="0"/>
              </a:defRPr>
            </a:lvl5pPr>
            <a:lvl6pPr marL="2514600" indent="-228600" defTabSz="963613" eaLnBrk="0" fontAlgn="base" hangingPunct="0">
              <a:spcBef>
                <a:spcPct val="0"/>
              </a:spcBef>
              <a:spcAft>
                <a:spcPct val="0"/>
              </a:spcAft>
              <a:defRPr>
                <a:solidFill>
                  <a:schemeClr val="tx1"/>
                </a:solidFill>
                <a:latin typeface="Calibri" panose="020F0502020204030204" pitchFamily="34" charset="0"/>
              </a:defRPr>
            </a:lvl6pPr>
            <a:lvl7pPr marL="2971800" indent="-228600" defTabSz="963613" eaLnBrk="0" fontAlgn="base" hangingPunct="0">
              <a:spcBef>
                <a:spcPct val="0"/>
              </a:spcBef>
              <a:spcAft>
                <a:spcPct val="0"/>
              </a:spcAft>
              <a:defRPr>
                <a:solidFill>
                  <a:schemeClr val="tx1"/>
                </a:solidFill>
                <a:latin typeface="Calibri" panose="020F0502020204030204" pitchFamily="34" charset="0"/>
              </a:defRPr>
            </a:lvl7pPr>
            <a:lvl8pPr marL="3429000" indent="-228600" defTabSz="963613" eaLnBrk="0" fontAlgn="base" hangingPunct="0">
              <a:spcBef>
                <a:spcPct val="0"/>
              </a:spcBef>
              <a:spcAft>
                <a:spcPct val="0"/>
              </a:spcAft>
              <a:defRPr>
                <a:solidFill>
                  <a:schemeClr val="tx1"/>
                </a:solidFill>
                <a:latin typeface="Calibri" panose="020F0502020204030204" pitchFamily="34" charset="0"/>
              </a:defRPr>
            </a:lvl8pPr>
            <a:lvl9pPr marL="3886200" indent="-228600" defTabSz="963613" eaLnBrk="0" fontAlgn="base" hangingPunct="0">
              <a:spcBef>
                <a:spcPct val="0"/>
              </a:spcBef>
              <a:spcAft>
                <a:spcPct val="0"/>
              </a:spcAft>
              <a:defRPr>
                <a:solidFill>
                  <a:schemeClr val="tx1"/>
                </a:solidFill>
                <a:latin typeface="Calibri" panose="020F0502020204030204" pitchFamily="34" charset="0"/>
              </a:defRPr>
            </a:lvl9pPr>
          </a:lstStyle>
          <a:p>
            <a:fld id="{B843D8F0-AD36-44B6-8035-A3D8F0F6F580}" type="slidenum">
              <a:rPr lang="en-US" altLang="en-US">
                <a:latin typeface="Arial" panose="020B0604020202020204" pitchFamily="34" charset="0"/>
              </a:rPr>
              <a:pPr/>
              <a:t>10</a:t>
            </a:fld>
            <a:endParaRPr lang="en-US" altLang="en-US">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731838" y="4560888"/>
            <a:ext cx="5851525" cy="4319587"/>
          </a:xfrm>
          <a:noFill/>
        </p:spPr>
        <p:txBody>
          <a:bodyPr/>
          <a:lstStyle/>
          <a:p>
            <a:pPr eaLnBrk="1" hangingPunct="1"/>
            <a:r>
              <a:rPr lang="en-US" altLang="en-US" dirty="0" smtClean="0"/>
              <a:t>To provide one wedge globally solar energy needs to ramp up to 4 terawatts by 2050.</a:t>
            </a:r>
          </a:p>
          <a:p>
            <a:pPr eaLnBrk="1" hangingPunct="1"/>
            <a:endParaRPr lang="en-US" altLang="en-US" dirty="0" smtClean="0"/>
          </a:p>
          <a:p>
            <a:pPr eaLnBrk="1" hangingPunct="1"/>
            <a:r>
              <a:rPr lang="en-US" altLang="en-US" dirty="0" smtClean="0"/>
              <a:t>We have the capacity to do this and are on track given current rates of production.</a:t>
            </a:r>
            <a:endParaRPr lang="en-US" altLang="en-US" dirty="0" smtClean="0"/>
          </a:p>
          <a:p>
            <a:pPr eaLnBrk="1" hangingPunct="1"/>
            <a:endParaRPr lang="en-US" altLang="en-US" dirty="0"/>
          </a:p>
          <a:p>
            <a:pPr eaLnBrk="1" hangingPunct="1"/>
            <a:r>
              <a:rPr lang="en-US" altLang="en-US" dirty="0" smtClean="0"/>
              <a:t>High </a:t>
            </a:r>
            <a:r>
              <a:rPr lang="en-US" altLang="en-US" dirty="0" smtClean="0"/>
              <a:t>end of range assumes 100% displacement of coal, low end assumes 100% displacement</a:t>
            </a:r>
            <a:r>
              <a:rPr lang="en-US" altLang="en-US" baseline="0" dirty="0" smtClean="0"/>
              <a:t> of gas</a:t>
            </a:r>
            <a:endParaRPr lang="en-US" altLang="en-US" dirty="0" smtClean="0"/>
          </a:p>
        </p:txBody>
      </p:sp>
    </p:spTree>
    <p:extLst>
      <p:ext uri="{BB962C8B-B14F-4D97-AF65-F5344CB8AC3E}">
        <p14:creationId xmlns:p14="http://schemas.microsoft.com/office/powerpoint/2010/main" val="1635289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the area that one terawatt of production represents in the US.  Solar farms in the deserts are one possibility, also rooftop of buildings, or distributed along roadways and underutilized land. </a:t>
            </a:r>
          </a:p>
          <a:p>
            <a:endParaRPr lang="en-US" dirty="0"/>
          </a:p>
          <a:p>
            <a:r>
              <a:rPr lang="en-US" dirty="0"/>
              <a:t>1,939 sq. miles</a:t>
            </a:r>
            <a:br>
              <a:rPr lang="en-US" dirty="0"/>
            </a:br>
            <a:r>
              <a:rPr lang="en-US" dirty="0"/>
              <a:t>44 miles per side of </a:t>
            </a:r>
            <a:r>
              <a:rPr lang="en-US" dirty="0" smtClean="0"/>
              <a:t>square</a:t>
            </a:r>
          </a:p>
          <a:p>
            <a:endParaRPr lang="en-US" dirty="0"/>
          </a:p>
          <a:p>
            <a:r>
              <a:rPr lang="en-US" dirty="0"/>
              <a:t>The built environment in the US (buildings, roads, parking lots, etc..) covered an </a:t>
            </a:r>
            <a:r>
              <a:rPr lang="en-US" dirty="0" smtClean="0"/>
              <a:t>estimated 32000 </a:t>
            </a:r>
            <a:r>
              <a:rPr lang="en-US" dirty="0" err="1" smtClean="0"/>
              <a:t>sq</a:t>
            </a:r>
            <a:r>
              <a:rPr lang="en-US" dirty="0" smtClean="0"/>
              <a:t> mi in </a:t>
            </a:r>
            <a:r>
              <a:rPr lang="en-US" dirty="0"/>
              <a:t>2009, </a:t>
            </a:r>
          </a:p>
        </p:txBody>
      </p:sp>
      <p:sp>
        <p:nvSpPr>
          <p:cNvPr id="4" name="Slide Number Placeholder 3"/>
          <p:cNvSpPr>
            <a:spLocks noGrp="1"/>
          </p:cNvSpPr>
          <p:nvPr>
            <p:ph type="sldNum" sz="quarter" idx="10"/>
          </p:nvPr>
        </p:nvSpPr>
        <p:spPr/>
        <p:txBody>
          <a:bodyPr/>
          <a:lstStyle/>
          <a:p>
            <a:fld id="{6F626191-7681-41F9-893A-801EDD18FB00}" type="slidenum">
              <a:rPr lang="en-US" smtClean="0"/>
              <a:t>11</a:t>
            </a:fld>
            <a:endParaRPr lang="en-US"/>
          </a:p>
        </p:txBody>
      </p:sp>
    </p:spTree>
    <p:extLst>
      <p:ext uri="{BB962C8B-B14F-4D97-AF65-F5344CB8AC3E}">
        <p14:creationId xmlns:p14="http://schemas.microsoft.com/office/powerpoint/2010/main" val="32121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solar cell has two layers, one electron rich one electron poor. When a photon from light hits the interface it kicks a electron free which travels to the collection grid, through the circuit and to the back contact. The metal grid is needed to reduce the resistance to electrical flow.</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12</a:t>
            </a:fld>
            <a:endParaRPr lang="en-US"/>
          </a:p>
        </p:txBody>
      </p:sp>
    </p:spTree>
    <p:extLst>
      <p:ext uri="{BB962C8B-B14F-4D97-AF65-F5344CB8AC3E}">
        <p14:creationId xmlns:p14="http://schemas.microsoft.com/office/powerpoint/2010/main" val="2668950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Multijunction</a:t>
            </a:r>
            <a:r>
              <a:rPr lang="en-US" dirty="0" smtClean="0"/>
              <a:t> cells have the highest theoretical efficiency. They consist of different layers of materials with different bandgaps that can absorb each wavelength of light.</a:t>
            </a:r>
          </a:p>
          <a:p>
            <a:endParaRPr lang="en-US" dirty="0"/>
          </a:p>
          <a:p>
            <a:r>
              <a:rPr lang="en-US" dirty="0" smtClean="0"/>
              <a:t>Higher efficiency means less area needed and less expense for mounting hardware etc.</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13</a:t>
            </a:fld>
            <a:endParaRPr lang="en-US"/>
          </a:p>
        </p:txBody>
      </p:sp>
    </p:spTree>
    <p:extLst>
      <p:ext uri="{BB962C8B-B14F-4D97-AF65-F5344CB8AC3E}">
        <p14:creationId xmlns:p14="http://schemas.microsoft.com/office/powerpoint/2010/main" val="4226380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trend of increasing efficiency in solar technologies due to research and development. </a:t>
            </a:r>
          </a:p>
          <a:p>
            <a:endParaRPr lang="en-US" dirty="0" smtClean="0"/>
          </a:p>
          <a:p>
            <a:r>
              <a:rPr lang="en-US" dirty="0" smtClean="0"/>
              <a:t>The blue line in the middle shows that silicon solar has pretty much leveled off at about 20%.</a:t>
            </a:r>
          </a:p>
          <a:p>
            <a:endParaRPr lang="en-US" dirty="0"/>
          </a:p>
          <a:p>
            <a:r>
              <a:rPr lang="en-US" dirty="0" smtClean="0"/>
              <a:t>The purple line at the top is new experimental cells that are very expensive, mostly useful or space applications. </a:t>
            </a:r>
          </a:p>
          <a:p>
            <a:endParaRPr lang="en-US" dirty="0" smtClean="0"/>
          </a:p>
          <a:p>
            <a:r>
              <a:rPr lang="en-US" dirty="0" smtClean="0"/>
              <a:t>The red lines on the lower right are new thin film technologies such as perovskites which will be cheap to produce and whose efficiency is increasing rapidly.</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14</a:t>
            </a:fld>
            <a:endParaRPr lang="en-US"/>
          </a:p>
        </p:txBody>
      </p:sp>
    </p:spTree>
    <p:extLst>
      <p:ext uri="{BB962C8B-B14F-4D97-AF65-F5344CB8AC3E}">
        <p14:creationId xmlns:p14="http://schemas.microsoft.com/office/powerpoint/2010/main" val="883449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scientific research we follow a cycle of repeating experiments, each time modifying our methods or hypothesis based on what we have learned. </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15</a:t>
            </a:fld>
            <a:endParaRPr lang="en-US"/>
          </a:p>
        </p:txBody>
      </p:sp>
    </p:spTree>
    <p:extLst>
      <p:ext uri="{BB962C8B-B14F-4D97-AF65-F5344CB8AC3E}">
        <p14:creationId xmlns:p14="http://schemas.microsoft.com/office/powerpoint/2010/main" val="941656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Engineering focuses on solving a particular problem but it uses many of the same skills as a scientist.  Instead of doing an experiment you test a prototype and use the information gained to modify the design.</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16</a:t>
            </a:fld>
            <a:endParaRPr lang="en-US"/>
          </a:p>
        </p:txBody>
      </p:sp>
    </p:spTree>
    <p:extLst>
      <p:ext uri="{BB962C8B-B14F-4D97-AF65-F5344CB8AC3E}">
        <p14:creationId xmlns:p14="http://schemas.microsoft.com/office/powerpoint/2010/main" val="2767280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research field the divisions between engineering and pure science are blurred. Each discipline brings its own understandings and capabilities to the problem. Often interdisciplinary teams are required.</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17</a:t>
            </a:fld>
            <a:endParaRPr lang="en-US"/>
          </a:p>
        </p:txBody>
      </p:sp>
    </p:spTree>
    <p:extLst>
      <p:ext uri="{BB962C8B-B14F-4D97-AF65-F5344CB8AC3E}">
        <p14:creationId xmlns:p14="http://schemas.microsoft.com/office/powerpoint/2010/main" val="411921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level of learning opens more doors and increases your earning potential. </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18</a:t>
            </a:fld>
            <a:endParaRPr lang="en-US"/>
          </a:p>
        </p:txBody>
      </p:sp>
    </p:spTree>
    <p:extLst>
      <p:ext uri="{BB962C8B-B14F-4D97-AF65-F5344CB8AC3E}">
        <p14:creationId xmlns:p14="http://schemas.microsoft.com/office/powerpoint/2010/main" val="883973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involves many levels of scale. </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19</a:t>
            </a:fld>
            <a:endParaRPr lang="en-US"/>
          </a:p>
        </p:txBody>
      </p:sp>
    </p:spTree>
    <p:extLst>
      <p:ext uri="{BB962C8B-B14F-4D97-AF65-F5344CB8AC3E}">
        <p14:creationId xmlns:p14="http://schemas.microsoft.com/office/powerpoint/2010/main" val="376713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solidFill>
                  <a:prstClr val="black"/>
                </a:solidFill>
              </a:rPr>
              <a:pPr/>
              <a:t>2</a:t>
            </a:fld>
            <a:endParaRPr lang="en-US">
              <a:solidFill>
                <a:prstClr val="black"/>
              </a:solidFill>
            </a:endParaRPr>
          </a:p>
        </p:txBody>
      </p:sp>
      <p:sp>
        <p:nvSpPr>
          <p:cNvPr id="5" name="Notes Placeholder 2"/>
          <p:cNvSpPr txBox="1">
            <a:spLocks/>
          </p:cNvSpPr>
          <p:nvPr/>
        </p:nvSpPr>
        <p:spPr>
          <a:xfrm>
            <a:off x="838200" y="4552950"/>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smtClean="0"/>
              <a:t>The three main thrusts of the clean energy institute are new solar materials, new battery materials and systems, and smart grid to move all the power around.</a:t>
            </a:r>
            <a:endParaRPr lang="en-US" dirty="0"/>
          </a:p>
        </p:txBody>
      </p:sp>
    </p:spTree>
    <p:extLst>
      <p:ext uri="{BB962C8B-B14F-4D97-AF65-F5344CB8AC3E}">
        <p14:creationId xmlns:p14="http://schemas.microsoft.com/office/powerpoint/2010/main" val="2930781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Molecules are designed to perform a specific function like trapping light or conducting electricity.</a:t>
            </a:r>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t>20</a:t>
            </a:fld>
            <a:endParaRPr lang="en-US"/>
          </a:p>
        </p:txBody>
      </p:sp>
    </p:spTree>
    <p:extLst>
      <p:ext uri="{BB962C8B-B14F-4D97-AF65-F5344CB8AC3E}">
        <p14:creationId xmlns:p14="http://schemas.microsoft.com/office/powerpoint/2010/main" val="310609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Materials can modified at the nanoscale creating new properties. Also tools like the atom force microscope allow us to see structures at this scale.</a:t>
            </a:r>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t>21</a:t>
            </a:fld>
            <a:endParaRPr lang="en-US"/>
          </a:p>
        </p:txBody>
      </p:sp>
    </p:spTree>
    <p:extLst>
      <p:ext uri="{BB962C8B-B14F-4D97-AF65-F5344CB8AC3E}">
        <p14:creationId xmlns:p14="http://schemas.microsoft.com/office/powerpoint/2010/main" val="4284388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Small devices like a coin cell battery or solar cell are often made to test the performance of the system with a minimum of materials. Once a system and manufacturing method are perfected devices can be scaled up for large scale manufacturing.</a:t>
            </a:r>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t>22</a:t>
            </a:fld>
            <a:endParaRPr lang="en-US"/>
          </a:p>
        </p:txBody>
      </p:sp>
    </p:spTree>
    <p:extLst>
      <p:ext uri="{BB962C8B-B14F-4D97-AF65-F5344CB8AC3E}">
        <p14:creationId xmlns:p14="http://schemas.microsoft.com/office/powerpoint/2010/main" val="2863694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solar materials will have to cover hundreds of square meters of area to make a difference in the energy situation. This requires inexpensive manufacturing systems like the roll to roll printers.</a:t>
            </a:r>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t>23</a:t>
            </a:fld>
            <a:endParaRPr lang="en-US"/>
          </a:p>
        </p:txBody>
      </p:sp>
    </p:spTree>
    <p:extLst>
      <p:ext uri="{BB962C8B-B14F-4D97-AF65-F5344CB8AC3E}">
        <p14:creationId xmlns:p14="http://schemas.microsoft.com/office/powerpoint/2010/main" val="1027792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national grid has to be modified to accommodate renewable energy and new technologies.</a:t>
            </a:r>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t>24</a:t>
            </a:fld>
            <a:endParaRPr lang="en-US"/>
          </a:p>
        </p:txBody>
      </p:sp>
    </p:spTree>
    <p:extLst>
      <p:ext uri="{BB962C8B-B14F-4D97-AF65-F5344CB8AC3E}">
        <p14:creationId xmlns:p14="http://schemas.microsoft.com/office/powerpoint/2010/main" val="449240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4474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49825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AA3FF6E-8663-4FD7-8993-D1EC30A5A83C}"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89493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complete energy system includes generation, distribution, storage and consumption. Energy from wind or solar farms goes into the grid. It can be used immediately or stored for a few hours until demand peaks. A smart grid is needed to manage the complex flow of energy supply and demand.</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3</a:t>
            </a:fld>
            <a:endParaRPr lang="en-US"/>
          </a:p>
        </p:txBody>
      </p:sp>
    </p:spTree>
    <p:extLst>
      <p:ext uri="{BB962C8B-B14F-4D97-AF65-F5344CB8AC3E}">
        <p14:creationId xmlns:p14="http://schemas.microsoft.com/office/powerpoint/2010/main" val="196444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new requirements for energy materials. </a:t>
            </a:r>
            <a:endParaRPr lang="en-US" dirty="0"/>
          </a:p>
          <a:p>
            <a:r>
              <a:rPr lang="en-US" dirty="0" smtClean="0"/>
              <a:t>New Batteries for devices, cars, and even the entire grid are needed</a:t>
            </a:r>
          </a:p>
          <a:p>
            <a:r>
              <a:rPr lang="en-US" dirty="0" smtClean="0"/>
              <a:t>Smart power consuming devices can talk with the grid and negotiate a best time for use = demand response.</a:t>
            </a:r>
          </a:p>
          <a:p>
            <a:r>
              <a:rPr lang="en-US" dirty="0" smtClean="0"/>
              <a:t>The smart grid must predict unpredictable renewable energy and blend this with traditional generation and demand response.</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4</a:t>
            </a:fld>
            <a:endParaRPr lang="en-US"/>
          </a:p>
        </p:txBody>
      </p:sp>
    </p:spTree>
    <p:extLst>
      <p:ext uri="{BB962C8B-B14F-4D97-AF65-F5344CB8AC3E}">
        <p14:creationId xmlns:p14="http://schemas.microsoft.com/office/powerpoint/2010/main" val="3775084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greenhouse gases, they differ in their potency at trapping heat, the total amount in the atmosphere, and how long they live after entering the atmosphere.  Carbon dioxide is the biggest factor. Methane is more potent, but shorter lived and less plentiful.</a:t>
            </a:r>
          </a:p>
          <a:p>
            <a:r>
              <a:rPr lang="en-US" dirty="0" smtClean="0"/>
              <a:t>Green house gases allow short wavelength visible light to pass through where they are absorbed by the earth and converted to heat which radiates out with long wave infrared that is reflected by the greenhouse gases.</a:t>
            </a:r>
          </a:p>
          <a:p>
            <a:r>
              <a:rPr lang="en-US" dirty="0" smtClean="0"/>
              <a:t>We say climate change because the effects will be varied, some places will be wetter, some much hotter, storms more erratic. Overall the effects are negative and may disrupt society profoundly in places.</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5</a:t>
            </a:fld>
            <a:endParaRPr lang="en-US"/>
          </a:p>
        </p:txBody>
      </p:sp>
    </p:spTree>
    <p:extLst>
      <p:ext uri="{BB962C8B-B14F-4D97-AF65-F5344CB8AC3E}">
        <p14:creationId xmlns:p14="http://schemas.microsoft.com/office/powerpoint/2010/main" val="92686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graph shows the yearly fluctuation of carbon dioxide in parts per million in the atmosphere. The northern hemisphere has much more land plant area than the southern hemisphere. In late spring plants are growing fast and absorb CO2 through photosynthesis into the fall, then as seasonal plants decompose the carbon is released again. The levels fluctuate but each year a net 2ppm is added from human activities such as burning fossil fuels.</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6</a:t>
            </a:fld>
            <a:endParaRPr lang="en-US"/>
          </a:p>
        </p:txBody>
      </p:sp>
    </p:spTree>
    <p:extLst>
      <p:ext uri="{BB962C8B-B14F-4D97-AF65-F5344CB8AC3E}">
        <p14:creationId xmlns:p14="http://schemas.microsoft.com/office/powerpoint/2010/main" val="2812675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CO2 is increasing because humans release about 8 billion tons of carbon per year into the atmosphere. The rate of release is increasing because the population is increasing and much of the world is developing and industrializing. An increasing rate of emission will result in an increasing rate of C02 levels in the atmosphere.</a:t>
            </a:r>
            <a:endParaRPr lang="en-US" dirty="0"/>
          </a:p>
        </p:txBody>
      </p:sp>
      <p:sp>
        <p:nvSpPr>
          <p:cNvPr id="4" name="Slide Number Placeholder 3"/>
          <p:cNvSpPr>
            <a:spLocks noGrp="1"/>
          </p:cNvSpPr>
          <p:nvPr>
            <p:ph type="sldNum" sz="quarter" idx="10"/>
          </p:nvPr>
        </p:nvSpPr>
        <p:spPr/>
        <p:txBody>
          <a:bodyPr/>
          <a:lstStyle/>
          <a:p>
            <a:fld id="{6F626191-7681-41F9-893A-801EDD18FB00}" type="slidenum">
              <a:rPr lang="en-US" smtClean="0"/>
              <a:t>7</a:t>
            </a:fld>
            <a:endParaRPr lang="en-US"/>
          </a:p>
        </p:txBody>
      </p:sp>
    </p:spTree>
    <p:extLst>
      <p:ext uri="{BB962C8B-B14F-4D97-AF65-F5344CB8AC3E}">
        <p14:creationId xmlns:p14="http://schemas.microsoft.com/office/powerpoint/2010/main" val="2462492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If we do nothing the emissions will continue to increase.. If we stabilized emissions at todays levels we would still have an increase in atmosphere CO2.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a:t>
            </a:r>
            <a:r>
              <a:rPr lang="en-US" dirty="0" smtClean="0"/>
              <a:t>, some projections call for reduction to below 80% of 2000 levels</a:t>
            </a:r>
            <a:r>
              <a:rPr lang="en-US" baseline="0" dirty="0" smtClean="0"/>
              <a:t> by 2050  to avoid more than 2C </a:t>
            </a:r>
            <a:r>
              <a:rPr lang="en-US" baseline="0" dirty="0" smtClean="0"/>
              <a:t>warming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can we do to remove the carbon represented by the triangle?</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50620E6-D7DC-4571-B790-8AA25BC05A3A}" type="slidenum">
              <a:rPr lang="en-US" smtClean="0"/>
              <a:pPr>
                <a:defRPr/>
              </a:pPr>
              <a:t>8</a:t>
            </a:fld>
            <a:endParaRPr lang="en-US"/>
          </a:p>
        </p:txBody>
      </p:sp>
    </p:spTree>
    <p:extLst>
      <p:ext uri="{BB962C8B-B14F-4D97-AF65-F5344CB8AC3E}">
        <p14:creationId xmlns:p14="http://schemas.microsoft.com/office/powerpoint/2010/main" val="3889320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Split the problem into a series of wedges which can be addressed with different technologies such as renewable energy, carbon sequestration, conservation, reforestation etc.</a:t>
            </a: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50620E6-D7DC-4571-B790-8AA25BC05A3A}" type="slidenum">
              <a:rPr lang="en-US" smtClean="0"/>
              <a:pPr>
                <a:defRPr/>
              </a:pPr>
              <a:t>9</a:t>
            </a:fld>
            <a:endParaRPr lang="en-US"/>
          </a:p>
        </p:txBody>
      </p:sp>
    </p:spTree>
    <p:extLst>
      <p:ext uri="{BB962C8B-B14F-4D97-AF65-F5344CB8AC3E}">
        <p14:creationId xmlns:p14="http://schemas.microsoft.com/office/powerpoint/2010/main" val="2976541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EE9C75-10D4-47B0-A725-80F2881B1B4D}" type="datetimeFigureOut">
              <a:rPr lang="en-US" smtClean="0"/>
              <a:t>11/10/2016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498866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EE9C75-10D4-47B0-A725-80F2881B1B4D}" type="datetimeFigureOut">
              <a:rPr lang="en-US" smtClean="0"/>
              <a:t>11/10/2016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77794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EE9C75-10D4-47B0-A725-80F2881B1B4D}" type="datetimeFigureOut">
              <a:rPr lang="en-US" smtClean="0"/>
              <a:t>11/10/2016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142686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114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557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53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756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017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843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893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098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EE9C75-10D4-47B0-A725-80F2881B1B4D}" type="datetimeFigureOut">
              <a:rPr lang="en-US" smtClean="0"/>
              <a:t>11/10/2016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3558854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482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5188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97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EE9C75-10D4-47B0-A725-80F2881B1B4D}" type="datetimeFigureOut">
              <a:rPr lang="en-US" smtClean="0"/>
              <a:t>11/10/2016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3301970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EE9C75-10D4-47B0-A725-80F2881B1B4D}" type="datetimeFigureOut">
              <a:rPr lang="en-US" smtClean="0"/>
              <a:t>11/10/2016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3908773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EE9C75-10D4-47B0-A725-80F2881B1B4D}" type="datetimeFigureOut">
              <a:rPr lang="en-US" smtClean="0"/>
              <a:t>11/10/2016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3519614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0EE9C75-10D4-47B0-A725-80F2881B1B4D}" type="datetimeFigureOut">
              <a:rPr lang="en-US" smtClean="0"/>
              <a:t>11/10/2016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140922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EE9C75-10D4-47B0-A725-80F2881B1B4D}" type="datetimeFigureOut">
              <a:rPr lang="en-US" smtClean="0"/>
              <a:t>11/10/2016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1658229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E9C75-10D4-47B0-A725-80F2881B1B4D}" type="datetimeFigureOut">
              <a:rPr lang="en-US" smtClean="0"/>
              <a:t>11/10/2016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4030274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EE9C75-10D4-47B0-A725-80F2881B1B4D}" type="datetimeFigureOut">
              <a:rPr lang="en-US" smtClean="0"/>
              <a:t>11/10/2016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2C746-ADFA-4471-A5C0-1093AF13F0E3}" type="slidenum">
              <a:rPr lang="en-US" smtClean="0"/>
              <a:t>‹#›</a:t>
            </a:fld>
            <a:endParaRPr lang="en-US"/>
          </a:p>
        </p:txBody>
      </p:sp>
    </p:spTree>
    <p:extLst>
      <p:ext uri="{BB962C8B-B14F-4D97-AF65-F5344CB8AC3E}">
        <p14:creationId xmlns:p14="http://schemas.microsoft.com/office/powerpoint/2010/main" val="2467109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E9C75-10D4-47B0-A725-80F2881B1B4D}" type="datetimeFigureOut">
              <a:rPr lang="en-US" smtClean="0"/>
              <a:t>11/10/2016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2C746-ADFA-4471-A5C0-1093AF13F0E3}" type="slidenum">
              <a:rPr lang="en-US" smtClean="0"/>
              <a:t>‹#›</a:t>
            </a:fld>
            <a:endParaRPr lang="en-US"/>
          </a:p>
        </p:txBody>
      </p:sp>
    </p:spTree>
    <p:extLst>
      <p:ext uri="{BB962C8B-B14F-4D97-AF65-F5344CB8AC3E}">
        <p14:creationId xmlns:p14="http://schemas.microsoft.com/office/powerpoint/2010/main" val="2585809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0" y="152400"/>
            <a:ext cx="5638800" cy="792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166F1F-CE9B-4651-A6AA-CD717754106B}" type="datetimeFigureOut">
              <a:rPr lang="en-US" smtClean="0">
                <a:solidFill>
                  <a:prstClr val="black">
                    <a:tint val="75000"/>
                  </a:prstClr>
                </a:solidFill>
              </a:rPr>
              <a:pPr/>
              <a:t>11/10/2016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21451-1387-4CA6-816F-3879F97B5CBC}" type="slidenum">
              <a:rPr lang="en-US" smtClean="0">
                <a:solidFill>
                  <a:prstClr val="black">
                    <a:tint val="75000"/>
                  </a:prstClr>
                </a:solidFill>
              </a:rPr>
              <a:pPr/>
              <a:t>‹#›</a:t>
            </a:fld>
            <a:endParaRPr lang="en-US">
              <a:solidFill>
                <a:prstClr val="black">
                  <a:tint val="75000"/>
                </a:prstClr>
              </a:solidFill>
            </a:endParaRPr>
          </a:p>
        </p:txBody>
      </p:sp>
      <p:sp>
        <p:nvSpPr>
          <p:cNvPr id="7" name="Rectangle 20"/>
          <p:cNvSpPr>
            <a:spLocks noChangeArrowheads="1"/>
          </p:cNvSpPr>
          <p:nvPr userDrawn="1"/>
        </p:nvSpPr>
        <p:spPr bwMode="auto">
          <a:xfrm>
            <a:off x="-3509" y="1251714"/>
            <a:ext cx="9151017" cy="113632"/>
          </a:xfrm>
          <a:prstGeom prst="rect">
            <a:avLst/>
          </a:prstGeom>
          <a:solidFill>
            <a:srgbClr val="3F4883"/>
          </a:solidFill>
          <a:ln w="9525">
            <a:noFill/>
            <a:miter lim="800000"/>
            <a:headEnd/>
            <a:tailEnd/>
          </a:ln>
        </p:spPr>
        <p:txBody>
          <a:bodyPr wrap="none" lIns="19047" tIns="9523" rIns="19047" bIns="9523" anchor="ctr"/>
          <a:lstStyle/>
          <a:p>
            <a:pPr eaLnBrk="0" fontAlgn="base" hangingPunct="0">
              <a:spcBef>
                <a:spcPct val="0"/>
              </a:spcBef>
              <a:spcAft>
                <a:spcPct val="0"/>
              </a:spcAft>
              <a:defRPr/>
            </a:pPr>
            <a:endParaRPr lang="en-US" sz="700" dirty="0">
              <a:solidFill>
                <a:srgbClr val="000000"/>
              </a:solidFill>
              <a:latin typeface="Times" pitchFamily="2" charset="0"/>
            </a:endParaRPr>
          </a:p>
        </p:txBody>
      </p:sp>
      <p:pic>
        <p:nvPicPr>
          <p:cNvPr id="8" name="Picture 7" descr="CEI logo_tag_4C.eps"/>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161510" y="228600"/>
            <a:ext cx="2790310" cy="804897"/>
          </a:xfrm>
          <a:prstGeom prst="rect">
            <a:avLst/>
          </a:prstGeom>
        </p:spPr>
      </p:pic>
    </p:spTree>
    <p:extLst>
      <p:ext uri="{BB962C8B-B14F-4D97-AF65-F5344CB8AC3E}">
        <p14:creationId xmlns:p14="http://schemas.microsoft.com/office/powerpoint/2010/main" val="810428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4.jpeg"/><Relationship Id="rId4" Type="http://schemas.openxmlformats.org/officeDocument/2006/relationships/diagramLayout" Target="../diagrams/layout2.xm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44.png"/><Relationship Id="rId5" Type="http://schemas.openxmlformats.org/officeDocument/2006/relationships/diagramQuickStyle" Target="../diagrams/quickStyle3.xml"/><Relationship Id="rId10" Type="http://schemas.openxmlformats.org/officeDocument/2006/relationships/image" Target="../media/image43.png"/><Relationship Id="rId4" Type="http://schemas.openxmlformats.org/officeDocument/2006/relationships/diagramLayout" Target="../diagrams/layout3.xml"/><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53.jpg"/><Relationship Id="rId5" Type="http://schemas.openxmlformats.org/officeDocument/2006/relationships/diagramQuickStyle" Target="../diagrams/quickStyle4.xml"/><Relationship Id="rId10" Type="http://schemas.openxmlformats.org/officeDocument/2006/relationships/image" Target="../media/image52.png"/><Relationship Id="rId4" Type="http://schemas.openxmlformats.org/officeDocument/2006/relationships/diagramLayout" Target="../diagrams/layout4.xml"/><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5.jpeg"/><Relationship Id="rId7" Type="http://schemas.openxmlformats.org/officeDocument/2006/relationships/diagramLayout" Target="../diagrams/layout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Data" Target="../diagrams/data5.xml"/><Relationship Id="rId11" Type="http://schemas.openxmlformats.org/officeDocument/2006/relationships/image" Target="../media/image60.jpg"/><Relationship Id="rId5" Type="http://schemas.openxmlformats.org/officeDocument/2006/relationships/image" Target="../media/image29.jpeg"/><Relationship Id="rId10" Type="http://schemas.microsoft.com/office/2007/relationships/diagramDrawing" Target="../diagrams/drawing5.xml"/><Relationship Id="rId4" Type="http://schemas.openxmlformats.org/officeDocument/2006/relationships/image" Target="../media/image54.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4.png"/><Relationship Id="rId7" Type="http://schemas.openxmlformats.org/officeDocument/2006/relationships/diagramColors" Target="../diagrams/colors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image" Target="../media/image69.png"/><Relationship Id="rId5" Type="http://schemas.openxmlformats.org/officeDocument/2006/relationships/diagramLayout" Target="../diagrams/layout6.xml"/><Relationship Id="rId10" Type="http://schemas.openxmlformats.org/officeDocument/2006/relationships/image" Target="../media/image68.png"/><Relationship Id="rId4" Type="http://schemas.openxmlformats.org/officeDocument/2006/relationships/diagramData" Target="../diagrams/data6.xml"/><Relationship Id="rId9" Type="http://schemas.openxmlformats.org/officeDocument/2006/relationships/image" Target="../media/image67.jpe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7300" y="3162300"/>
            <a:ext cx="2057400" cy="2057400"/>
          </a:xfrm>
          <a:prstGeom prst="rect">
            <a:avLst/>
          </a:prstGeom>
        </p:spPr>
      </p:pic>
      <p:pic>
        <p:nvPicPr>
          <p:cNvPr id="8" name="Picture 7" descr="CEI logo_tag_4C.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743200"/>
            <a:ext cx="2790310" cy="80489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8360" y="25400"/>
            <a:ext cx="2022480" cy="2098212"/>
          </a:xfrm>
          <a:prstGeom prst="rect">
            <a:avLst/>
          </a:prstGeom>
        </p:spPr>
      </p:pic>
      <p:sp>
        <p:nvSpPr>
          <p:cNvPr id="22" name="TextBox 21"/>
          <p:cNvSpPr txBox="1"/>
          <p:nvPr/>
        </p:nvSpPr>
        <p:spPr>
          <a:xfrm>
            <a:off x="3833307" y="76200"/>
            <a:ext cx="1119693" cy="369332"/>
          </a:xfrm>
          <a:prstGeom prst="rect">
            <a:avLst/>
          </a:prstGeom>
          <a:noFill/>
        </p:spPr>
        <p:txBody>
          <a:bodyPr wrap="square" rtlCol="0">
            <a:spAutoFit/>
          </a:bodyPr>
          <a:lstStyle/>
          <a:p>
            <a:pPr algn="ctr"/>
            <a:r>
              <a:rPr lang="en-US" b="1" dirty="0" smtClean="0"/>
              <a:t>  Solar</a:t>
            </a:r>
            <a:endParaRPr lang="en-US" b="1" dirty="0"/>
          </a:p>
        </p:txBody>
      </p:sp>
      <p:sp>
        <p:nvSpPr>
          <p:cNvPr id="23" name="TextBox 22"/>
          <p:cNvSpPr txBox="1"/>
          <p:nvPr/>
        </p:nvSpPr>
        <p:spPr>
          <a:xfrm>
            <a:off x="5791200" y="3276600"/>
            <a:ext cx="1376198" cy="369332"/>
          </a:xfrm>
          <a:prstGeom prst="rect">
            <a:avLst/>
          </a:prstGeom>
          <a:noFill/>
        </p:spPr>
        <p:txBody>
          <a:bodyPr wrap="square" rtlCol="0">
            <a:spAutoFit/>
          </a:bodyPr>
          <a:lstStyle/>
          <a:p>
            <a:pPr algn="ctr"/>
            <a:r>
              <a:rPr lang="en-US" smtClean="0">
                <a:solidFill>
                  <a:schemeClr val="bg1"/>
                </a:solidFill>
              </a:rPr>
              <a:t>Storage</a:t>
            </a:r>
            <a:endParaRPr lang="en-US" dirty="0">
              <a:solidFill>
                <a:schemeClr val="bg1"/>
              </a:solidFill>
            </a:endParaRPr>
          </a:p>
        </p:txBody>
      </p:sp>
      <p:sp>
        <p:nvSpPr>
          <p:cNvPr id="19" name="TextBox 18"/>
          <p:cNvSpPr txBox="1"/>
          <p:nvPr/>
        </p:nvSpPr>
        <p:spPr>
          <a:xfrm>
            <a:off x="1623507" y="3224458"/>
            <a:ext cx="1119693" cy="369332"/>
          </a:xfrm>
          <a:prstGeom prst="rect">
            <a:avLst/>
          </a:prstGeom>
          <a:noFill/>
        </p:spPr>
        <p:txBody>
          <a:bodyPr wrap="square" rtlCol="0">
            <a:spAutoFit/>
          </a:bodyPr>
          <a:lstStyle/>
          <a:p>
            <a:pPr algn="ctr"/>
            <a:r>
              <a:rPr lang="en-US" b="1" dirty="0" smtClean="0">
                <a:solidFill>
                  <a:schemeClr val="bg1"/>
                </a:solidFill>
              </a:rPr>
              <a:t>  Grid</a:t>
            </a:r>
            <a:endParaRPr lang="en-US" b="1" dirty="0">
              <a:solidFill>
                <a:schemeClr val="bg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7300" y="838200"/>
            <a:ext cx="2057400" cy="20574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9497" y="839906"/>
            <a:ext cx="2057400" cy="205398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6400" y="3124200"/>
            <a:ext cx="2143594" cy="2133600"/>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8859" y="4267200"/>
            <a:ext cx="2061482" cy="2057400"/>
          </a:xfrm>
          <a:prstGeom prst="rect">
            <a:avLst/>
          </a:prstGeom>
        </p:spPr>
      </p:pic>
      <p:sp>
        <p:nvSpPr>
          <p:cNvPr id="27" name="TextBox 26"/>
          <p:cNvSpPr txBox="1"/>
          <p:nvPr/>
        </p:nvSpPr>
        <p:spPr>
          <a:xfrm>
            <a:off x="5966907" y="3212068"/>
            <a:ext cx="1119693" cy="369332"/>
          </a:xfrm>
          <a:prstGeom prst="rect">
            <a:avLst/>
          </a:prstGeom>
          <a:noFill/>
        </p:spPr>
        <p:txBody>
          <a:bodyPr wrap="square" rtlCol="0">
            <a:spAutoFit/>
          </a:bodyPr>
          <a:lstStyle/>
          <a:p>
            <a:pPr algn="ctr"/>
            <a:r>
              <a:rPr lang="en-US" b="1" dirty="0" smtClean="0"/>
              <a:t>  Storage</a:t>
            </a:r>
            <a:endParaRPr lang="en-US" b="1" dirty="0"/>
          </a:p>
        </p:txBody>
      </p:sp>
      <p:sp>
        <p:nvSpPr>
          <p:cNvPr id="4" name="Content Placeholder 3"/>
          <p:cNvSpPr>
            <a:spLocks noGrp="1"/>
          </p:cNvSpPr>
          <p:nvPr>
            <p:ph sz="half" idx="1"/>
          </p:nvPr>
        </p:nvSpPr>
        <p:spPr/>
        <p:txBody>
          <a:bodyPr/>
          <a:lstStyle/>
          <a:p>
            <a:endParaRPr lang="en-US"/>
          </a:p>
        </p:txBody>
      </p:sp>
    </p:spTree>
    <p:extLst>
      <p:ext uri="{BB962C8B-B14F-4D97-AF65-F5344CB8AC3E}">
        <p14:creationId xmlns:p14="http://schemas.microsoft.com/office/powerpoint/2010/main" val="36189184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579722" y="1387679"/>
            <a:ext cx="8153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t>A “wedge” is a strategy to reduce carbon emissions that grows in 50 years from zero to 1.0 </a:t>
            </a:r>
            <a:r>
              <a:rPr lang="en-US" altLang="en-US" sz="2000" dirty="0" err="1" smtClean="0"/>
              <a:t>GtC</a:t>
            </a:r>
            <a:r>
              <a:rPr lang="en-US" altLang="en-US" sz="2000" dirty="0" smtClean="0"/>
              <a:t>/</a:t>
            </a:r>
            <a:r>
              <a:rPr lang="en-US" altLang="en-US" sz="2000" dirty="0" err="1" smtClean="0"/>
              <a:t>yr</a:t>
            </a:r>
            <a:r>
              <a:rPr lang="en-US" altLang="en-US" sz="2000" dirty="0" smtClean="0"/>
              <a:t> (25 </a:t>
            </a:r>
            <a:r>
              <a:rPr lang="en-US" altLang="en-US" sz="2000" dirty="0" err="1" smtClean="0"/>
              <a:t>GtC</a:t>
            </a:r>
            <a:r>
              <a:rPr lang="en-US" altLang="en-US" sz="2000" dirty="0" smtClean="0"/>
              <a:t> over 25 </a:t>
            </a:r>
            <a:r>
              <a:rPr lang="en-US" altLang="en-US" sz="2000" dirty="0" err="1" smtClean="0"/>
              <a:t>yrs</a:t>
            </a:r>
            <a:r>
              <a:rPr lang="en-US" altLang="en-US" sz="2000" dirty="0" smtClean="0"/>
              <a:t>)</a:t>
            </a:r>
            <a:endParaRPr lang="en-US" altLang="en-US" sz="2000" baseline="30000" dirty="0"/>
          </a:p>
        </p:txBody>
      </p:sp>
      <p:sp>
        <p:nvSpPr>
          <p:cNvPr id="15364" name="Text Box 4"/>
          <p:cNvSpPr txBox="1">
            <a:spLocks noChangeArrowheads="1"/>
          </p:cNvSpPr>
          <p:nvPr/>
        </p:nvSpPr>
        <p:spPr bwMode="auto">
          <a:xfrm>
            <a:off x="7232522" y="264227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n-US" altLang="en-US" sz="2000"/>
          </a:p>
        </p:txBody>
      </p:sp>
      <p:sp>
        <p:nvSpPr>
          <p:cNvPr id="15365" name="AutoShape 5"/>
          <p:cNvSpPr>
            <a:spLocks noChangeArrowheads="1"/>
          </p:cNvSpPr>
          <p:nvPr/>
        </p:nvSpPr>
        <p:spPr bwMode="auto">
          <a:xfrm flipH="1">
            <a:off x="926972" y="2491460"/>
            <a:ext cx="5768975" cy="1885950"/>
          </a:xfrm>
          <a:prstGeom prst="rtTriangle">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a:t>      </a:t>
            </a:r>
          </a:p>
        </p:txBody>
      </p:sp>
      <p:sp>
        <p:nvSpPr>
          <p:cNvPr id="15366" name="Text Box 6"/>
          <p:cNvSpPr txBox="1">
            <a:spLocks noChangeArrowheads="1"/>
          </p:cNvSpPr>
          <p:nvPr/>
        </p:nvSpPr>
        <p:spPr bwMode="auto">
          <a:xfrm>
            <a:off x="7523035" y="3196310"/>
            <a:ext cx="106150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t>1 GtC/yr</a:t>
            </a:r>
          </a:p>
        </p:txBody>
      </p:sp>
      <p:sp>
        <p:nvSpPr>
          <p:cNvPr id="15367" name="Line 7"/>
          <p:cNvSpPr>
            <a:spLocks noChangeShapeType="1"/>
          </p:cNvSpPr>
          <p:nvPr/>
        </p:nvSpPr>
        <p:spPr bwMode="auto">
          <a:xfrm flipH="1">
            <a:off x="6810247" y="3432847"/>
            <a:ext cx="614363" cy="8207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15368" name="Line 8"/>
          <p:cNvSpPr>
            <a:spLocks noChangeShapeType="1"/>
          </p:cNvSpPr>
          <p:nvPr/>
        </p:nvSpPr>
        <p:spPr bwMode="auto">
          <a:xfrm>
            <a:off x="6810247" y="2559722"/>
            <a:ext cx="604838" cy="860425"/>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15369" name="Text Box 9"/>
          <p:cNvSpPr txBox="1">
            <a:spLocks noChangeArrowheads="1"/>
          </p:cNvSpPr>
          <p:nvPr/>
        </p:nvSpPr>
        <p:spPr bwMode="auto">
          <a:xfrm>
            <a:off x="3222497" y="4469485"/>
            <a:ext cx="11033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a:t>50 years</a:t>
            </a:r>
          </a:p>
        </p:txBody>
      </p:sp>
      <p:sp>
        <p:nvSpPr>
          <p:cNvPr id="15370" name="Line 10"/>
          <p:cNvSpPr>
            <a:spLocks noChangeShapeType="1"/>
          </p:cNvSpPr>
          <p:nvPr/>
        </p:nvSpPr>
        <p:spPr bwMode="auto">
          <a:xfrm>
            <a:off x="4498847" y="4731422"/>
            <a:ext cx="20224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15371" name="Line 11"/>
          <p:cNvSpPr>
            <a:spLocks noChangeShapeType="1"/>
          </p:cNvSpPr>
          <p:nvPr/>
        </p:nvSpPr>
        <p:spPr bwMode="auto">
          <a:xfrm flipH="1">
            <a:off x="790447" y="4704435"/>
            <a:ext cx="2151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15372" name="Text Box 12"/>
          <p:cNvSpPr txBox="1">
            <a:spLocks noChangeArrowheads="1"/>
          </p:cNvSpPr>
          <p:nvPr/>
        </p:nvSpPr>
        <p:spPr bwMode="auto">
          <a:xfrm>
            <a:off x="3322510" y="3680497"/>
            <a:ext cx="3251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2000" dirty="0">
                <a:solidFill>
                  <a:srgbClr val="000000"/>
                </a:solidFill>
              </a:rPr>
              <a:t>Total = 25 </a:t>
            </a:r>
            <a:r>
              <a:rPr lang="en-US" altLang="en-US" sz="2000" dirty="0" err="1">
                <a:solidFill>
                  <a:srgbClr val="000000"/>
                </a:solidFill>
              </a:rPr>
              <a:t>Gigatons</a:t>
            </a:r>
            <a:r>
              <a:rPr lang="en-US" altLang="en-US" sz="2000" dirty="0">
                <a:solidFill>
                  <a:srgbClr val="000000"/>
                </a:solidFill>
              </a:rPr>
              <a:t> </a:t>
            </a:r>
            <a:r>
              <a:rPr lang="en-US" altLang="en-US" sz="2000" dirty="0" smtClean="0">
                <a:solidFill>
                  <a:srgbClr val="000000"/>
                </a:solidFill>
              </a:rPr>
              <a:t>carbon</a:t>
            </a:r>
            <a:r>
              <a:rPr lang="en-US" altLang="en-US" sz="2000" baseline="30000" dirty="0" smtClean="0">
                <a:solidFill>
                  <a:srgbClr val="000000"/>
                </a:solidFill>
              </a:rPr>
              <a:t>1</a:t>
            </a:r>
            <a:endParaRPr lang="en-US" altLang="en-US" sz="2000" baseline="30000" dirty="0">
              <a:solidFill>
                <a:srgbClr val="000000"/>
              </a:solidFill>
            </a:endParaRPr>
          </a:p>
        </p:txBody>
      </p:sp>
      <p:grpSp>
        <p:nvGrpSpPr>
          <p:cNvPr id="15373" name="Group 13"/>
          <p:cNvGrpSpPr>
            <a:grpSpLocks/>
          </p:cNvGrpSpPr>
          <p:nvPr/>
        </p:nvGrpSpPr>
        <p:grpSpPr bwMode="auto">
          <a:xfrm>
            <a:off x="61912" y="2407556"/>
            <a:ext cx="8018463" cy="2520949"/>
            <a:chOff x="69" y="2876"/>
            <a:chExt cx="5051" cy="1588"/>
          </a:xfrm>
        </p:grpSpPr>
        <p:sp>
          <p:nvSpPr>
            <p:cNvPr id="15375" name="Text Box 14"/>
            <p:cNvSpPr txBox="1">
              <a:spLocks noChangeArrowheads="1"/>
            </p:cNvSpPr>
            <p:nvPr/>
          </p:nvSpPr>
          <p:spPr bwMode="auto">
            <a:xfrm>
              <a:off x="69" y="2876"/>
              <a:ext cx="449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lvl="1" algn="ctr" eaLnBrk="1" hangingPunct="1"/>
              <a:endParaRPr lang="en-US" altLang="en-US" sz="2000" dirty="0"/>
            </a:p>
          </p:txBody>
        </p:sp>
        <p:sp>
          <p:nvSpPr>
            <p:cNvPr id="15376" name="Rectangle 15"/>
            <p:cNvSpPr>
              <a:spLocks noChangeArrowheads="1"/>
            </p:cNvSpPr>
            <p:nvPr/>
          </p:nvSpPr>
          <p:spPr bwMode="auto">
            <a:xfrm>
              <a:off x="236" y="4014"/>
              <a:ext cx="4820" cy="450"/>
            </a:xfrm>
            <a:prstGeom prst="rect">
              <a:avLst/>
            </a:prstGeom>
            <a:noFill/>
            <a:ln>
              <a:noFill/>
            </a:ln>
            <a:effectLst/>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2000"/>
            </a:p>
          </p:txBody>
        </p:sp>
        <p:sp>
          <p:nvSpPr>
            <p:cNvPr id="15378" name="Rectangle 17"/>
            <p:cNvSpPr>
              <a:spLocks noChangeArrowheads="1"/>
            </p:cNvSpPr>
            <p:nvPr/>
          </p:nvSpPr>
          <p:spPr bwMode="auto">
            <a:xfrm>
              <a:off x="293" y="3840"/>
              <a:ext cx="4827" cy="384"/>
            </a:xfrm>
            <a:prstGeom prst="rect">
              <a:avLst/>
            </a:prstGeom>
            <a:noFill/>
            <a:ln>
              <a:noFill/>
            </a:ln>
            <a:effectLst/>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n-US" altLang="en-US" sz="2000"/>
            </a:p>
          </p:txBody>
        </p:sp>
      </p:grpSp>
      <p:pic>
        <p:nvPicPr>
          <p:cNvPr id="15374" name="Picture 18" descr="cmi-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250" y="3901160"/>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9349" y="5084344"/>
            <a:ext cx="7652323" cy="1477328"/>
          </a:xfrm>
          <a:prstGeom prst="rect">
            <a:avLst/>
          </a:prstGeom>
          <a:noFill/>
        </p:spPr>
        <p:txBody>
          <a:bodyPr wrap="square" rtlCol="0">
            <a:spAutoFit/>
          </a:bodyPr>
          <a:lstStyle/>
          <a:p>
            <a:pPr algn="ctr"/>
            <a:r>
              <a:rPr lang="en-US" sz="1800" dirty="0" smtClean="0"/>
              <a:t>A wedge from solar requires ~</a:t>
            </a:r>
            <a:r>
              <a:rPr lang="en-US" sz="1800" u="sng" dirty="0" smtClean="0"/>
              <a:t>2000-4000</a:t>
            </a:r>
            <a:r>
              <a:rPr lang="en-US" sz="1800" dirty="0" smtClean="0"/>
              <a:t> </a:t>
            </a:r>
            <a:r>
              <a:rPr lang="en-US" sz="1800" dirty="0" err="1" smtClean="0"/>
              <a:t>GW</a:t>
            </a:r>
            <a:r>
              <a:rPr lang="en-US" sz="1800" baseline="-25000" dirty="0" err="1" smtClean="0"/>
              <a:t>p</a:t>
            </a:r>
            <a:r>
              <a:rPr lang="en-US" sz="1800" dirty="0" smtClean="0"/>
              <a:t> of PV by 2050</a:t>
            </a:r>
          </a:p>
          <a:p>
            <a:pPr algn="ctr"/>
            <a:r>
              <a:rPr lang="en-US" sz="1800" dirty="0" smtClean="0"/>
              <a:t>	or 40-80 </a:t>
            </a:r>
            <a:r>
              <a:rPr lang="en-US" sz="1800" dirty="0" err="1" smtClean="0"/>
              <a:t>GW</a:t>
            </a:r>
            <a:r>
              <a:rPr lang="en-US" sz="1800" baseline="-25000" dirty="0" err="1" smtClean="0"/>
              <a:t>p</a:t>
            </a:r>
            <a:r>
              <a:rPr lang="en-US" sz="1800" baseline="-25000" dirty="0" smtClean="0"/>
              <a:t> </a:t>
            </a:r>
            <a:r>
              <a:rPr lang="en-US" sz="1800" dirty="0" smtClean="0"/>
              <a:t> per year on a linear ramp</a:t>
            </a:r>
            <a:r>
              <a:rPr lang="en-US" sz="1800" baseline="30000" dirty="0" smtClean="0"/>
              <a:t>1</a:t>
            </a:r>
          </a:p>
          <a:p>
            <a:pPr algn="ctr"/>
            <a:endParaRPr lang="en-US" sz="1800" baseline="30000" dirty="0"/>
          </a:p>
          <a:p>
            <a:pPr algn="ctr"/>
            <a:r>
              <a:rPr lang="en-US" sz="1800" dirty="0" smtClean="0"/>
              <a:t>Good news: </a:t>
            </a:r>
            <a:r>
              <a:rPr lang="en-US" sz="1800" i="1" u="sng" dirty="0" smtClean="0"/>
              <a:t>Global</a:t>
            </a:r>
            <a:r>
              <a:rPr lang="en-US" sz="1800" dirty="0" smtClean="0"/>
              <a:t> PV production is on track to hit 50-55 </a:t>
            </a:r>
            <a:r>
              <a:rPr lang="en-US" sz="1800" dirty="0" err="1" smtClean="0"/>
              <a:t>GW</a:t>
            </a:r>
            <a:r>
              <a:rPr lang="en-US" sz="1800" baseline="-25000" dirty="0" err="1" smtClean="0"/>
              <a:t>p</a:t>
            </a:r>
            <a:r>
              <a:rPr lang="en-US" sz="1800" dirty="0" smtClean="0"/>
              <a:t> in </a:t>
            </a:r>
            <a:r>
              <a:rPr lang="en-US" sz="1800" dirty="0" smtClean="0"/>
              <a:t>2015</a:t>
            </a:r>
            <a:endParaRPr lang="en-US" sz="1800" baseline="30000" dirty="0" smtClean="0"/>
          </a:p>
          <a:p>
            <a:pPr algn="ctr"/>
            <a:endParaRPr lang="en-US" sz="1800" baseline="-25000" dirty="0"/>
          </a:p>
          <a:p>
            <a:pPr algn="ctr"/>
            <a:endParaRPr lang="en-US" sz="1800" baseline="-25000" dirty="0"/>
          </a:p>
        </p:txBody>
      </p:sp>
      <p:sp>
        <p:nvSpPr>
          <p:cNvPr id="22" name="Text Box 16"/>
          <p:cNvSpPr txBox="1">
            <a:spLocks noChangeArrowheads="1"/>
          </p:cNvSpPr>
          <p:nvPr/>
        </p:nvSpPr>
        <p:spPr bwMode="auto">
          <a:xfrm>
            <a:off x="599947" y="2004235"/>
            <a:ext cx="74517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000" dirty="0"/>
              <a:t>A “solution” to the CO</a:t>
            </a:r>
            <a:r>
              <a:rPr lang="en-US" altLang="en-US" sz="2000" baseline="-25000" dirty="0"/>
              <a:t>2</a:t>
            </a:r>
            <a:r>
              <a:rPr lang="en-US" altLang="en-US" sz="2000" dirty="0"/>
              <a:t> problem should provide at least one wedge.</a:t>
            </a:r>
          </a:p>
        </p:txBody>
      </p:sp>
      <p:sp>
        <p:nvSpPr>
          <p:cNvPr id="3" name="Title 2"/>
          <p:cNvSpPr>
            <a:spLocks noGrp="1"/>
          </p:cNvSpPr>
          <p:nvPr>
            <p:ph type="title"/>
          </p:nvPr>
        </p:nvSpPr>
        <p:spPr/>
        <p:txBody>
          <a:bodyPr/>
          <a:lstStyle/>
          <a:p>
            <a:r>
              <a:rPr lang="en-US" dirty="0" smtClean="0"/>
              <a:t>What is a wedge?</a:t>
            </a:r>
            <a:endParaRPr lang="en-US" dirty="0"/>
          </a:p>
        </p:txBody>
      </p:sp>
    </p:spTree>
    <p:extLst>
      <p:ext uri="{BB962C8B-B14F-4D97-AF65-F5344CB8AC3E}">
        <p14:creationId xmlns:p14="http://schemas.microsoft.com/office/powerpoint/2010/main" val="124155200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6492" y="216045"/>
            <a:ext cx="5638800" cy="792162"/>
          </a:xfrm>
        </p:spPr>
        <p:txBody>
          <a:bodyPr>
            <a:normAutofit fontScale="90000"/>
          </a:bodyPr>
          <a:lstStyle/>
          <a:p>
            <a:r>
              <a:rPr lang="en-US" dirty="0" smtClean="0"/>
              <a:t>How much area for a </a:t>
            </a:r>
            <a:r>
              <a:rPr lang="en-US" dirty="0" smtClean="0"/>
              <a:t>terawatt of </a:t>
            </a:r>
            <a:r>
              <a:rPr lang="en-US" dirty="0" smtClean="0"/>
              <a:t>solar?</a:t>
            </a:r>
            <a:endParaRPr lang="en-US" dirty="0"/>
          </a:p>
        </p:txBody>
      </p:sp>
      <p:sp>
        <p:nvSpPr>
          <p:cNvPr id="7" name="TextBox 6"/>
          <p:cNvSpPr txBox="1"/>
          <p:nvPr/>
        </p:nvSpPr>
        <p:spPr>
          <a:xfrm>
            <a:off x="831139" y="1522964"/>
            <a:ext cx="2866810" cy="1200329"/>
          </a:xfrm>
          <a:prstGeom prst="rect">
            <a:avLst/>
          </a:prstGeom>
          <a:noFill/>
        </p:spPr>
        <p:txBody>
          <a:bodyPr wrap="none" rtlCol="0">
            <a:spAutoFit/>
          </a:bodyPr>
          <a:lstStyle/>
          <a:p>
            <a:pPr marL="457200" indent="-457200">
              <a:buAutoNum type="arabicParenR"/>
            </a:pPr>
            <a:r>
              <a:rPr lang="en-US" dirty="0" smtClean="0"/>
              <a:t>efficient, low cost</a:t>
            </a:r>
          </a:p>
          <a:p>
            <a:pPr marL="457200" indent="-457200">
              <a:buAutoNum type="arabicParenR"/>
            </a:pPr>
            <a:r>
              <a:rPr lang="en-US" dirty="0" smtClean="0"/>
              <a:t>earth abundant</a:t>
            </a:r>
          </a:p>
          <a:p>
            <a:pPr marL="457200" indent="-457200">
              <a:buAutoNum type="arabicParenR"/>
            </a:pPr>
            <a:r>
              <a:rPr lang="en-US" dirty="0" smtClean="0"/>
              <a:t>environmentally benign</a:t>
            </a:r>
          </a:p>
          <a:p>
            <a:pPr marL="457200" indent="-457200">
              <a:buAutoNum type="arabicParenR"/>
            </a:pPr>
            <a:r>
              <a:rPr lang="en-US" dirty="0" smtClean="0"/>
              <a:t>long lifetime</a:t>
            </a:r>
            <a:endParaRPr lang="en-US" dirty="0"/>
          </a:p>
        </p:txBody>
      </p:sp>
      <p:pic>
        <p:nvPicPr>
          <p:cNvPr id="8" name="Picture 6" descr="the-united-states-of-america-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17" y="2808783"/>
            <a:ext cx="6096000" cy="390207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705597" y="4759820"/>
            <a:ext cx="3321679" cy="870867"/>
            <a:chOff x="1705597" y="4759820"/>
            <a:chExt cx="3321679" cy="870867"/>
          </a:xfrm>
        </p:grpSpPr>
        <p:sp>
          <p:nvSpPr>
            <p:cNvPr id="9" name="Text Box 7"/>
            <p:cNvSpPr txBox="1">
              <a:spLocks noChangeArrowheads="1"/>
            </p:cNvSpPr>
            <p:nvPr/>
          </p:nvSpPr>
          <p:spPr bwMode="auto">
            <a:xfrm>
              <a:off x="1705597" y="4922801"/>
              <a:ext cx="33216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000" b="1" dirty="0" smtClean="0">
                  <a:solidFill>
                    <a:srgbClr val="000000"/>
                  </a:solidFill>
                  <a:cs typeface="+mn-cs"/>
                </a:rPr>
                <a:t>~1 TW</a:t>
              </a:r>
              <a:r>
                <a:rPr lang="en-US" altLang="en-US" sz="2000" b="1" baseline="30000" dirty="0" smtClean="0">
                  <a:solidFill>
                    <a:srgbClr val="000000"/>
                  </a:solidFill>
                  <a:cs typeface="+mn-cs"/>
                </a:rPr>
                <a:t>1</a:t>
              </a:r>
              <a:r>
                <a:rPr lang="en-US" altLang="en-US" sz="2000" b="1" dirty="0" smtClean="0">
                  <a:solidFill>
                    <a:srgbClr val="000000"/>
                  </a:solidFill>
                  <a:cs typeface="+mn-cs"/>
                </a:rPr>
                <a:t> </a:t>
              </a:r>
            </a:p>
            <a:p>
              <a:pPr eaLnBrk="0" hangingPunct="0"/>
              <a:r>
                <a:rPr lang="en-US" altLang="en-US" sz="2000" b="1" dirty="0" smtClean="0">
                  <a:solidFill>
                    <a:srgbClr val="000000"/>
                  </a:solidFill>
                  <a:cs typeface="+mn-cs"/>
                </a:rPr>
                <a:t>(total electrical power for US)</a:t>
              </a:r>
            </a:p>
          </p:txBody>
        </p:sp>
        <p:sp>
          <p:nvSpPr>
            <p:cNvPr id="10" name="Rectangle 8"/>
            <p:cNvSpPr>
              <a:spLocks noChangeArrowheads="1"/>
            </p:cNvSpPr>
            <p:nvPr/>
          </p:nvSpPr>
          <p:spPr bwMode="auto">
            <a:xfrm>
              <a:off x="2031182" y="4759820"/>
              <a:ext cx="233362" cy="239713"/>
            </a:xfrm>
            <a:prstGeom prst="rect">
              <a:avLst/>
            </a:prstGeom>
            <a:solidFill>
              <a:schemeClr val="folHlink">
                <a:alpha val="33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800" smtClean="0">
                <a:solidFill>
                  <a:srgbClr val="000000"/>
                </a:solidFill>
                <a:cs typeface="+mn-cs"/>
              </a:endParaRPr>
            </a:p>
          </p:txBody>
        </p:sp>
      </p:grpSp>
      <p:cxnSp>
        <p:nvCxnSpPr>
          <p:cNvPr id="11" name="Straight Arrow Connector 10"/>
          <p:cNvCxnSpPr/>
          <p:nvPr/>
        </p:nvCxnSpPr>
        <p:spPr>
          <a:xfrm flipH="1" flipV="1">
            <a:off x="3579917" y="2081698"/>
            <a:ext cx="2545975" cy="896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43924" y="1640839"/>
            <a:ext cx="2956259" cy="830997"/>
          </a:xfrm>
          <a:prstGeom prst="rect">
            <a:avLst/>
          </a:prstGeom>
          <a:noFill/>
        </p:spPr>
        <p:txBody>
          <a:bodyPr wrap="none" rtlCol="0">
            <a:spAutoFit/>
          </a:bodyPr>
          <a:lstStyle/>
          <a:p>
            <a:r>
              <a:rPr lang="en-US" dirty="0" smtClean="0"/>
              <a:t>printing could be </a:t>
            </a:r>
          </a:p>
          <a:p>
            <a:r>
              <a:rPr lang="en-US" dirty="0" smtClean="0"/>
              <a:t>one way to get here</a:t>
            </a:r>
            <a:endParaRPr lang="en-US" dirty="0"/>
          </a:p>
        </p:txBody>
      </p:sp>
    </p:spTree>
    <p:extLst>
      <p:ext uri="{BB962C8B-B14F-4D97-AF65-F5344CB8AC3E}">
        <p14:creationId xmlns:p14="http://schemas.microsoft.com/office/powerpoint/2010/main" val="328460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a solar cell work?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2625" y="1958181"/>
            <a:ext cx="5238750" cy="3810000"/>
          </a:xfrm>
        </p:spPr>
      </p:pic>
    </p:spTree>
    <p:extLst>
      <p:ext uri="{BB962C8B-B14F-4D97-AF65-F5344CB8AC3E}">
        <p14:creationId xmlns:p14="http://schemas.microsoft.com/office/powerpoint/2010/main" val="3863388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Left-Right-Up Arrow 11"/>
          <p:cNvSpPr/>
          <p:nvPr/>
        </p:nvSpPr>
        <p:spPr>
          <a:xfrm>
            <a:off x="5794745" y="3124218"/>
            <a:ext cx="3349255" cy="1477926"/>
          </a:xfrm>
          <a:prstGeom prst="leftRight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200W Electricity    </a:t>
            </a:r>
          </a:p>
        </p:txBody>
      </p:sp>
      <p:pic>
        <p:nvPicPr>
          <p:cNvPr id="2050" name="Picture 2" descr="https://www.portlandoregon.gov/shared/cfm/slb.cfm?id=4662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394" y="2248785"/>
            <a:ext cx="3066588" cy="1413506"/>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a:off x="6948375" y="1953044"/>
            <a:ext cx="1041991" cy="961119"/>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What is efficiency?</a:t>
            </a:r>
            <a:endParaRPr lang="en-US" dirty="0"/>
          </a:p>
        </p:txBody>
      </p:sp>
      <p:sp>
        <p:nvSpPr>
          <p:cNvPr id="3" name="Content Placeholder 2"/>
          <p:cNvSpPr>
            <a:spLocks noGrp="1"/>
          </p:cNvSpPr>
          <p:nvPr>
            <p:ph idx="1"/>
          </p:nvPr>
        </p:nvSpPr>
        <p:spPr>
          <a:xfrm>
            <a:off x="457200" y="1600200"/>
            <a:ext cx="5624623" cy="4525963"/>
          </a:xfrm>
        </p:spPr>
        <p:txBody>
          <a:bodyPr>
            <a:normAutofit fontScale="85000" lnSpcReduction="20000"/>
          </a:bodyPr>
          <a:lstStyle/>
          <a:p>
            <a:pPr marL="0" indent="0">
              <a:buNone/>
            </a:pPr>
            <a:r>
              <a:rPr lang="en-US" dirty="0" smtClean="0"/>
              <a:t>Efficiency = Useful output </a:t>
            </a:r>
            <a:r>
              <a:rPr lang="en-US" dirty="0" smtClean="0"/>
              <a:t>/ </a:t>
            </a:r>
            <a:r>
              <a:rPr lang="en-US" dirty="0" smtClean="0"/>
              <a:t> Total input</a:t>
            </a:r>
            <a:endParaRPr lang="en-US" dirty="0" smtClean="0"/>
          </a:p>
          <a:p>
            <a:endParaRPr lang="en-US" dirty="0"/>
          </a:p>
          <a:p>
            <a:pPr marL="0" indent="0">
              <a:buNone/>
            </a:pPr>
            <a:r>
              <a:rPr lang="en-US" dirty="0" smtClean="0"/>
              <a:t>2 </a:t>
            </a:r>
            <a:r>
              <a:rPr lang="en-US" dirty="0" smtClean="0"/>
              <a:t>watt of electricity  produced </a:t>
            </a:r>
          </a:p>
          <a:p>
            <a:pPr marL="0" indent="0">
              <a:buNone/>
            </a:pPr>
            <a:r>
              <a:rPr lang="en-US" dirty="0" smtClean="0"/>
              <a:t>10 </a:t>
            </a:r>
            <a:r>
              <a:rPr lang="en-US" dirty="0" smtClean="0"/>
              <a:t>watts solar radiation received</a:t>
            </a:r>
          </a:p>
          <a:p>
            <a:pPr marL="0" indent="0">
              <a:buNone/>
            </a:pPr>
            <a:r>
              <a:rPr lang="en-US" dirty="0"/>
              <a:t> </a:t>
            </a:r>
            <a:r>
              <a:rPr lang="en-US" dirty="0" smtClean="0"/>
              <a:t> </a:t>
            </a:r>
          </a:p>
          <a:p>
            <a:pPr marL="0" indent="0">
              <a:buNone/>
            </a:pPr>
            <a:r>
              <a:rPr lang="en-US" dirty="0" smtClean="0"/>
              <a:t>=  </a:t>
            </a:r>
            <a:r>
              <a:rPr lang="en-US" dirty="0" smtClean="0"/>
              <a:t>20</a:t>
            </a:r>
            <a:r>
              <a:rPr lang="en-US" dirty="0" smtClean="0"/>
              <a:t>% efficiency</a:t>
            </a:r>
          </a:p>
          <a:p>
            <a:endParaRPr lang="en-US" dirty="0"/>
          </a:p>
          <a:p>
            <a:r>
              <a:rPr lang="en-US" dirty="0" smtClean="0"/>
              <a:t>How Efficient are todays solar cells?</a:t>
            </a:r>
          </a:p>
          <a:p>
            <a:pPr lvl="1"/>
            <a:r>
              <a:rPr lang="en-US" dirty="0" smtClean="0"/>
              <a:t>5% plastic solar cells</a:t>
            </a:r>
          </a:p>
          <a:p>
            <a:pPr lvl="1"/>
            <a:r>
              <a:rPr lang="en-US" dirty="0" smtClean="0"/>
              <a:t>20% Silicon solar cells</a:t>
            </a:r>
          </a:p>
          <a:p>
            <a:pPr lvl="1"/>
            <a:r>
              <a:rPr lang="en-US" dirty="0" smtClean="0"/>
              <a:t>45% experimental </a:t>
            </a:r>
            <a:r>
              <a:rPr lang="en-US" dirty="0" err="1" smtClean="0"/>
              <a:t>multijunction</a:t>
            </a:r>
            <a:r>
              <a:rPr lang="en-US" dirty="0" smtClean="0"/>
              <a:t> cells</a:t>
            </a:r>
            <a:endParaRPr lang="en-US" dirty="0"/>
          </a:p>
        </p:txBody>
      </p:sp>
      <p:cxnSp>
        <p:nvCxnSpPr>
          <p:cNvPr id="5" name="Straight Connector 4"/>
          <p:cNvCxnSpPr/>
          <p:nvPr/>
        </p:nvCxnSpPr>
        <p:spPr>
          <a:xfrm flipV="1">
            <a:off x="552893" y="2806995"/>
            <a:ext cx="4338084" cy="2126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242497" y="1383406"/>
            <a:ext cx="2453749" cy="646331"/>
          </a:xfrm>
          <a:prstGeom prst="rect">
            <a:avLst/>
          </a:prstGeom>
          <a:noFill/>
        </p:spPr>
        <p:txBody>
          <a:bodyPr wrap="none" rtlCol="0">
            <a:spAutoFit/>
          </a:bodyPr>
          <a:lstStyle/>
          <a:p>
            <a:r>
              <a:rPr lang="en-US" dirty="0" smtClean="0"/>
              <a:t>Incoming solar radiation</a:t>
            </a:r>
          </a:p>
          <a:p>
            <a:r>
              <a:rPr lang="en-US" dirty="0" smtClean="0"/>
              <a:t>1000 Watt/</a:t>
            </a:r>
            <a:r>
              <a:rPr lang="en-US" dirty="0" err="1" smtClean="0"/>
              <a:t>Sq</a:t>
            </a:r>
            <a:r>
              <a:rPr lang="en-US" dirty="0" smtClean="0"/>
              <a:t> Meter</a:t>
            </a:r>
            <a:endParaRPr lang="en-US" dirty="0"/>
          </a:p>
        </p:txBody>
      </p:sp>
      <p:sp>
        <p:nvSpPr>
          <p:cNvPr id="13" name="Right Arrow 12"/>
          <p:cNvSpPr/>
          <p:nvPr/>
        </p:nvSpPr>
        <p:spPr>
          <a:xfrm>
            <a:off x="7644809" y="3873814"/>
            <a:ext cx="1499191" cy="72833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800W Heat</a:t>
            </a:r>
            <a:endParaRPr lang="en-US" dirty="0"/>
          </a:p>
        </p:txBody>
      </p:sp>
    </p:spTree>
    <p:extLst>
      <p:ext uri="{BB962C8B-B14F-4D97-AF65-F5344CB8AC3E}">
        <p14:creationId xmlns:p14="http://schemas.microsoft.com/office/powerpoint/2010/main" val="4029264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3181" y="152400"/>
            <a:ext cx="5638800" cy="792162"/>
          </a:xfrm>
        </p:spPr>
        <p:txBody>
          <a:bodyPr/>
          <a:lstStyle/>
          <a:p>
            <a:r>
              <a:rPr lang="en-US" dirty="0" smtClean="0"/>
              <a:t>Research Improves Efficiency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53" y="1451344"/>
            <a:ext cx="8841247" cy="5181601"/>
          </a:xfrm>
          <a:prstGeom prst="rect">
            <a:avLst/>
          </a:prstGeom>
        </p:spPr>
      </p:pic>
    </p:spTree>
    <p:extLst>
      <p:ext uri="{BB962C8B-B14F-4D97-AF65-F5344CB8AC3E}">
        <p14:creationId xmlns:p14="http://schemas.microsoft.com/office/powerpoint/2010/main" val="1898537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Research </a:t>
            </a:r>
            <a:r>
              <a:rPr lang="en-US" dirty="0" smtClean="0"/>
              <a:t>Process</a:t>
            </a:r>
            <a:endParaRPr lang="en-US" dirty="0"/>
          </a:p>
        </p:txBody>
      </p:sp>
      <p:grpSp>
        <p:nvGrpSpPr>
          <p:cNvPr id="5" name="Group 4"/>
          <p:cNvGrpSpPr/>
          <p:nvPr/>
        </p:nvGrpSpPr>
        <p:grpSpPr>
          <a:xfrm>
            <a:off x="1939298" y="1593114"/>
            <a:ext cx="5384781" cy="5515202"/>
            <a:chOff x="2250010" y="1601993"/>
            <a:chExt cx="4745593" cy="4769560"/>
          </a:xfrm>
        </p:grpSpPr>
        <p:sp>
          <p:nvSpPr>
            <p:cNvPr id="6" name="Freeform 5"/>
            <p:cNvSpPr/>
            <p:nvPr/>
          </p:nvSpPr>
          <p:spPr>
            <a:xfrm>
              <a:off x="3963218" y="160199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ln w="50800"/>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Observation or</a:t>
              </a:r>
            </a:p>
            <a:p>
              <a:pPr lvl="0" algn="ctr" defTabSz="488950">
                <a:lnSpc>
                  <a:spcPct val="90000"/>
                </a:lnSpc>
                <a:spcBef>
                  <a:spcPct val="0"/>
                </a:spcBef>
                <a:spcAft>
                  <a:spcPct val="35000"/>
                </a:spcAft>
              </a:pPr>
              <a:r>
                <a:rPr lang="en-US" kern="1200" dirty="0" smtClean="0"/>
                <a:t>Need</a:t>
              </a:r>
              <a:endParaRPr lang="en-US" kern="1200" dirty="0"/>
            </a:p>
          </p:txBody>
        </p:sp>
        <p:sp>
          <p:nvSpPr>
            <p:cNvPr id="7" name="Freeform 6"/>
            <p:cNvSpPr/>
            <p:nvPr/>
          </p:nvSpPr>
          <p:spPr>
            <a:xfrm>
              <a:off x="2980866" y="2068363"/>
              <a:ext cx="3730960" cy="3730960"/>
            </a:xfrm>
            <a:custGeom>
              <a:avLst/>
              <a:gdLst/>
              <a:ahLst/>
              <a:cxnLst/>
              <a:rect l="0" t="0" r="0" b="0"/>
              <a:pathLst>
                <a:path>
                  <a:moveTo>
                    <a:pt x="2627619" y="162787"/>
                  </a:moveTo>
                  <a:arcTo wR="1865480" hR="1865480" stAng="17646820" swAng="924701"/>
                </a:path>
              </a:pathLst>
            </a:custGeom>
            <a:noFill/>
            <a:ln w="508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8" name="Freeform 7"/>
            <p:cNvSpPr/>
            <p:nvPr/>
          </p:nvSpPr>
          <p:spPr>
            <a:xfrm>
              <a:off x="5635407" y="259126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ln w="50800"/>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Research</a:t>
              </a:r>
              <a:endParaRPr lang="en-US" kern="1200" dirty="0"/>
            </a:p>
          </p:txBody>
        </p:sp>
        <p:sp>
          <p:nvSpPr>
            <p:cNvPr id="9" name="Freeform 8"/>
            <p:cNvSpPr/>
            <p:nvPr/>
          </p:nvSpPr>
          <p:spPr>
            <a:xfrm>
              <a:off x="2921977" y="2167289"/>
              <a:ext cx="3730960" cy="3730960"/>
            </a:xfrm>
            <a:custGeom>
              <a:avLst/>
              <a:gdLst/>
              <a:ahLst/>
              <a:cxnLst/>
              <a:rect l="0" t="0" r="0" b="0"/>
              <a:pathLst>
                <a:path>
                  <a:moveTo>
                    <a:pt x="3701861" y="1537269"/>
                  </a:moveTo>
                  <a:arcTo wR="1865480" hR="1865480" stAng="20992001" swAng="1215997"/>
                </a:path>
              </a:pathLst>
            </a:custGeom>
            <a:noFill/>
            <a:ln w="50800">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0" name="Freeform 9"/>
            <p:cNvSpPr/>
            <p:nvPr/>
          </p:nvSpPr>
          <p:spPr>
            <a:xfrm>
              <a:off x="5578770" y="4400213"/>
              <a:ext cx="1416833" cy="86424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ln w="50800"/>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Formulate </a:t>
              </a:r>
              <a:r>
                <a:rPr lang="en-US" kern="1200" dirty="0" smtClean="0"/>
                <a:t>question </a:t>
              </a:r>
              <a:r>
                <a:rPr lang="en-US" kern="1200" dirty="0" smtClean="0"/>
                <a:t>/ hypothesis</a:t>
              </a:r>
              <a:endParaRPr lang="en-US" kern="1200" dirty="0"/>
            </a:p>
          </p:txBody>
        </p:sp>
        <p:sp>
          <p:nvSpPr>
            <p:cNvPr id="11" name="Freeform 10"/>
            <p:cNvSpPr/>
            <p:nvPr/>
          </p:nvSpPr>
          <p:spPr>
            <a:xfrm>
              <a:off x="3196324" y="2640593"/>
              <a:ext cx="3730960" cy="3730960"/>
            </a:xfrm>
            <a:custGeom>
              <a:avLst/>
              <a:gdLst/>
              <a:ahLst/>
              <a:cxnLst/>
              <a:rect l="0" t="0" r="0" b="0"/>
              <a:pathLst>
                <a:path>
                  <a:moveTo>
                    <a:pt x="3052708" y="3304405"/>
                  </a:moveTo>
                  <a:arcTo wR="1865480" hR="1865480" stAng="3028478" swAng="924701"/>
                </a:path>
              </a:pathLst>
            </a:custGeom>
            <a:noFill/>
            <a:ln w="50800">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963218" y="533295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ln w="50800"/>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Choose tools methods</a:t>
              </a:r>
              <a:endParaRPr lang="en-US" kern="1200" dirty="0"/>
            </a:p>
          </p:txBody>
        </p:sp>
        <p:sp>
          <p:nvSpPr>
            <p:cNvPr id="13" name="Freeform 12"/>
            <p:cNvSpPr/>
            <p:nvPr/>
          </p:nvSpPr>
          <p:spPr>
            <a:xfrm>
              <a:off x="2669226" y="2534733"/>
              <a:ext cx="3730960" cy="3730960"/>
            </a:xfrm>
            <a:custGeom>
              <a:avLst/>
              <a:gdLst/>
              <a:ahLst/>
              <a:cxnLst/>
              <a:rect l="0" t="0" r="0" b="0"/>
              <a:pathLst>
                <a:path>
                  <a:moveTo>
                    <a:pt x="1103341" y="3568172"/>
                  </a:moveTo>
                  <a:arcTo wR="1865480" hR="1865480" stAng="6846820" swAng="924701"/>
                </a:path>
              </a:pathLst>
            </a:custGeom>
            <a:noFill/>
            <a:ln w="50800">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14" name="Freeform 13"/>
            <p:cNvSpPr/>
            <p:nvPr/>
          </p:nvSpPr>
          <p:spPr>
            <a:xfrm>
              <a:off x="2347665" y="440021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ln w="50800"/>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Perform </a:t>
              </a:r>
              <a:r>
                <a:rPr lang="en-US" kern="1200" dirty="0" smtClean="0"/>
                <a:t>experiments</a:t>
              </a:r>
              <a:endParaRPr lang="en-US" kern="1200" dirty="0"/>
            </a:p>
          </p:txBody>
        </p:sp>
        <p:sp>
          <p:nvSpPr>
            <p:cNvPr id="15" name="Freeform 14"/>
            <p:cNvSpPr/>
            <p:nvPr/>
          </p:nvSpPr>
          <p:spPr>
            <a:xfrm>
              <a:off x="2697089" y="2195555"/>
              <a:ext cx="3730960" cy="3730960"/>
            </a:xfrm>
            <a:custGeom>
              <a:avLst/>
              <a:gdLst/>
              <a:ahLst/>
              <a:cxnLst/>
              <a:rect l="0" t="0" r="0" b="0"/>
              <a:pathLst>
                <a:path>
                  <a:moveTo>
                    <a:pt x="29099" y="2193691"/>
                  </a:moveTo>
                  <a:arcTo wR="1865480" hR="1865480" stAng="10192001" swAng="1215997"/>
                </a:path>
              </a:pathLst>
            </a:custGeom>
            <a:noFill/>
            <a:ln w="50800">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6" name="Freeform 15"/>
            <p:cNvSpPr/>
            <p:nvPr/>
          </p:nvSpPr>
          <p:spPr>
            <a:xfrm>
              <a:off x="2250010" y="2592698"/>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solidFill>
              <a:schemeClr val="tx2">
                <a:lumMod val="75000"/>
              </a:schemeClr>
            </a:solidFill>
            <a:ln w="50800"/>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80544" tIns="80544" rIns="80544" bIns="80544" numCol="1" spcCol="1270" anchor="ctr" anchorCtr="0">
              <a:noAutofit/>
            </a:bodyPr>
            <a:lstStyle/>
            <a:p>
              <a:pPr lvl="0" algn="ctr" defTabSz="488950">
                <a:lnSpc>
                  <a:spcPct val="90000"/>
                </a:lnSpc>
                <a:spcBef>
                  <a:spcPct val="0"/>
                </a:spcBef>
                <a:spcAft>
                  <a:spcPct val="35000"/>
                </a:spcAft>
              </a:pPr>
              <a:r>
                <a:rPr lang="en-US" kern="1200" dirty="0" smtClean="0"/>
                <a:t>Analyze </a:t>
              </a:r>
              <a:endParaRPr lang="en-US" kern="1200" dirty="0" smtClean="0"/>
            </a:p>
            <a:p>
              <a:pPr lvl="0" algn="ctr" defTabSz="488950">
                <a:lnSpc>
                  <a:spcPct val="90000"/>
                </a:lnSpc>
                <a:spcBef>
                  <a:spcPct val="0"/>
                </a:spcBef>
                <a:spcAft>
                  <a:spcPct val="35000"/>
                </a:spcAft>
              </a:pPr>
              <a:r>
                <a:rPr lang="en-US" kern="1200" dirty="0" smtClean="0"/>
                <a:t>results</a:t>
              </a:r>
              <a:endParaRPr lang="en-US" kern="1200" dirty="0"/>
            </a:p>
          </p:txBody>
        </p:sp>
        <p:sp>
          <p:nvSpPr>
            <p:cNvPr id="17" name="Freeform 16"/>
            <p:cNvSpPr/>
            <p:nvPr/>
          </p:nvSpPr>
          <p:spPr>
            <a:xfrm>
              <a:off x="2706519" y="1997701"/>
              <a:ext cx="3730960" cy="3730960"/>
            </a:xfrm>
            <a:custGeom>
              <a:avLst/>
              <a:gdLst/>
              <a:ahLst/>
              <a:cxnLst/>
              <a:rect l="0" t="0" r="0" b="0"/>
              <a:pathLst>
                <a:path>
                  <a:moveTo>
                    <a:pt x="678251" y="426555"/>
                  </a:moveTo>
                  <a:arcTo wR="1865480" hR="1865480" stAng="13828478" swAng="924701"/>
                </a:path>
              </a:pathLst>
            </a:custGeom>
            <a:noFill/>
            <a:ln w="50800">
              <a:solidFill>
                <a:schemeClr val="tx2">
                  <a:lumMod val="75000"/>
                </a:schemeClr>
              </a:solidFill>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grpSp>
      <p:grpSp>
        <p:nvGrpSpPr>
          <p:cNvPr id="19" name="Group 18"/>
          <p:cNvGrpSpPr/>
          <p:nvPr/>
        </p:nvGrpSpPr>
        <p:grpSpPr>
          <a:xfrm>
            <a:off x="1426596" y="3129000"/>
            <a:ext cx="4354276" cy="4185382"/>
            <a:chOff x="1426596" y="3129000"/>
            <a:chExt cx="4354276" cy="4185382"/>
          </a:xfrm>
        </p:grpSpPr>
        <p:sp>
          <p:nvSpPr>
            <p:cNvPr id="3" name="Arc 2"/>
            <p:cNvSpPr/>
            <p:nvPr/>
          </p:nvSpPr>
          <p:spPr>
            <a:xfrm>
              <a:off x="2334656" y="3652182"/>
              <a:ext cx="2438491" cy="3662200"/>
            </a:xfrm>
            <a:prstGeom prst="arc">
              <a:avLst>
                <a:gd name="adj1" fmla="val 16148727"/>
                <a:gd name="adj2" fmla="val 783546"/>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a:off x="1426596" y="3493385"/>
              <a:ext cx="4354276" cy="2867488"/>
            </a:xfrm>
            <a:prstGeom prst="arc">
              <a:avLst>
                <a:gd name="adj1" fmla="val 16148727"/>
                <a:gd name="adj2" fmla="val 21354030"/>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479114" y="3129000"/>
              <a:ext cx="1840119" cy="369332"/>
            </a:xfrm>
            <a:prstGeom prst="rect">
              <a:avLst/>
            </a:prstGeom>
            <a:noFill/>
          </p:spPr>
          <p:txBody>
            <a:bodyPr wrap="none" rtlCol="0">
              <a:spAutoFit/>
            </a:bodyPr>
            <a:lstStyle/>
            <a:p>
              <a:r>
                <a:rPr lang="en-US" dirty="0" smtClean="0"/>
                <a:t>Learn and Modify</a:t>
              </a:r>
              <a:endParaRPr lang="en-US" dirty="0"/>
            </a:p>
          </p:txBody>
        </p:sp>
      </p:grpSp>
    </p:spTree>
    <p:extLst>
      <p:ext uri="{BB962C8B-B14F-4D97-AF65-F5344CB8AC3E}">
        <p14:creationId xmlns:p14="http://schemas.microsoft.com/office/powerpoint/2010/main" val="68671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Engineering Process</a:t>
            </a:r>
            <a:endParaRPr lang="en-US" dirty="0"/>
          </a:p>
        </p:txBody>
      </p:sp>
      <p:grpSp>
        <p:nvGrpSpPr>
          <p:cNvPr id="3" name="Group 2"/>
          <p:cNvGrpSpPr/>
          <p:nvPr/>
        </p:nvGrpSpPr>
        <p:grpSpPr>
          <a:xfrm>
            <a:off x="2023342" y="1668575"/>
            <a:ext cx="5247471" cy="5342440"/>
            <a:chOff x="2316302" y="1601993"/>
            <a:chExt cx="4596679" cy="4663700"/>
          </a:xfrm>
        </p:grpSpPr>
        <p:sp>
          <p:nvSpPr>
            <p:cNvPr id="20" name="Freeform 19"/>
            <p:cNvSpPr/>
            <p:nvPr/>
          </p:nvSpPr>
          <p:spPr>
            <a:xfrm>
              <a:off x="3963218" y="160199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Define the Problem</a:t>
              </a:r>
              <a:endParaRPr lang="en-US" kern="1200" dirty="0"/>
            </a:p>
          </p:txBody>
        </p:sp>
        <p:sp>
          <p:nvSpPr>
            <p:cNvPr id="21" name="Freeform 20"/>
            <p:cNvSpPr/>
            <p:nvPr/>
          </p:nvSpPr>
          <p:spPr>
            <a:xfrm>
              <a:off x="3057596" y="1997701"/>
              <a:ext cx="3730960" cy="3730960"/>
            </a:xfrm>
            <a:custGeom>
              <a:avLst/>
              <a:gdLst/>
              <a:ahLst/>
              <a:cxnLst/>
              <a:rect l="0" t="0" r="0" b="0"/>
              <a:pathLst>
                <a:path>
                  <a:moveTo>
                    <a:pt x="2627619" y="162787"/>
                  </a:moveTo>
                  <a:arcTo wR="1865480" hR="1865480" stAng="17646820" swAng="924701"/>
                </a:path>
              </a:pathLst>
            </a:custGeom>
            <a:noFill/>
            <a:ln w="5080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22" name="Freeform 21"/>
            <p:cNvSpPr/>
            <p:nvPr/>
          </p:nvSpPr>
          <p:spPr>
            <a:xfrm>
              <a:off x="5578771" y="253473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Research</a:t>
              </a:r>
              <a:endParaRPr lang="en-US" kern="1200" dirty="0"/>
            </a:p>
          </p:txBody>
        </p:sp>
        <p:sp>
          <p:nvSpPr>
            <p:cNvPr id="23" name="Freeform 22"/>
            <p:cNvSpPr/>
            <p:nvPr/>
          </p:nvSpPr>
          <p:spPr>
            <a:xfrm>
              <a:off x="2830945" y="2228491"/>
              <a:ext cx="3730960" cy="3730960"/>
            </a:xfrm>
            <a:custGeom>
              <a:avLst/>
              <a:gdLst/>
              <a:ahLst/>
              <a:cxnLst/>
              <a:rect l="0" t="0" r="0" b="0"/>
              <a:pathLst>
                <a:path>
                  <a:moveTo>
                    <a:pt x="3701861" y="1537269"/>
                  </a:moveTo>
                  <a:arcTo wR="1865480" hR="1865480" stAng="20992001" swAng="1215997"/>
                </a:path>
              </a:pathLst>
            </a:custGeom>
            <a:noFill/>
            <a:ln w="50800">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24" name="Freeform 23"/>
            <p:cNvSpPr/>
            <p:nvPr/>
          </p:nvSpPr>
          <p:spPr>
            <a:xfrm>
              <a:off x="5578771" y="4400213"/>
              <a:ext cx="1334210"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Specify Requirements</a:t>
              </a:r>
              <a:endParaRPr lang="en-US" kern="1200" dirty="0"/>
            </a:p>
          </p:txBody>
        </p:sp>
        <p:sp>
          <p:nvSpPr>
            <p:cNvPr id="25" name="Freeform 24"/>
            <p:cNvSpPr/>
            <p:nvPr/>
          </p:nvSpPr>
          <p:spPr>
            <a:xfrm>
              <a:off x="3096735" y="2534733"/>
              <a:ext cx="3730960" cy="3730960"/>
            </a:xfrm>
            <a:custGeom>
              <a:avLst/>
              <a:gdLst/>
              <a:ahLst/>
              <a:cxnLst/>
              <a:rect l="0" t="0" r="0" b="0"/>
              <a:pathLst>
                <a:path>
                  <a:moveTo>
                    <a:pt x="3052708" y="3304405"/>
                  </a:moveTo>
                  <a:arcTo wR="1865480" hR="1865480" stAng="3028478" swAng="924701"/>
                </a:path>
              </a:pathLst>
            </a:custGeom>
            <a:noFill/>
            <a:ln w="50800">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26" name="Freeform 25"/>
            <p:cNvSpPr/>
            <p:nvPr/>
          </p:nvSpPr>
          <p:spPr>
            <a:xfrm>
              <a:off x="3963218" y="533295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Brainstorm / Choose </a:t>
              </a:r>
              <a:r>
                <a:rPr lang="en-US" kern="1200" dirty="0" smtClean="0"/>
                <a:t>a solution</a:t>
              </a:r>
              <a:endParaRPr lang="en-US" kern="1200" dirty="0"/>
            </a:p>
          </p:txBody>
        </p:sp>
        <p:sp>
          <p:nvSpPr>
            <p:cNvPr id="27" name="Freeform 26"/>
            <p:cNvSpPr/>
            <p:nvPr/>
          </p:nvSpPr>
          <p:spPr>
            <a:xfrm>
              <a:off x="2604294" y="2534733"/>
              <a:ext cx="3730960" cy="3730960"/>
            </a:xfrm>
            <a:custGeom>
              <a:avLst/>
              <a:gdLst/>
              <a:ahLst/>
              <a:cxnLst/>
              <a:rect l="0" t="0" r="0" b="0"/>
              <a:pathLst>
                <a:path>
                  <a:moveTo>
                    <a:pt x="1103341" y="3568172"/>
                  </a:moveTo>
                  <a:arcTo wR="1865480" hR="1865480" stAng="6846820" swAng="924701"/>
                </a:path>
              </a:pathLst>
            </a:custGeom>
            <a:noFill/>
            <a:ln w="50800">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28" name="Freeform 27"/>
            <p:cNvSpPr/>
            <p:nvPr/>
          </p:nvSpPr>
          <p:spPr>
            <a:xfrm>
              <a:off x="2347665" y="440021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Test </a:t>
              </a:r>
              <a:endParaRPr lang="en-US" kern="1200" dirty="0" smtClean="0"/>
            </a:p>
            <a:p>
              <a:pPr lvl="0" algn="ctr" defTabSz="622300">
                <a:lnSpc>
                  <a:spcPct val="90000"/>
                </a:lnSpc>
                <a:spcBef>
                  <a:spcPct val="0"/>
                </a:spcBef>
                <a:spcAft>
                  <a:spcPct val="35000"/>
                </a:spcAft>
              </a:pPr>
              <a:r>
                <a:rPr lang="en-US" kern="1200" dirty="0" smtClean="0"/>
                <a:t>Prototype</a:t>
              </a:r>
              <a:endParaRPr lang="en-US" kern="1200" dirty="0"/>
            </a:p>
          </p:txBody>
        </p:sp>
        <p:sp>
          <p:nvSpPr>
            <p:cNvPr id="29" name="Freeform 28"/>
            <p:cNvSpPr/>
            <p:nvPr/>
          </p:nvSpPr>
          <p:spPr>
            <a:xfrm>
              <a:off x="2830945" y="2228491"/>
              <a:ext cx="3730960" cy="3730960"/>
            </a:xfrm>
            <a:custGeom>
              <a:avLst/>
              <a:gdLst/>
              <a:ahLst/>
              <a:cxnLst/>
              <a:rect l="0" t="0" r="0" b="0"/>
              <a:pathLst>
                <a:path>
                  <a:moveTo>
                    <a:pt x="29099" y="2193691"/>
                  </a:moveTo>
                  <a:arcTo wR="1865480" hR="1865480" stAng="10192001" swAng="1215997"/>
                </a:path>
              </a:pathLst>
            </a:custGeom>
            <a:noFill/>
            <a:ln w="50800">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30" name="Freeform 29"/>
            <p:cNvSpPr/>
            <p:nvPr/>
          </p:nvSpPr>
          <p:spPr>
            <a:xfrm>
              <a:off x="2316302" y="2534733"/>
              <a:ext cx="1217562" cy="791415"/>
            </a:xfrm>
            <a:custGeom>
              <a:avLst/>
              <a:gdLst>
                <a:gd name="connsiteX0" fmla="*/ 0 w 1217562"/>
                <a:gd name="connsiteY0" fmla="*/ 131905 h 791415"/>
                <a:gd name="connsiteX1" fmla="*/ 131905 w 1217562"/>
                <a:gd name="connsiteY1" fmla="*/ 0 h 791415"/>
                <a:gd name="connsiteX2" fmla="*/ 1085657 w 1217562"/>
                <a:gd name="connsiteY2" fmla="*/ 0 h 791415"/>
                <a:gd name="connsiteX3" fmla="*/ 1217562 w 1217562"/>
                <a:gd name="connsiteY3" fmla="*/ 131905 h 791415"/>
                <a:gd name="connsiteX4" fmla="*/ 1217562 w 1217562"/>
                <a:gd name="connsiteY4" fmla="*/ 659510 h 791415"/>
                <a:gd name="connsiteX5" fmla="*/ 1085657 w 1217562"/>
                <a:gd name="connsiteY5" fmla="*/ 791415 h 791415"/>
                <a:gd name="connsiteX6" fmla="*/ 131905 w 1217562"/>
                <a:gd name="connsiteY6" fmla="*/ 791415 h 791415"/>
                <a:gd name="connsiteX7" fmla="*/ 0 w 1217562"/>
                <a:gd name="connsiteY7" fmla="*/ 659510 h 791415"/>
                <a:gd name="connsiteX8" fmla="*/ 0 w 1217562"/>
                <a:gd name="connsiteY8" fmla="*/ 131905 h 79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62" h="791415">
                  <a:moveTo>
                    <a:pt x="0" y="131905"/>
                  </a:moveTo>
                  <a:cubicBezTo>
                    <a:pt x="0" y="59056"/>
                    <a:pt x="59056" y="0"/>
                    <a:pt x="131905" y="0"/>
                  </a:cubicBezTo>
                  <a:lnTo>
                    <a:pt x="1085657" y="0"/>
                  </a:lnTo>
                  <a:cubicBezTo>
                    <a:pt x="1158506" y="0"/>
                    <a:pt x="1217562" y="59056"/>
                    <a:pt x="1217562" y="131905"/>
                  </a:cubicBezTo>
                  <a:lnTo>
                    <a:pt x="1217562" y="659510"/>
                  </a:lnTo>
                  <a:cubicBezTo>
                    <a:pt x="1217562" y="732359"/>
                    <a:pt x="1158506" y="791415"/>
                    <a:pt x="1085657" y="791415"/>
                  </a:cubicBezTo>
                  <a:lnTo>
                    <a:pt x="131905" y="791415"/>
                  </a:lnTo>
                  <a:cubicBezTo>
                    <a:pt x="59056" y="791415"/>
                    <a:pt x="0" y="732359"/>
                    <a:pt x="0" y="659510"/>
                  </a:cubicBezTo>
                  <a:lnTo>
                    <a:pt x="0" y="131905"/>
                  </a:lnTo>
                  <a:close/>
                </a:path>
              </a:pathLst>
            </a:custGeom>
            <a:solidFill>
              <a:schemeClr val="tx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91974" tIns="91974" rIns="91974" bIns="91974" numCol="1" spcCol="1270" anchor="ctr" anchorCtr="0">
              <a:noAutofit/>
            </a:bodyPr>
            <a:lstStyle/>
            <a:p>
              <a:pPr lvl="0" algn="ctr" defTabSz="622300">
                <a:lnSpc>
                  <a:spcPct val="90000"/>
                </a:lnSpc>
                <a:spcBef>
                  <a:spcPct val="0"/>
                </a:spcBef>
                <a:spcAft>
                  <a:spcPct val="35000"/>
                </a:spcAft>
              </a:pPr>
              <a:r>
                <a:rPr lang="en-US" kern="1200" dirty="0" smtClean="0"/>
                <a:t>Analyze </a:t>
              </a:r>
              <a:endParaRPr lang="en-US" kern="1200" dirty="0" smtClean="0"/>
            </a:p>
            <a:p>
              <a:pPr lvl="0" algn="ctr" defTabSz="622300">
                <a:lnSpc>
                  <a:spcPct val="90000"/>
                </a:lnSpc>
                <a:spcBef>
                  <a:spcPct val="0"/>
                </a:spcBef>
                <a:spcAft>
                  <a:spcPct val="35000"/>
                </a:spcAft>
              </a:pPr>
              <a:r>
                <a:rPr lang="en-US" kern="1200" dirty="0" smtClean="0"/>
                <a:t>results</a:t>
              </a:r>
              <a:endParaRPr lang="en-US" kern="1200" dirty="0"/>
            </a:p>
          </p:txBody>
        </p:sp>
        <p:sp>
          <p:nvSpPr>
            <p:cNvPr id="31" name="Freeform 30"/>
            <p:cNvSpPr/>
            <p:nvPr/>
          </p:nvSpPr>
          <p:spPr>
            <a:xfrm>
              <a:off x="2706519" y="1997701"/>
              <a:ext cx="3730960" cy="3730960"/>
            </a:xfrm>
            <a:custGeom>
              <a:avLst/>
              <a:gdLst/>
              <a:ahLst/>
              <a:cxnLst/>
              <a:rect l="0" t="0" r="0" b="0"/>
              <a:pathLst>
                <a:path>
                  <a:moveTo>
                    <a:pt x="678251" y="426555"/>
                  </a:moveTo>
                  <a:arcTo wR="1865480" hR="1865480" stAng="13828478" swAng="924701"/>
                </a:path>
              </a:pathLst>
            </a:custGeom>
            <a:noFill/>
            <a:ln w="50800">
              <a:solidFill>
                <a:schemeClr val="tx2">
                  <a:lumMod val="75000"/>
                </a:schemeClr>
              </a:solidFill>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grpSp>
      <p:grpSp>
        <p:nvGrpSpPr>
          <p:cNvPr id="33" name="Group 32"/>
          <p:cNvGrpSpPr/>
          <p:nvPr/>
        </p:nvGrpSpPr>
        <p:grpSpPr>
          <a:xfrm>
            <a:off x="2113288" y="3212965"/>
            <a:ext cx="3482709" cy="4148861"/>
            <a:chOff x="2113288" y="3212965"/>
            <a:chExt cx="3482709" cy="4148861"/>
          </a:xfrm>
        </p:grpSpPr>
        <p:sp>
          <p:nvSpPr>
            <p:cNvPr id="5" name="Arc 4"/>
            <p:cNvSpPr/>
            <p:nvPr/>
          </p:nvSpPr>
          <p:spPr>
            <a:xfrm>
              <a:off x="2113288" y="3582297"/>
              <a:ext cx="3062796" cy="3779529"/>
            </a:xfrm>
            <a:prstGeom prst="arc">
              <a:avLst>
                <a:gd name="adj1" fmla="val 16022274"/>
                <a:gd name="adj2" fmla="val 862196"/>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755878" y="3212965"/>
              <a:ext cx="1840119" cy="369332"/>
            </a:xfrm>
            <a:prstGeom prst="rect">
              <a:avLst/>
            </a:prstGeom>
            <a:noFill/>
          </p:spPr>
          <p:txBody>
            <a:bodyPr wrap="none" rtlCol="0">
              <a:spAutoFit/>
            </a:bodyPr>
            <a:lstStyle/>
            <a:p>
              <a:r>
                <a:rPr lang="en-US" dirty="0" smtClean="0"/>
                <a:t>Learn and Modify</a:t>
              </a:r>
              <a:endParaRPr lang="en-US" dirty="0"/>
            </a:p>
          </p:txBody>
        </p:sp>
      </p:grpSp>
    </p:spTree>
    <p:extLst>
      <p:ext uri="{BB962C8B-B14F-4D97-AF65-F5344CB8AC3E}">
        <p14:creationId xmlns:p14="http://schemas.microsoft.com/office/powerpoint/2010/main" val="296177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Interdisciplinary Research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6585813"/>
              </p:ext>
            </p:extLst>
          </p:nvPr>
        </p:nvGraphicFramePr>
        <p:xfrm>
          <a:off x="253573" y="1498387"/>
          <a:ext cx="8890427" cy="5155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474812" y="4442867"/>
            <a:ext cx="1573188" cy="646331"/>
          </a:xfrm>
          <a:prstGeom prst="rect">
            <a:avLst/>
          </a:prstGeom>
          <a:noFill/>
        </p:spPr>
        <p:txBody>
          <a:bodyPr wrap="none" rtlCol="0">
            <a:spAutoFit/>
          </a:bodyPr>
          <a:lstStyle/>
          <a:p>
            <a:r>
              <a:rPr lang="en-US" dirty="0" smtClean="0"/>
              <a:t>Controlled</a:t>
            </a:r>
          </a:p>
          <a:p>
            <a:r>
              <a:rPr lang="en-US" dirty="0" smtClean="0"/>
              <a:t>manufacturing</a:t>
            </a:r>
            <a:endParaRPr lang="en-US" dirty="0"/>
          </a:p>
        </p:txBody>
      </p:sp>
      <p:sp>
        <p:nvSpPr>
          <p:cNvPr id="6" name="TextBox 5"/>
          <p:cNvSpPr txBox="1"/>
          <p:nvPr/>
        </p:nvSpPr>
        <p:spPr>
          <a:xfrm>
            <a:off x="6872136" y="4472606"/>
            <a:ext cx="1814664" cy="369332"/>
          </a:xfrm>
          <a:prstGeom prst="rect">
            <a:avLst/>
          </a:prstGeom>
          <a:noFill/>
        </p:spPr>
        <p:txBody>
          <a:bodyPr wrap="none" rtlCol="0">
            <a:spAutoFit/>
          </a:bodyPr>
          <a:lstStyle/>
          <a:p>
            <a:r>
              <a:rPr lang="en-US" dirty="0" smtClean="0"/>
              <a:t>Grids, integration</a:t>
            </a:r>
            <a:endParaRPr lang="en-US" dirty="0"/>
          </a:p>
        </p:txBody>
      </p:sp>
      <p:sp>
        <p:nvSpPr>
          <p:cNvPr id="7" name="TextBox 6"/>
          <p:cNvSpPr txBox="1"/>
          <p:nvPr/>
        </p:nvSpPr>
        <p:spPr>
          <a:xfrm>
            <a:off x="5293018" y="2358749"/>
            <a:ext cx="1729063" cy="369332"/>
          </a:xfrm>
          <a:prstGeom prst="rect">
            <a:avLst/>
          </a:prstGeom>
          <a:noFill/>
        </p:spPr>
        <p:txBody>
          <a:bodyPr wrap="none" rtlCol="0">
            <a:spAutoFit/>
          </a:bodyPr>
          <a:lstStyle/>
          <a:p>
            <a:r>
              <a:rPr lang="en-US" dirty="0" smtClean="0"/>
              <a:t>Nanotechnology</a:t>
            </a:r>
            <a:endParaRPr lang="en-US" dirty="0"/>
          </a:p>
        </p:txBody>
      </p:sp>
      <p:sp>
        <p:nvSpPr>
          <p:cNvPr id="8" name="TextBox 7"/>
          <p:cNvSpPr txBox="1"/>
          <p:nvPr/>
        </p:nvSpPr>
        <p:spPr>
          <a:xfrm>
            <a:off x="2944763" y="2320080"/>
            <a:ext cx="1096839" cy="369332"/>
          </a:xfrm>
          <a:prstGeom prst="rect">
            <a:avLst/>
          </a:prstGeom>
          <a:noFill/>
        </p:spPr>
        <p:txBody>
          <a:bodyPr wrap="none" rtlCol="0">
            <a:spAutoFit/>
          </a:bodyPr>
          <a:lstStyle/>
          <a:p>
            <a:r>
              <a:rPr lang="en-US" dirty="0" smtClean="0"/>
              <a:t>Durability</a:t>
            </a:r>
            <a:endParaRPr lang="en-US" dirty="0"/>
          </a:p>
        </p:txBody>
      </p:sp>
      <p:sp>
        <p:nvSpPr>
          <p:cNvPr id="9" name="TextBox 8"/>
          <p:cNvSpPr txBox="1"/>
          <p:nvPr/>
        </p:nvSpPr>
        <p:spPr>
          <a:xfrm>
            <a:off x="4316636" y="5140868"/>
            <a:ext cx="901657" cy="369332"/>
          </a:xfrm>
          <a:prstGeom prst="rect">
            <a:avLst/>
          </a:prstGeom>
          <a:noFill/>
        </p:spPr>
        <p:txBody>
          <a:bodyPr wrap="none" rtlCol="0">
            <a:spAutoFit/>
          </a:bodyPr>
          <a:lstStyle/>
          <a:p>
            <a:r>
              <a:rPr lang="en-US" dirty="0" smtClean="0"/>
              <a:t>Devices</a:t>
            </a:r>
            <a:endParaRPr lang="en-US" dirty="0"/>
          </a:p>
        </p:txBody>
      </p:sp>
      <p:sp>
        <p:nvSpPr>
          <p:cNvPr id="10" name="TextBox 9"/>
          <p:cNvSpPr txBox="1"/>
          <p:nvPr/>
        </p:nvSpPr>
        <p:spPr>
          <a:xfrm>
            <a:off x="3909088" y="3076832"/>
            <a:ext cx="1716752" cy="369332"/>
          </a:xfrm>
          <a:prstGeom prst="rect">
            <a:avLst/>
          </a:prstGeom>
          <a:noFill/>
        </p:spPr>
        <p:txBody>
          <a:bodyPr wrap="none" rtlCol="0">
            <a:spAutoFit/>
          </a:bodyPr>
          <a:lstStyle/>
          <a:p>
            <a:r>
              <a:rPr lang="en-US" dirty="0" smtClean="0"/>
              <a:t>Characterization</a:t>
            </a:r>
            <a:endParaRPr lang="en-US" dirty="0"/>
          </a:p>
        </p:txBody>
      </p:sp>
    </p:spTree>
    <p:extLst>
      <p:ext uri="{BB962C8B-B14F-4D97-AF65-F5344CB8AC3E}">
        <p14:creationId xmlns:p14="http://schemas.microsoft.com/office/powerpoint/2010/main" val="1516962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62997" y="3203158"/>
            <a:ext cx="3178628" cy="557460"/>
          </a:xfrm>
        </p:spPr>
        <p:txBody>
          <a:bodyPr>
            <a:normAutofit fontScale="90000"/>
          </a:bodyPr>
          <a:lstStyle/>
          <a:p>
            <a:r>
              <a:rPr lang="en-US" dirty="0" smtClean="0"/>
              <a:t>Research Careers</a:t>
            </a:r>
            <a:endParaRPr lang="en-US" dirty="0"/>
          </a:p>
        </p:txBody>
      </p:sp>
      <p:sp>
        <p:nvSpPr>
          <p:cNvPr id="3" name="Content Placeholder 2"/>
          <p:cNvSpPr>
            <a:spLocks noGrp="1"/>
          </p:cNvSpPr>
          <p:nvPr>
            <p:ph idx="1"/>
          </p:nvPr>
        </p:nvSpPr>
        <p:spPr>
          <a:xfrm>
            <a:off x="4008060" y="1361226"/>
            <a:ext cx="4678740" cy="5120128"/>
          </a:xfrm>
        </p:spPr>
        <p:txBody>
          <a:bodyPr>
            <a:normAutofit fontScale="55000" lnSpcReduction="20000"/>
          </a:bodyPr>
          <a:lstStyle/>
          <a:p>
            <a:pPr marL="0" indent="0">
              <a:buNone/>
            </a:pPr>
            <a:r>
              <a:rPr lang="en-US" dirty="0" smtClean="0"/>
              <a:t>Opportunities</a:t>
            </a:r>
          </a:p>
          <a:p>
            <a:r>
              <a:rPr lang="en-US" dirty="0" smtClean="0"/>
              <a:t>Technician- solar </a:t>
            </a:r>
            <a:r>
              <a:rPr lang="en-US" dirty="0" smtClean="0"/>
              <a:t>installer</a:t>
            </a:r>
          </a:p>
          <a:p>
            <a:r>
              <a:rPr lang="en-US" dirty="0" smtClean="0"/>
              <a:t>Sales and system design</a:t>
            </a:r>
            <a:endParaRPr lang="en-US" dirty="0" smtClean="0"/>
          </a:p>
          <a:p>
            <a:r>
              <a:rPr lang="en-US" dirty="0" smtClean="0"/>
              <a:t>Wind turbine </a:t>
            </a:r>
            <a:r>
              <a:rPr lang="en-US" dirty="0" smtClean="0"/>
              <a:t>mechanic</a:t>
            </a:r>
          </a:p>
          <a:p>
            <a:endParaRPr lang="en-US" dirty="0" smtClean="0"/>
          </a:p>
          <a:p>
            <a:r>
              <a:rPr lang="en-US" dirty="0" smtClean="0"/>
              <a:t>Industrial </a:t>
            </a:r>
            <a:r>
              <a:rPr lang="en-US" dirty="0" smtClean="0"/>
              <a:t>research</a:t>
            </a:r>
          </a:p>
          <a:p>
            <a:r>
              <a:rPr lang="en-US" dirty="0" smtClean="0"/>
              <a:t>B</a:t>
            </a:r>
            <a:r>
              <a:rPr lang="en-US" dirty="0" smtClean="0"/>
              <a:t>usiness</a:t>
            </a:r>
            <a:r>
              <a:rPr lang="en-US" dirty="0"/>
              <a:t>, startups </a:t>
            </a:r>
            <a:endParaRPr lang="en-US" dirty="0" smtClean="0"/>
          </a:p>
          <a:p>
            <a:endParaRPr lang="en-US" dirty="0"/>
          </a:p>
          <a:p>
            <a:r>
              <a:rPr lang="en-US" dirty="0" smtClean="0"/>
              <a:t>Teaching </a:t>
            </a:r>
            <a:r>
              <a:rPr lang="en-US" dirty="0"/>
              <a:t>at Community </a:t>
            </a:r>
            <a:r>
              <a:rPr lang="en-US" dirty="0" smtClean="0"/>
              <a:t>Colleges</a:t>
            </a:r>
          </a:p>
          <a:p>
            <a:r>
              <a:rPr lang="en-US" dirty="0" smtClean="0"/>
              <a:t>High tech manufacturing</a:t>
            </a:r>
            <a:endParaRPr lang="en-US" dirty="0"/>
          </a:p>
          <a:p>
            <a:endParaRPr lang="en-US" dirty="0" smtClean="0"/>
          </a:p>
          <a:p>
            <a:endParaRPr lang="en-US" dirty="0" smtClean="0"/>
          </a:p>
          <a:p>
            <a:endParaRPr lang="en-US" dirty="0"/>
          </a:p>
          <a:p>
            <a:r>
              <a:rPr lang="en-US" dirty="0" smtClean="0"/>
              <a:t>Faculty- </a:t>
            </a:r>
            <a:r>
              <a:rPr lang="en-US" dirty="0" smtClean="0"/>
              <a:t>research and teaching at University </a:t>
            </a:r>
          </a:p>
          <a:p>
            <a:r>
              <a:rPr lang="en-US" dirty="0" smtClean="0"/>
              <a:t>Patents</a:t>
            </a:r>
          </a:p>
          <a:p>
            <a:r>
              <a:rPr lang="en-US" dirty="0" smtClean="0"/>
              <a:t>Government </a:t>
            </a:r>
            <a:r>
              <a:rPr lang="en-US" dirty="0" smtClean="0"/>
              <a:t>Labs</a:t>
            </a:r>
          </a:p>
          <a:p>
            <a:r>
              <a:rPr lang="en-US" dirty="0" smtClean="0"/>
              <a:t>Policy Advisor</a:t>
            </a:r>
            <a:endParaRPr lang="en-US" dirty="0"/>
          </a:p>
        </p:txBody>
      </p:sp>
      <p:graphicFrame>
        <p:nvGraphicFramePr>
          <p:cNvPr id="4" name="Diagram 3"/>
          <p:cNvGraphicFramePr/>
          <p:nvPr>
            <p:extLst>
              <p:ext uri="{D42A27DB-BD31-4B8C-83A1-F6EECF244321}">
                <p14:modId xmlns:p14="http://schemas.microsoft.com/office/powerpoint/2010/main" val="317167418"/>
              </p:ext>
            </p:extLst>
          </p:nvPr>
        </p:nvGraphicFramePr>
        <p:xfrm>
          <a:off x="-557070" y="1627039"/>
          <a:ext cx="3757459" cy="513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ight Arrow 4"/>
          <p:cNvSpPr/>
          <p:nvPr/>
        </p:nvSpPr>
        <p:spPr>
          <a:xfrm>
            <a:off x="3200389" y="1691815"/>
            <a:ext cx="580103" cy="471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3278797" y="2775423"/>
            <a:ext cx="580103" cy="471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200390" y="6009406"/>
            <a:ext cx="580103" cy="471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220060" y="4554231"/>
            <a:ext cx="580103" cy="471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69059" y="1927789"/>
            <a:ext cx="723275" cy="4801314"/>
          </a:xfrm>
          <a:prstGeom prst="rect">
            <a:avLst/>
          </a:prstGeom>
          <a:noFill/>
        </p:spPr>
        <p:txBody>
          <a:bodyPr wrap="none" rtlCol="0">
            <a:spAutoFit/>
          </a:bodyPr>
          <a:lstStyle/>
          <a:p>
            <a:r>
              <a:rPr lang="en-US" dirty="0" smtClean="0"/>
              <a:t>2</a:t>
            </a:r>
          </a:p>
          <a:p>
            <a:endParaRPr lang="en-US" dirty="0"/>
          </a:p>
          <a:p>
            <a:endParaRPr lang="en-US" dirty="0" smtClean="0"/>
          </a:p>
          <a:p>
            <a:r>
              <a:rPr lang="en-US" dirty="0" smtClean="0"/>
              <a:t>4</a:t>
            </a:r>
          </a:p>
          <a:p>
            <a:endParaRPr lang="en-US" dirty="0"/>
          </a:p>
          <a:p>
            <a:endParaRPr lang="en-US" dirty="0" smtClean="0"/>
          </a:p>
          <a:p>
            <a:r>
              <a:rPr lang="en-US" dirty="0" smtClean="0"/>
              <a:t>5-6</a:t>
            </a:r>
          </a:p>
          <a:p>
            <a:endParaRPr lang="en-US" dirty="0"/>
          </a:p>
          <a:p>
            <a:endParaRPr lang="en-US" dirty="0" smtClean="0"/>
          </a:p>
          <a:p>
            <a:r>
              <a:rPr lang="en-US" dirty="0" smtClean="0"/>
              <a:t>8-10</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10-15</a:t>
            </a:r>
            <a:endParaRPr lang="en-US" dirty="0"/>
          </a:p>
        </p:txBody>
      </p:sp>
      <p:sp>
        <p:nvSpPr>
          <p:cNvPr id="10" name="TextBox 9"/>
          <p:cNvSpPr txBox="1"/>
          <p:nvPr/>
        </p:nvSpPr>
        <p:spPr>
          <a:xfrm>
            <a:off x="2443195" y="1266124"/>
            <a:ext cx="1175002" cy="923330"/>
          </a:xfrm>
          <a:prstGeom prst="rect">
            <a:avLst/>
          </a:prstGeom>
          <a:noFill/>
        </p:spPr>
        <p:txBody>
          <a:bodyPr wrap="none" rtlCol="0">
            <a:spAutoFit/>
          </a:bodyPr>
          <a:lstStyle/>
          <a:p>
            <a:r>
              <a:rPr lang="en-US" dirty="0" smtClean="0"/>
              <a:t>Years after</a:t>
            </a:r>
          </a:p>
          <a:p>
            <a:r>
              <a:rPr lang="en-US" dirty="0" smtClean="0"/>
              <a:t>School</a:t>
            </a:r>
          </a:p>
          <a:p>
            <a:endParaRPr lang="en-US" dirty="0"/>
          </a:p>
        </p:txBody>
      </p:sp>
      <p:pic>
        <p:nvPicPr>
          <p:cNvPr id="1026" name="Picture 2" descr="wind turbine technicians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8307" y="1459354"/>
            <a:ext cx="1348356" cy="2022534"/>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txBox="1">
            <a:spLocks/>
          </p:cNvSpPr>
          <p:nvPr/>
        </p:nvSpPr>
        <p:spPr>
          <a:xfrm>
            <a:off x="3048000" y="152400"/>
            <a:ext cx="5638800" cy="792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en-US" dirty="0" smtClean="0"/>
              <a:t>Clean Energy Careers</a:t>
            </a:r>
            <a:endParaRPr lang="en-US" dirty="0"/>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5586" y="5388910"/>
            <a:ext cx="1979111" cy="1375279"/>
          </a:xfrm>
          <a:prstGeom prst="rect">
            <a:avLst/>
          </a:prstGeom>
        </p:spPr>
      </p:pic>
      <p:sp>
        <p:nvSpPr>
          <p:cNvPr id="16" name="Right Arrow 15"/>
          <p:cNvSpPr/>
          <p:nvPr/>
        </p:nvSpPr>
        <p:spPr>
          <a:xfrm>
            <a:off x="3244286" y="3597366"/>
            <a:ext cx="580103" cy="471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ttps://upload.wikimedia.org/wikipedia/commons/thumb/6/63/Seagate%27s_clean_room.jpg/320px-Seagate%27s_clean_room.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1513" y="3727538"/>
            <a:ext cx="1605149" cy="1068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62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left)">
                                      <p:cBhvr>
                                        <p:cTn id="7" dur="500"/>
                                        <p:tgtEl>
                                          <p:spTgt spid="3">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wipe(left)">
                                      <p:cBhvr>
                                        <p:cTn id="13" dur="500"/>
                                        <p:tgtEl>
                                          <p:spTgt spid="8">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wipe(left)">
                                      <p:cBhvr>
                                        <p:cTn id="21" dur="500"/>
                                        <p:tgtEl>
                                          <p:spTgt spid="3">
                                            <p:txEl>
                                              <p:pRg st="8" end="8"/>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wipe(left)">
                                      <p:cBhvr>
                                        <p:cTn id="24" dur="500"/>
                                        <p:tgtEl>
                                          <p:spTgt spid="3">
                                            <p:txEl>
                                              <p:pRg st="9" end="9"/>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left)">
                                      <p:cBhvr>
                                        <p:cTn id="27" dur="500"/>
                                        <p:tgtEl>
                                          <p:spTgt spid="8">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1" presetClass="entr" presetSubtype="0"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wipe(left)">
                                      <p:cBhvr>
                                        <p:cTn id="37" dur="500"/>
                                        <p:tgtEl>
                                          <p:spTgt spid="3">
                                            <p:txEl>
                                              <p:pRg st="13" end="13"/>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14" end="14"/>
                                            </p:txEl>
                                          </p:spTgt>
                                        </p:tgtEl>
                                        <p:attrNameLst>
                                          <p:attrName>style.visibility</p:attrName>
                                        </p:attrNameLst>
                                      </p:cBhvr>
                                      <p:to>
                                        <p:strVal val="visible"/>
                                      </p:to>
                                    </p:set>
                                    <p:animEffect transition="in" filter="wipe(left)">
                                      <p:cBhvr>
                                        <p:cTn id="40" dur="500"/>
                                        <p:tgtEl>
                                          <p:spTgt spid="3">
                                            <p:txEl>
                                              <p:pRg st="14" end="14"/>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animEffect transition="in" filter="wipe(left)">
                                      <p:cBhvr>
                                        <p:cTn id="43" dur="500"/>
                                        <p:tgtEl>
                                          <p:spTgt spid="3">
                                            <p:txEl>
                                              <p:pRg st="15" end="15"/>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3">
                                            <p:txEl>
                                              <p:pRg st="16" end="16"/>
                                            </p:txEl>
                                          </p:spTgt>
                                        </p:tgtEl>
                                        <p:attrNameLst>
                                          <p:attrName>style.visibility</p:attrName>
                                        </p:attrNameLst>
                                      </p:cBhvr>
                                      <p:to>
                                        <p:strVal val="visible"/>
                                      </p:to>
                                    </p:set>
                                    <p:animEffect transition="in" filter="wipe(left)">
                                      <p:cBhvr>
                                        <p:cTn id="46" dur="500"/>
                                        <p:tgtEl>
                                          <p:spTgt spid="3">
                                            <p:txEl>
                                              <p:pRg st="16" end="16"/>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8">
                                            <p:txEl>
                                              <p:pRg st="9" end="9"/>
                                            </p:txEl>
                                          </p:spTgt>
                                        </p:tgtEl>
                                        <p:attrNameLst>
                                          <p:attrName>style.visibility</p:attrName>
                                        </p:attrNameLst>
                                      </p:cBhvr>
                                      <p:to>
                                        <p:strVal val="visible"/>
                                      </p:to>
                                    </p:set>
                                    <p:animEffect transition="in" filter="wipe(down)">
                                      <p:cBhvr>
                                        <p:cTn id="49" dur="500"/>
                                        <p:tgtEl>
                                          <p:spTgt spid="8">
                                            <p:txEl>
                                              <p:pRg st="9" end="9"/>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8">
                                            <p:txEl>
                                              <p:pRg st="16" end="16"/>
                                            </p:txEl>
                                          </p:spTgt>
                                        </p:tgtEl>
                                        <p:attrNameLst>
                                          <p:attrName>style.visibility</p:attrName>
                                        </p:attrNameLst>
                                      </p:cBhvr>
                                      <p:to>
                                        <p:strVal val="visible"/>
                                      </p:to>
                                    </p:set>
                                    <p:animEffect transition="in" filter="wipe(down)">
                                      <p:cBhvr>
                                        <p:cTn id="52" dur="500"/>
                                        <p:tgtEl>
                                          <p:spTgt spid="8">
                                            <p:txEl>
                                              <p:pRg st="16" end="16"/>
                                            </p:txEl>
                                          </p:spTgt>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left)">
                                      <p:cBhvr>
                                        <p:cTn id="58" dur="500"/>
                                        <p:tgtEl>
                                          <p:spTgt spid="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s4.mm.bing.net/th?id=HN.608034710525775029&amp;w=180&amp;h=180&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2050" y="1028700"/>
            <a:ext cx="1714500" cy="1714500"/>
          </a:xfrm>
          <a:prstGeom prst="rect">
            <a:avLst/>
          </a:prstGeom>
          <a:noFill/>
          <a:extLst>
            <a:ext uri="{909E8E84-426E-40DD-AFC4-6F175D3DCCD1}">
              <a14:hiddenFill xmlns:a14="http://schemas.microsoft.com/office/drawing/2010/main">
                <a:solidFill>
                  <a:srgbClr val="FFFFFF"/>
                </a:solidFill>
              </a14:hiddenFill>
            </a:ext>
          </a:extLst>
        </p:spPr>
      </p:pic>
      <p:grpSp>
        <p:nvGrpSpPr>
          <p:cNvPr id="130" name="Group 129"/>
          <p:cNvGrpSpPr/>
          <p:nvPr/>
        </p:nvGrpSpPr>
        <p:grpSpPr>
          <a:xfrm>
            <a:off x="666261" y="2528054"/>
            <a:ext cx="1882027" cy="692478"/>
            <a:chOff x="195692" y="1657012"/>
            <a:chExt cx="978998" cy="419457"/>
          </a:xfrm>
        </p:grpSpPr>
        <p:cxnSp>
          <p:nvCxnSpPr>
            <p:cNvPr id="131" name="Straight Connector 130"/>
            <p:cNvCxnSpPr/>
            <p:nvPr/>
          </p:nvCxnSpPr>
          <p:spPr>
            <a:xfrm>
              <a:off x="195692"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881861"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174690"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491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65803"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78768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9617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1026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10820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1135918" y="1721907"/>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7" name="TextBox 196"/>
          <p:cNvSpPr txBox="1"/>
          <p:nvPr/>
        </p:nvSpPr>
        <p:spPr>
          <a:xfrm>
            <a:off x="343702" y="3219048"/>
            <a:ext cx="837089"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-10</a:t>
            </a:r>
            <a:r>
              <a:rPr lang="en-US" sz="1600" dirty="0" smtClean="0">
                <a:latin typeface="Arial" panose="020B0604020202020204" pitchFamily="34" charset="0"/>
                <a:cs typeface="Arial" panose="020B0604020202020204" pitchFamily="34" charset="0"/>
              </a:rPr>
              <a:t> m</a:t>
            </a:r>
            <a:endParaRPr lang="en-US" sz="1600" dirty="0">
              <a:latin typeface="Arial" panose="020B0604020202020204" pitchFamily="34" charset="0"/>
              <a:cs typeface="Arial" panose="020B0604020202020204" pitchFamily="34" charset="0"/>
            </a:endParaRPr>
          </a:p>
        </p:txBody>
      </p:sp>
      <p:grpSp>
        <p:nvGrpSpPr>
          <p:cNvPr id="199" name="Group 198"/>
          <p:cNvGrpSpPr/>
          <p:nvPr/>
        </p:nvGrpSpPr>
        <p:grpSpPr>
          <a:xfrm>
            <a:off x="2548401" y="2528054"/>
            <a:ext cx="1882027" cy="692478"/>
            <a:chOff x="195692" y="1657012"/>
            <a:chExt cx="978998" cy="419457"/>
          </a:xfrm>
        </p:grpSpPr>
        <p:cxnSp>
          <p:nvCxnSpPr>
            <p:cNvPr id="200" name="Straight Connector 199"/>
            <p:cNvCxnSpPr/>
            <p:nvPr/>
          </p:nvCxnSpPr>
          <p:spPr>
            <a:xfrm>
              <a:off x="195692"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881861"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1174690"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flipH="1">
              <a:off x="491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665803"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a:off x="78768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H="1">
              <a:off x="9617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H="1">
              <a:off x="1026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10820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1135918" y="1721907"/>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4430541" y="2528054"/>
            <a:ext cx="1882027" cy="692478"/>
            <a:chOff x="195692" y="1657012"/>
            <a:chExt cx="978998" cy="419457"/>
          </a:xfrm>
        </p:grpSpPr>
        <p:cxnSp>
          <p:nvCxnSpPr>
            <p:cNvPr id="211" name="Straight Connector 210"/>
            <p:cNvCxnSpPr/>
            <p:nvPr/>
          </p:nvCxnSpPr>
          <p:spPr>
            <a:xfrm>
              <a:off x="195692"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881861"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174690"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a:off x="491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H="1">
              <a:off x="665803"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H="1">
              <a:off x="78768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9617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flipH="1">
              <a:off x="1026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H="1">
              <a:off x="10820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1135918" y="1721907"/>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p:nvGrpSpPr>
        <p:grpSpPr>
          <a:xfrm>
            <a:off x="6312681" y="2528054"/>
            <a:ext cx="1882027" cy="692478"/>
            <a:chOff x="195692" y="1657012"/>
            <a:chExt cx="978998" cy="419457"/>
          </a:xfrm>
        </p:grpSpPr>
        <p:cxnSp>
          <p:nvCxnSpPr>
            <p:cNvPr id="222" name="Straight Connector 221"/>
            <p:cNvCxnSpPr/>
            <p:nvPr/>
          </p:nvCxnSpPr>
          <p:spPr>
            <a:xfrm>
              <a:off x="195692"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881861"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174690" y="1657012"/>
              <a:ext cx="0" cy="41945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a:off x="491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665803"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78768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flipH="1">
              <a:off x="9617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a:off x="1026689"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flipH="1">
              <a:off x="1082091" y="1721908"/>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H="1">
              <a:off x="1135918" y="1721907"/>
              <a:ext cx="2" cy="28966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3" name="TextBox 232"/>
          <p:cNvSpPr txBox="1"/>
          <p:nvPr/>
        </p:nvSpPr>
        <p:spPr>
          <a:xfrm>
            <a:off x="2305633" y="3180547"/>
            <a:ext cx="53251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-6</a:t>
            </a:r>
            <a:endParaRPr lang="en-US" sz="1600" dirty="0">
              <a:latin typeface="Arial" panose="020B0604020202020204" pitchFamily="34" charset="0"/>
              <a:cs typeface="Arial" panose="020B0604020202020204" pitchFamily="34" charset="0"/>
            </a:endParaRPr>
          </a:p>
        </p:txBody>
      </p:sp>
      <p:sp>
        <p:nvSpPr>
          <p:cNvPr id="235" name="TextBox 234"/>
          <p:cNvSpPr txBox="1"/>
          <p:nvPr/>
        </p:nvSpPr>
        <p:spPr>
          <a:xfrm>
            <a:off x="7946458" y="3190173"/>
            <a:ext cx="716863"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6</a:t>
            </a:r>
            <a:r>
              <a:rPr lang="en-US" sz="1600" dirty="0" smtClean="0">
                <a:latin typeface="Arial" panose="020B0604020202020204" pitchFamily="34" charset="0"/>
                <a:cs typeface="Arial" panose="020B0604020202020204" pitchFamily="34" charset="0"/>
              </a:rPr>
              <a:t> m</a:t>
            </a:r>
            <a:endParaRPr lang="en-US" sz="1600" dirty="0">
              <a:latin typeface="Arial" panose="020B0604020202020204" pitchFamily="34" charset="0"/>
              <a:cs typeface="Arial" panose="020B0604020202020204" pitchFamily="34" charset="0"/>
            </a:endParaRPr>
          </a:p>
        </p:txBody>
      </p:sp>
      <p:sp>
        <p:nvSpPr>
          <p:cNvPr id="261" name="Rectangle 260"/>
          <p:cNvSpPr/>
          <p:nvPr/>
        </p:nvSpPr>
        <p:spPr>
          <a:xfrm>
            <a:off x="673768" y="2830228"/>
            <a:ext cx="7517330" cy="57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36027" y="4489534"/>
            <a:ext cx="780983" cy="369332"/>
          </a:xfrm>
          <a:prstGeom prst="rect">
            <a:avLst/>
          </a:prstGeom>
          <a:noFill/>
        </p:spPr>
        <p:txBody>
          <a:bodyPr wrap="none" rtlCol="0">
            <a:spAutoFit/>
          </a:bodyPr>
          <a:lstStyle/>
          <a:p>
            <a:r>
              <a:rPr lang="en-US" dirty="0" smtClean="0"/>
              <a:t>10</a:t>
            </a:r>
            <a:r>
              <a:rPr lang="en-US" baseline="30000" dirty="0" smtClean="0"/>
              <a:t>-7</a:t>
            </a:r>
            <a:r>
              <a:rPr lang="en-US" dirty="0" smtClean="0"/>
              <a:t> m</a:t>
            </a:r>
            <a:endParaRPr lang="en-US" baseline="30000" dirty="0"/>
          </a:p>
        </p:txBody>
      </p:sp>
      <p:pic>
        <p:nvPicPr>
          <p:cNvPr id="9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6201"/>
            <a:ext cx="1690359" cy="77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1084242" y="1507156"/>
            <a:ext cx="1210588" cy="369332"/>
          </a:xfrm>
          <a:prstGeom prst="rect">
            <a:avLst/>
          </a:prstGeom>
          <a:noFill/>
        </p:spPr>
        <p:txBody>
          <a:bodyPr wrap="none" rtlCol="0">
            <a:spAutoFit/>
          </a:bodyPr>
          <a:lstStyle/>
          <a:p>
            <a:r>
              <a:rPr lang="en-US" dirty="0" smtClean="0"/>
              <a:t>10</a:t>
            </a:r>
            <a:r>
              <a:rPr lang="en-US" baseline="30000" dirty="0" smtClean="0"/>
              <a:t>-9</a:t>
            </a:r>
            <a:r>
              <a:rPr lang="en-US" dirty="0" smtClean="0"/>
              <a:t>-10</a:t>
            </a:r>
            <a:r>
              <a:rPr lang="en-US" baseline="30000" dirty="0" smtClean="0"/>
              <a:t>-7</a:t>
            </a:r>
            <a:r>
              <a:rPr lang="en-US" dirty="0" smtClean="0"/>
              <a:t> m</a:t>
            </a:r>
            <a:endParaRPr lang="en-US" baseline="30000" dirty="0"/>
          </a:p>
        </p:txBody>
      </p:sp>
      <p:sp>
        <p:nvSpPr>
          <p:cNvPr id="105" name="TextBox 104"/>
          <p:cNvSpPr txBox="1"/>
          <p:nvPr/>
        </p:nvSpPr>
        <p:spPr>
          <a:xfrm>
            <a:off x="4180955" y="3227069"/>
            <a:ext cx="532518"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p:txBody>
      </p:sp>
      <p:sp>
        <p:nvSpPr>
          <p:cNvPr id="106" name="TextBox 105"/>
          <p:cNvSpPr txBox="1"/>
          <p:nvPr/>
        </p:nvSpPr>
        <p:spPr>
          <a:xfrm>
            <a:off x="6075527" y="3186965"/>
            <a:ext cx="487634" cy="338554"/>
          </a:xfrm>
          <a:prstGeom prst="rect">
            <a:avLst/>
          </a:prstGeom>
          <a:noFill/>
        </p:spPr>
        <p:txBody>
          <a:bodyPr wrap="none" rtlCol="0">
            <a:spAutoFit/>
          </a:bodyPr>
          <a:lstStyle/>
          <a:p>
            <a:r>
              <a:rPr lang="en-US" sz="1600" dirty="0" smtClean="0">
                <a:latin typeface="Arial" panose="020B0604020202020204" pitchFamily="34" charset="0"/>
                <a:cs typeface="Arial" panose="020B0604020202020204" pitchFamily="34" charset="0"/>
              </a:rPr>
              <a:t>10</a:t>
            </a:r>
            <a:r>
              <a:rPr lang="en-US" sz="1600" baseline="30000" dirty="0" smtClean="0">
                <a:latin typeface="Arial" panose="020B0604020202020204" pitchFamily="34" charset="0"/>
                <a:cs typeface="Arial" panose="020B0604020202020204" pitchFamily="34" charset="0"/>
              </a:rPr>
              <a:t>2</a:t>
            </a:r>
            <a:endParaRPr lang="en-US" sz="1600" dirty="0">
              <a:latin typeface="Arial" panose="020B0604020202020204" pitchFamily="34" charset="0"/>
              <a:cs typeface="Arial" panose="020B0604020202020204" pitchFamily="34" charset="0"/>
            </a:endParaRPr>
          </a:p>
        </p:txBody>
      </p:sp>
      <p:cxnSp>
        <p:nvCxnSpPr>
          <p:cNvPr id="109" name="Straight Arrow Connector 108"/>
          <p:cNvCxnSpPr/>
          <p:nvPr/>
        </p:nvCxnSpPr>
        <p:spPr>
          <a:xfrm flipV="1">
            <a:off x="785812" y="3470861"/>
            <a:ext cx="0" cy="53440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flipV="1">
            <a:off x="2298835" y="3448802"/>
            <a:ext cx="15740" cy="16661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a:off x="2257425" y="1800225"/>
            <a:ext cx="0" cy="73893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85" y="561021"/>
            <a:ext cx="1613845" cy="873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8" name="Straight Arrow Connector 127"/>
          <p:cNvCxnSpPr/>
          <p:nvPr/>
        </p:nvCxnSpPr>
        <p:spPr>
          <a:xfrm flipH="1">
            <a:off x="5848350" y="1507156"/>
            <a:ext cx="179705" cy="100343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stCxn id="129" idx="0"/>
          </p:cNvCxnSpPr>
          <p:nvPr/>
        </p:nvCxnSpPr>
        <p:spPr>
          <a:xfrm flipV="1">
            <a:off x="6264779" y="3209561"/>
            <a:ext cx="621796" cy="9998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2932" y="4209433"/>
            <a:ext cx="2043693" cy="1049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5" name="Straight Arrow Connector 144"/>
          <p:cNvCxnSpPr/>
          <p:nvPr/>
        </p:nvCxnSpPr>
        <p:spPr>
          <a:xfrm flipH="1" flipV="1">
            <a:off x="4422909" y="3515476"/>
            <a:ext cx="11229" cy="10700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1753" y="3995014"/>
            <a:ext cx="1332297" cy="1361904"/>
          </a:xfrm>
          <a:prstGeom prst="rect">
            <a:avLst/>
          </a:prstGeom>
          <a:effectLst>
            <a:glow rad="63500">
              <a:schemeClr val="accent6">
                <a:satMod val="175000"/>
                <a:alpha val="40000"/>
              </a:schemeClr>
            </a:glow>
          </a:effectLst>
        </p:spPr>
      </p:pic>
      <p:pic>
        <p:nvPicPr>
          <p:cNvPr id="101" name="Picture 3" descr="NP solutions image_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26577" y="4860314"/>
            <a:ext cx="1934431" cy="7354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146" name="Straight Arrow Connector 145"/>
          <p:cNvCxnSpPr/>
          <p:nvPr/>
        </p:nvCxnSpPr>
        <p:spPr>
          <a:xfrm flipH="1">
            <a:off x="2419352" y="1238250"/>
            <a:ext cx="307166" cy="12954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9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42232" y="561022"/>
            <a:ext cx="2440629" cy="935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1523" y="539873"/>
            <a:ext cx="1384525" cy="97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0" name="Group 149"/>
          <p:cNvGrpSpPr/>
          <p:nvPr/>
        </p:nvGrpSpPr>
        <p:grpSpPr>
          <a:xfrm>
            <a:off x="6409557" y="672210"/>
            <a:ext cx="2497086" cy="1082506"/>
            <a:chOff x="228600" y="609600"/>
            <a:chExt cx="6034316" cy="2490115"/>
          </a:xfrm>
        </p:grpSpPr>
        <p:pic>
          <p:nvPicPr>
            <p:cNvPr id="151"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8600" y="685800"/>
              <a:ext cx="2804556" cy="241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97190" y="609600"/>
              <a:ext cx="3265726" cy="244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53" name="Straight Arrow Connector 152"/>
          <p:cNvCxnSpPr/>
          <p:nvPr/>
        </p:nvCxnSpPr>
        <p:spPr>
          <a:xfrm flipH="1">
            <a:off x="7400926" y="1691822"/>
            <a:ext cx="86298" cy="956128"/>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8238723" y="3506604"/>
            <a:ext cx="169182" cy="82701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7" name="Object 1"/>
          <p:cNvPicPr>
            <a:picLocks noChangeAspect="1"/>
          </p:cNvPicPr>
          <p:nvPr/>
        </p:nvPicPr>
        <p:blipFill>
          <a:blip r:embed="rId13" cstate="print"/>
          <a:stretch>
            <a:fillRect/>
          </a:stretch>
        </p:blipFill>
        <p:spPr>
          <a:xfrm>
            <a:off x="7658100" y="4152900"/>
            <a:ext cx="1433543" cy="1075157"/>
          </a:xfrm>
          <a:prstGeom prst="rect">
            <a:avLst/>
          </a:prstGeom>
        </p:spPr>
      </p:pic>
      <p:cxnSp>
        <p:nvCxnSpPr>
          <p:cNvPr id="159" name="Straight Arrow Connector 158"/>
          <p:cNvCxnSpPr/>
          <p:nvPr/>
        </p:nvCxnSpPr>
        <p:spPr>
          <a:xfrm flipH="1">
            <a:off x="4448175" y="2209800"/>
            <a:ext cx="104775" cy="3143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622522" y="5441709"/>
            <a:ext cx="1313129" cy="276999"/>
          </a:xfrm>
          <a:prstGeom prst="rect">
            <a:avLst/>
          </a:prstGeom>
          <a:noFill/>
        </p:spPr>
        <p:txBody>
          <a:bodyPr wrap="square" rtlCol="0">
            <a:spAutoFit/>
          </a:bodyPr>
          <a:lstStyle/>
          <a:p>
            <a:r>
              <a:rPr lang="en-US" sz="1200" i="1" dirty="0" smtClean="0"/>
              <a:t>Flexible solar film</a:t>
            </a:r>
            <a:endParaRPr lang="en-US" i="1" dirty="0"/>
          </a:p>
        </p:txBody>
      </p:sp>
      <p:sp>
        <p:nvSpPr>
          <p:cNvPr id="79" name="TextBox 78"/>
          <p:cNvSpPr txBox="1"/>
          <p:nvPr/>
        </p:nvSpPr>
        <p:spPr>
          <a:xfrm>
            <a:off x="5848350" y="5308109"/>
            <a:ext cx="1313129" cy="276999"/>
          </a:xfrm>
          <a:prstGeom prst="rect">
            <a:avLst/>
          </a:prstGeom>
          <a:noFill/>
        </p:spPr>
        <p:txBody>
          <a:bodyPr wrap="square" rtlCol="0">
            <a:spAutoFit/>
          </a:bodyPr>
          <a:lstStyle/>
          <a:p>
            <a:r>
              <a:rPr lang="en-US" sz="1200" i="1" dirty="0" smtClean="0"/>
              <a:t>Solar farm</a:t>
            </a:r>
            <a:endParaRPr lang="en-US" i="1" dirty="0"/>
          </a:p>
        </p:txBody>
      </p:sp>
      <p:sp>
        <p:nvSpPr>
          <p:cNvPr id="80" name="TextBox 79"/>
          <p:cNvSpPr txBox="1"/>
          <p:nvPr/>
        </p:nvSpPr>
        <p:spPr>
          <a:xfrm>
            <a:off x="7829335" y="5259318"/>
            <a:ext cx="1313129" cy="276999"/>
          </a:xfrm>
          <a:prstGeom prst="rect">
            <a:avLst/>
          </a:prstGeom>
          <a:noFill/>
        </p:spPr>
        <p:txBody>
          <a:bodyPr wrap="square" rtlCol="0">
            <a:spAutoFit/>
          </a:bodyPr>
          <a:lstStyle/>
          <a:p>
            <a:r>
              <a:rPr lang="en-US" sz="1200" i="1" dirty="0" smtClean="0"/>
              <a:t>Global grid</a:t>
            </a:r>
            <a:endParaRPr lang="en-US" sz="1200" i="1" dirty="0"/>
          </a:p>
        </p:txBody>
      </p:sp>
      <p:sp>
        <p:nvSpPr>
          <p:cNvPr id="82" name="TextBox 81"/>
          <p:cNvSpPr txBox="1"/>
          <p:nvPr/>
        </p:nvSpPr>
        <p:spPr>
          <a:xfrm>
            <a:off x="381170" y="4598201"/>
            <a:ext cx="966618" cy="276999"/>
          </a:xfrm>
          <a:prstGeom prst="rect">
            <a:avLst/>
          </a:prstGeom>
          <a:noFill/>
        </p:spPr>
        <p:txBody>
          <a:bodyPr wrap="square" rtlCol="0">
            <a:spAutoFit/>
          </a:bodyPr>
          <a:lstStyle/>
          <a:p>
            <a:r>
              <a:rPr lang="en-US" sz="1200" i="1" dirty="0" smtClean="0"/>
              <a:t>Molecule</a:t>
            </a:r>
            <a:endParaRPr lang="en-US" sz="1200" i="1" dirty="0"/>
          </a:p>
        </p:txBody>
      </p:sp>
      <p:sp>
        <p:nvSpPr>
          <p:cNvPr id="83" name="TextBox 82"/>
          <p:cNvSpPr txBox="1"/>
          <p:nvPr/>
        </p:nvSpPr>
        <p:spPr>
          <a:xfrm>
            <a:off x="143444" y="1589901"/>
            <a:ext cx="966618" cy="276999"/>
          </a:xfrm>
          <a:prstGeom prst="rect">
            <a:avLst/>
          </a:prstGeom>
          <a:noFill/>
        </p:spPr>
        <p:txBody>
          <a:bodyPr wrap="square" rtlCol="0">
            <a:spAutoFit/>
          </a:bodyPr>
          <a:lstStyle/>
          <a:p>
            <a:r>
              <a:rPr lang="en-US" sz="1200" i="1" dirty="0" smtClean="0"/>
              <a:t>Polymers</a:t>
            </a:r>
            <a:endParaRPr lang="en-US" sz="1200" i="1" dirty="0"/>
          </a:p>
        </p:txBody>
      </p:sp>
      <p:sp>
        <p:nvSpPr>
          <p:cNvPr id="84" name="TextBox 83"/>
          <p:cNvSpPr txBox="1"/>
          <p:nvPr/>
        </p:nvSpPr>
        <p:spPr>
          <a:xfrm>
            <a:off x="1426577" y="5718708"/>
            <a:ext cx="1854231" cy="276999"/>
          </a:xfrm>
          <a:prstGeom prst="rect">
            <a:avLst/>
          </a:prstGeom>
          <a:noFill/>
        </p:spPr>
        <p:txBody>
          <a:bodyPr wrap="square" rtlCol="0">
            <a:spAutoFit/>
          </a:bodyPr>
          <a:lstStyle/>
          <a:p>
            <a:r>
              <a:rPr lang="en-US" sz="1200" i="1" dirty="0" err="1" smtClean="0"/>
              <a:t>Plasmonic</a:t>
            </a:r>
            <a:r>
              <a:rPr lang="en-US" sz="1200" i="1" dirty="0" smtClean="0"/>
              <a:t> materials</a:t>
            </a:r>
            <a:endParaRPr lang="en-US" sz="1200" i="1" dirty="0"/>
          </a:p>
        </p:txBody>
      </p:sp>
      <p:sp>
        <p:nvSpPr>
          <p:cNvPr id="85" name="TextBox 84"/>
          <p:cNvSpPr txBox="1"/>
          <p:nvPr/>
        </p:nvSpPr>
        <p:spPr>
          <a:xfrm>
            <a:off x="4601963" y="2228440"/>
            <a:ext cx="1147670" cy="276999"/>
          </a:xfrm>
          <a:prstGeom prst="rect">
            <a:avLst/>
          </a:prstGeom>
          <a:noFill/>
        </p:spPr>
        <p:txBody>
          <a:bodyPr wrap="square" rtlCol="0">
            <a:spAutoFit/>
          </a:bodyPr>
          <a:lstStyle/>
          <a:p>
            <a:r>
              <a:rPr lang="en-US" sz="1200" i="1" dirty="0" smtClean="0"/>
              <a:t>Lithium battery</a:t>
            </a:r>
            <a:endParaRPr lang="en-US" sz="1200" i="1" dirty="0"/>
          </a:p>
        </p:txBody>
      </p:sp>
      <p:sp>
        <p:nvSpPr>
          <p:cNvPr id="86" name="TextBox 85"/>
          <p:cNvSpPr txBox="1"/>
          <p:nvPr/>
        </p:nvSpPr>
        <p:spPr>
          <a:xfrm>
            <a:off x="5117107" y="1507156"/>
            <a:ext cx="1378941" cy="461665"/>
          </a:xfrm>
          <a:prstGeom prst="rect">
            <a:avLst/>
          </a:prstGeom>
          <a:noFill/>
        </p:spPr>
        <p:txBody>
          <a:bodyPr wrap="square" rtlCol="0">
            <a:spAutoFit/>
          </a:bodyPr>
          <a:lstStyle/>
          <a:p>
            <a:r>
              <a:rPr lang="en-US" sz="1200" i="1" dirty="0" smtClean="0"/>
              <a:t>Micro grid</a:t>
            </a:r>
          </a:p>
          <a:p>
            <a:r>
              <a:rPr lang="en-US" sz="1200" i="1" dirty="0" smtClean="0"/>
              <a:t>Storage</a:t>
            </a:r>
            <a:endParaRPr lang="en-US" sz="1200" i="1" dirty="0"/>
          </a:p>
        </p:txBody>
      </p:sp>
      <p:sp>
        <p:nvSpPr>
          <p:cNvPr id="87" name="TextBox 86"/>
          <p:cNvSpPr txBox="1"/>
          <p:nvPr/>
        </p:nvSpPr>
        <p:spPr>
          <a:xfrm>
            <a:off x="7450354" y="1803889"/>
            <a:ext cx="1677937" cy="276999"/>
          </a:xfrm>
          <a:prstGeom prst="rect">
            <a:avLst/>
          </a:prstGeom>
          <a:noFill/>
        </p:spPr>
        <p:txBody>
          <a:bodyPr wrap="square" rtlCol="0">
            <a:spAutoFit/>
          </a:bodyPr>
          <a:lstStyle/>
          <a:p>
            <a:r>
              <a:rPr lang="en-US" sz="1200" i="1" dirty="0" smtClean="0"/>
              <a:t>Regional smart grid</a:t>
            </a:r>
            <a:endParaRPr lang="en-US" sz="1200" i="1" dirty="0"/>
          </a:p>
        </p:txBody>
      </p:sp>
      <p:sp>
        <p:nvSpPr>
          <p:cNvPr id="89" name="TextBox 88"/>
          <p:cNvSpPr txBox="1"/>
          <p:nvPr/>
        </p:nvSpPr>
        <p:spPr>
          <a:xfrm>
            <a:off x="2644559" y="1496857"/>
            <a:ext cx="1802655" cy="461665"/>
          </a:xfrm>
          <a:prstGeom prst="rect">
            <a:avLst/>
          </a:prstGeom>
          <a:noFill/>
        </p:spPr>
        <p:txBody>
          <a:bodyPr wrap="square" rtlCol="0">
            <a:spAutoFit/>
          </a:bodyPr>
          <a:lstStyle/>
          <a:p>
            <a:r>
              <a:rPr lang="en-US" sz="1200" i="1" dirty="0" smtClean="0"/>
              <a:t>Nanostructured</a:t>
            </a:r>
          </a:p>
          <a:p>
            <a:r>
              <a:rPr lang="en-US" sz="1200" i="1" dirty="0" smtClean="0"/>
              <a:t>Solar cells</a:t>
            </a:r>
            <a:endParaRPr lang="en-US" sz="1200" i="1" dirty="0"/>
          </a:p>
        </p:txBody>
      </p:sp>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774" y="-122568"/>
            <a:ext cx="9266238"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530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389" y="262523"/>
            <a:ext cx="5638800" cy="792162"/>
          </a:xfrm>
        </p:spPr>
        <p:txBody>
          <a:bodyPr/>
          <a:lstStyle/>
          <a:p>
            <a:r>
              <a:rPr lang="en-US" dirty="0" smtClean="0">
                <a:latin typeface="Arial"/>
                <a:cs typeface="Arial"/>
              </a:rPr>
              <a:t>CEI Mission</a:t>
            </a:r>
            <a:endParaRPr lang="en-US" dirty="0">
              <a:latin typeface="Arial"/>
              <a:cs typeface="Arial"/>
            </a:endParaRPr>
          </a:p>
        </p:txBody>
      </p:sp>
      <p:sp>
        <p:nvSpPr>
          <p:cNvPr id="3" name="Content Placeholder 2"/>
          <p:cNvSpPr>
            <a:spLocks noGrp="1"/>
          </p:cNvSpPr>
          <p:nvPr>
            <p:ph idx="1"/>
          </p:nvPr>
        </p:nvSpPr>
        <p:spPr>
          <a:xfrm>
            <a:off x="304800" y="1623218"/>
            <a:ext cx="8534400" cy="1346765"/>
          </a:xfrm>
        </p:spPr>
        <p:txBody>
          <a:bodyPr>
            <a:normAutofit/>
          </a:bodyPr>
          <a:lstStyle/>
          <a:p>
            <a:pPr marL="0" indent="0">
              <a:lnSpc>
                <a:spcPct val="110000"/>
              </a:lnSpc>
              <a:buNone/>
            </a:pPr>
            <a:r>
              <a:rPr lang="en-US" sz="2400" dirty="0">
                <a:latin typeface="Arial"/>
                <a:cs typeface="Arial"/>
              </a:rPr>
              <a:t>Accelerate a scalable clean energy future through scientific and technological advances </a:t>
            </a:r>
            <a:r>
              <a:rPr lang="en-US" sz="2400" dirty="0" smtClean="0">
                <a:latin typeface="Arial"/>
                <a:cs typeface="Arial"/>
              </a:rPr>
              <a:t>in</a:t>
            </a:r>
            <a:endParaRPr lang="en-US" dirty="0">
              <a:latin typeface="Arial"/>
              <a:cs typeface="Arial"/>
            </a:endParaRPr>
          </a:p>
        </p:txBody>
      </p:sp>
      <p:grpSp>
        <p:nvGrpSpPr>
          <p:cNvPr id="15" name="Group 14"/>
          <p:cNvGrpSpPr/>
          <p:nvPr/>
        </p:nvGrpSpPr>
        <p:grpSpPr>
          <a:xfrm>
            <a:off x="120912" y="2969983"/>
            <a:ext cx="3237502" cy="3090811"/>
            <a:chOff x="120912" y="2969983"/>
            <a:chExt cx="3237502" cy="3090811"/>
          </a:xfrm>
        </p:grpSpPr>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0912" y="2969983"/>
              <a:ext cx="3237502" cy="2351416"/>
            </a:xfrm>
            <a:prstGeom prst="rect">
              <a:avLst/>
            </a:prstGeom>
          </p:spPr>
        </p:pic>
        <p:sp>
          <p:nvSpPr>
            <p:cNvPr id="5" name="TextBox 4"/>
            <p:cNvSpPr txBox="1"/>
            <p:nvPr/>
          </p:nvSpPr>
          <p:spPr>
            <a:xfrm>
              <a:off x="1102498" y="5414463"/>
              <a:ext cx="1096775" cy="646331"/>
            </a:xfrm>
            <a:prstGeom prst="rect">
              <a:avLst/>
            </a:prstGeom>
            <a:noFill/>
          </p:spPr>
          <p:txBody>
            <a:bodyPr wrap="none" rtlCol="0">
              <a:spAutoFit/>
            </a:bodyPr>
            <a:lstStyle/>
            <a:p>
              <a:r>
                <a:rPr lang="en-US" sz="3600" dirty="0" smtClean="0"/>
                <a:t>solar</a:t>
              </a:r>
              <a:endParaRPr lang="en-US" sz="3600" dirty="0"/>
            </a:p>
          </p:txBody>
        </p:sp>
      </p:grpSp>
      <p:grpSp>
        <p:nvGrpSpPr>
          <p:cNvPr id="6" name="Group 5"/>
          <p:cNvGrpSpPr/>
          <p:nvPr/>
        </p:nvGrpSpPr>
        <p:grpSpPr>
          <a:xfrm>
            <a:off x="3397197" y="3429000"/>
            <a:ext cx="2701610" cy="2631794"/>
            <a:chOff x="3397197" y="3429000"/>
            <a:chExt cx="2701610" cy="2631794"/>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9877" y="3429000"/>
              <a:ext cx="2248930" cy="1614616"/>
            </a:xfrm>
            <a:prstGeom prst="rect">
              <a:avLst/>
            </a:prstGeom>
          </p:spPr>
        </p:pic>
        <p:sp>
          <p:nvSpPr>
            <p:cNvPr id="9" name="TextBox 8"/>
            <p:cNvSpPr txBox="1"/>
            <p:nvPr/>
          </p:nvSpPr>
          <p:spPr>
            <a:xfrm>
              <a:off x="4189800" y="5414463"/>
              <a:ext cx="1569084" cy="646331"/>
            </a:xfrm>
            <a:prstGeom prst="rect">
              <a:avLst/>
            </a:prstGeom>
            <a:noFill/>
          </p:spPr>
          <p:txBody>
            <a:bodyPr wrap="none" rtlCol="0">
              <a:spAutoFit/>
            </a:bodyPr>
            <a:lstStyle/>
            <a:p>
              <a:r>
                <a:rPr lang="en-US" sz="3600" dirty="0" smtClean="0"/>
                <a:t>storage</a:t>
              </a:r>
              <a:endParaRPr lang="en-US" sz="3600" dirty="0"/>
            </a:p>
          </p:txBody>
        </p:sp>
        <p:sp>
          <p:nvSpPr>
            <p:cNvPr id="11" name="TextBox 10"/>
            <p:cNvSpPr txBox="1"/>
            <p:nvPr/>
          </p:nvSpPr>
          <p:spPr>
            <a:xfrm>
              <a:off x="3397197" y="3822525"/>
              <a:ext cx="413896" cy="646331"/>
            </a:xfrm>
            <a:prstGeom prst="rect">
              <a:avLst/>
            </a:prstGeom>
            <a:noFill/>
          </p:spPr>
          <p:txBody>
            <a:bodyPr wrap="none" rtlCol="0">
              <a:spAutoFit/>
            </a:bodyPr>
            <a:lstStyle/>
            <a:p>
              <a:r>
                <a:rPr lang="en-US" sz="3600" dirty="0" smtClean="0"/>
                <a:t>+</a:t>
              </a:r>
              <a:endParaRPr lang="en-US" sz="3600" dirty="0"/>
            </a:p>
          </p:txBody>
        </p:sp>
      </p:grpSp>
      <p:grpSp>
        <p:nvGrpSpPr>
          <p:cNvPr id="13" name="Group 12"/>
          <p:cNvGrpSpPr/>
          <p:nvPr/>
        </p:nvGrpSpPr>
        <p:grpSpPr>
          <a:xfrm>
            <a:off x="6329276" y="3130378"/>
            <a:ext cx="1951038" cy="2930415"/>
            <a:chOff x="6329276" y="3130378"/>
            <a:chExt cx="1951038" cy="2930415"/>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42064" y="3130378"/>
              <a:ext cx="1238250" cy="1981200"/>
            </a:xfrm>
            <a:prstGeom prst="rect">
              <a:avLst/>
            </a:prstGeom>
          </p:spPr>
        </p:pic>
        <p:sp>
          <p:nvSpPr>
            <p:cNvPr id="10" name="TextBox 9"/>
            <p:cNvSpPr txBox="1"/>
            <p:nvPr/>
          </p:nvSpPr>
          <p:spPr>
            <a:xfrm>
              <a:off x="7205775" y="5414462"/>
              <a:ext cx="910827" cy="646331"/>
            </a:xfrm>
            <a:prstGeom prst="rect">
              <a:avLst/>
            </a:prstGeom>
            <a:noFill/>
          </p:spPr>
          <p:txBody>
            <a:bodyPr wrap="none" rtlCol="0">
              <a:spAutoFit/>
            </a:bodyPr>
            <a:lstStyle/>
            <a:p>
              <a:r>
                <a:rPr lang="en-US" sz="3600" dirty="0" smtClean="0"/>
                <a:t>grid</a:t>
              </a:r>
              <a:endParaRPr lang="en-US" sz="3600" dirty="0"/>
            </a:p>
          </p:txBody>
        </p:sp>
        <p:sp>
          <p:nvSpPr>
            <p:cNvPr id="12" name="TextBox 11"/>
            <p:cNvSpPr txBox="1"/>
            <p:nvPr/>
          </p:nvSpPr>
          <p:spPr>
            <a:xfrm>
              <a:off x="6329276" y="3822525"/>
              <a:ext cx="413896" cy="646331"/>
            </a:xfrm>
            <a:prstGeom prst="rect">
              <a:avLst/>
            </a:prstGeom>
            <a:noFill/>
          </p:spPr>
          <p:txBody>
            <a:bodyPr wrap="none" rtlCol="0">
              <a:spAutoFit/>
            </a:bodyPr>
            <a:lstStyle/>
            <a:p>
              <a:r>
                <a:rPr lang="en-US" sz="3600" dirty="0" smtClean="0"/>
                <a:t>+</a:t>
              </a:r>
              <a:endParaRPr lang="en-US" sz="3600" dirty="0"/>
            </a:p>
          </p:txBody>
        </p:sp>
      </p:grpSp>
    </p:spTree>
    <p:extLst>
      <p:ext uri="{BB962C8B-B14F-4D97-AF65-F5344CB8AC3E}">
        <p14:creationId xmlns:p14="http://schemas.microsoft.com/office/powerpoint/2010/main" val="359450045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nvPr>
        </p:nvGraphicFramePr>
        <p:xfrm>
          <a:off x="0" y="5257800"/>
          <a:ext cx="9144000" cy="16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1" y="2"/>
            <a:ext cx="9144001"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MOLECULAR SCALE</a:t>
            </a:r>
            <a:endParaRPr lang="en-US" dirty="0">
              <a:solidFill>
                <a:schemeClr val="bg1"/>
              </a:solidFill>
            </a:endParaRP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751" y="685800"/>
            <a:ext cx="4503868" cy="2438400"/>
          </a:xfrm>
          <a:prstGeom prst="rect">
            <a:avLst/>
          </a:prstGeom>
        </p:spPr>
      </p:pic>
      <p:pic>
        <p:nvPicPr>
          <p:cNvPr id="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7949" y="954114"/>
            <a:ext cx="3768436" cy="1901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0293" y="3505200"/>
            <a:ext cx="3003748" cy="135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2593" y="3429000"/>
            <a:ext cx="2306181" cy="1629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459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nvPr>
        </p:nvGraphicFramePr>
        <p:xfrm>
          <a:off x="0" y="5257800"/>
          <a:ext cx="9144000" cy="158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 y="2"/>
            <a:ext cx="9144001"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NANOSCALE</a:t>
            </a:r>
            <a:endParaRPr lang="en-US" dirty="0">
              <a:solidFill>
                <a:schemeClr val="bg1"/>
              </a:solidFill>
            </a:endParaRPr>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6" y="685800"/>
            <a:ext cx="30861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1339" y="914400"/>
            <a:ext cx="3060161" cy="226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6600" y="685801"/>
            <a:ext cx="3429351"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01938" y="3179762"/>
            <a:ext cx="2991184" cy="2273300"/>
          </a:xfrm>
          <a:prstGeom prst="rect">
            <a:avLst/>
          </a:prstGeom>
        </p:spPr>
      </p:pic>
    </p:spTree>
    <p:extLst>
      <p:ext uri="{BB962C8B-B14F-4D97-AF65-F5344CB8AC3E}">
        <p14:creationId xmlns:p14="http://schemas.microsoft.com/office/powerpoint/2010/main" val="3330201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ts4.mm.bing.net/th?id=HN.608034710525775029&amp;w=180&amp;h=180&amp;c=7&amp;rs=1&amp;pid=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267200"/>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16478"/>
            <a:ext cx="5554683" cy="37031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716478"/>
            <a:ext cx="2910100" cy="2974769"/>
          </a:xfrm>
          <a:prstGeom prst="rect">
            <a:avLst/>
          </a:prstGeom>
          <a:effectLst>
            <a:glow rad="63500">
              <a:schemeClr val="accent6">
                <a:satMod val="175000"/>
                <a:alpha val="40000"/>
              </a:schemeClr>
            </a:glow>
          </a:effectLst>
        </p:spPr>
      </p:pic>
      <p:graphicFrame>
        <p:nvGraphicFramePr>
          <p:cNvPr id="15" name="Diagram 14"/>
          <p:cNvGraphicFramePr/>
          <p:nvPr>
            <p:extLst/>
          </p:nvPr>
        </p:nvGraphicFramePr>
        <p:xfrm>
          <a:off x="0" y="5257800"/>
          <a:ext cx="9144000" cy="16002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p:cNvSpPr txBox="1"/>
          <p:nvPr/>
        </p:nvSpPr>
        <p:spPr>
          <a:xfrm>
            <a:off x="-1" y="2"/>
            <a:ext cx="9144001"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MILLIMETERS/CENTIMETERS </a:t>
            </a:r>
            <a:endParaRPr lang="en-US" dirty="0">
              <a:solidFill>
                <a:schemeClr val="bg1"/>
              </a:solidFill>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3935" y="3048000"/>
            <a:ext cx="2472583" cy="2438400"/>
          </a:xfrm>
          <a:prstGeom prst="rect">
            <a:avLst/>
          </a:prstGeom>
        </p:spPr>
      </p:pic>
    </p:spTree>
    <p:extLst>
      <p:ext uri="{BB962C8B-B14F-4D97-AF65-F5344CB8AC3E}">
        <p14:creationId xmlns:p14="http://schemas.microsoft.com/office/powerpoint/2010/main" val="5717530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2"/>
            <a:ext cx="9144001"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METERS</a:t>
            </a:r>
            <a:endParaRPr lang="en-US" dirty="0">
              <a:solidFill>
                <a:schemeClr val="bg1"/>
              </a:solidFill>
            </a:endParaRPr>
          </a:p>
        </p:txBody>
      </p:sp>
      <p:pic>
        <p:nvPicPr>
          <p:cNvPr id="512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76200" y="643744"/>
            <a:ext cx="3200400" cy="252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Users\Renee Gastineau\Documents\Documents\CEI\Image Library\Jen-semitransparent cell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949" y="761999"/>
            <a:ext cx="3183189" cy="43610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49511" y="5351568"/>
            <a:ext cx="2620511" cy="584775"/>
          </a:xfrm>
          <a:prstGeom prst="rect">
            <a:avLst/>
          </a:prstGeom>
          <a:noFill/>
        </p:spPr>
        <p:txBody>
          <a:bodyPr wrap="square" rtlCol="0">
            <a:spAutoFit/>
          </a:bodyPr>
          <a:lstStyle/>
          <a:p>
            <a:r>
              <a:rPr lang="en-US" sz="1600" i="1" dirty="0" smtClean="0"/>
              <a:t>Applied on windows in the built environment</a:t>
            </a:r>
            <a:endParaRPr lang="en-US" sz="1600" i="1" dirty="0"/>
          </a:p>
        </p:txBody>
      </p:sp>
      <p:sp>
        <p:nvSpPr>
          <p:cNvPr id="17" name="TextBox 16"/>
          <p:cNvSpPr txBox="1"/>
          <p:nvPr/>
        </p:nvSpPr>
        <p:spPr>
          <a:xfrm>
            <a:off x="3718944" y="1464731"/>
            <a:ext cx="2620511" cy="338554"/>
          </a:xfrm>
          <a:prstGeom prst="rect">
            <a:avLst/>
          </a:prstGeom>
          <a:noFill/>
        </p:spPr>
        <p:txBody>
          <a:bodyPr wrap="square" rtlCol="0">
            <a:spAutoFit/>
          </a:bodyPr>
          <a:lstStyle/>
          <a:p>
            <a:r>
              <a:rPr lang="en-US" sz="1600" i="1" dirty="0" smtClean="0"/>
              <a:t>Modular solar cell</a:t>
            </a:r>
            <a:endParaRPr lang="en-US" sz="1600" i="1" dirty="0"/>
          </a:p>
        </p:txBody>
      </p:sp>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95" y="3572747"/>
            <a:ext cx="3170309" cy="237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3429000" y="4538246"/>
            <a:ext cx="2620511" cy="584775"/>
          </a:xfrm>
          <a:prstGeom prst="rect">
            <a:avLst/>
          </a:prstGeom>
          <a:noFill/>
        </p:spPr>
        <p:txBody>
          <a:bodyPr wrap="square" rtlCol="0">
            <a:spAutoFit/>
          </a:bodyPr>
          <a:lstStyle/>
          <a:p>
            <a:r>
              <a:rPr lang="en-US" sz="1600" i="1" dirty="0" smtClean="0"/>
              <a:t>Printable on roll-to-roll</a:t>
            </a:r>
          </a:p>
          <a:p>
            <a:r>
              <a:rPr lang="en-US" sz="1600" i="1" dirty="0" smtClean="0"/>
              <a:t>coater</a:t>
            </a:r>
            <a:endParaRPr lang="en-US" sz="1600" i="1" dirty="0"/>
          </a:p>
        </p:txBody>
      </p:sp>
    </p:spTree>
    <p:extLst>
      <p:ext uri="{BB962C8B-B14F-4D97-AF65-F5344CB8AC3E}">
        <p14:creationId xmlns:p14="http://schemas.microsoft.com/office/powerpoint/2010/main" val="2142795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1026" y="3332163"/>
            <a:ext cx="3977268" cy="20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Diagram 14"/>
          <p:cNvGraphicFramePr/>
          <p:nvPr>
            <p:extLst/>
          </p:nvPr>
        </p:nvGraphicFramePr>
        <p:xfrm>
          <a:off x="762000" y="5791200"/>
          <a:ext cx="8382000" cy="1061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p:cNvSpPr txBox="1"/>
          <p:nvPr/>
        </p:nvSpPr>
        <p:spPr>
          <a:xfrm>
            <a:off x="-1" y="2"/>
            <a:ext cx="9144001" cy="523220"/>
          </a:xfrm>
          <a:prstGeom prst="rect">
            <a:avLst/>
          </a:prstGeom>
          <a:solidFill>
            <a:schemeClr val="tx1">
              <a:lumMod val="65000"/>
              <a:lumOff val="35000"/>
            </a:schemeClr>
          </a:solidFill>
        </p:spPr>
        <p:txBody>
          <a:bodyPr wrap="square" rtlCol="0">
            <a:spAutoFit/>
          </a:bodyPr>
          <a:lstStyle/>
          <a:p>
            <a:r>
              <a:rPr lang="en-US" sz="2800" dirty="0" smtClean="0">
                <a:solidFill>
                  <a:schemeClr val="bg1"/>
                </a:solidFill>
              </a:rPr>
              <a:t>KILOMETERS</a:t>
            </a:r>
            <a:endParaRPr lang="en-US" dirty="0">
              <a:solidFill>
                <a:schemeClr val="bg1"/>
              </a:solidFill>
            </a:endParaRP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29400" y="611976"/>
            <a:ext cx="2209800" cy="2658406"/>
          </a:xfrm>
          <a:prstGeom prst="rect">
            <a:avLst/>
          </a:prstGeom>
        </p:spPr>
      </p:pic>
      <p:pic>
        <p:nvPicPr>
          <p:cNvPr id="4100"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844" y="634084"/>
            <a:ext cx="2804556" cy="241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73934" y="634084"/>
            <a:ext cx="3265726" cy="244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32345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1386" y="258004"/>
            <a:ext cx="5638800" cy="792162"/>
          </a:xfrm>
        </p:spPr>
        <p:txBody>
          <a:bodyPr>
            <a:normAutofit/>
          </a:bodyPr>
          <a:lstStyle/>
          <a:p>
            <a:r>
              <a:rPr lang="en-US" dirty="0">
                <a:latin typeface="Arial"/>
                <a:cs typeface="Arial"/>
              </a:rPr>
              <a:t>Thank you!</a:t>
            </a: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8650" y="1690689"/>
            <a:ext cx="8086300" cy="4851779"/>
          </a:xfrm>
          <a:prstGeom prst="rect">
            <a:avLst/>
          </a:prstGeom>
        </p:spPr>
      </p:pic>
    </p:spTree>
    <p:extLst>
      <p:ext uri="{BB962C8B-B14F-4D97-AF65-F5344CB8AC3E}">
        <p14:creationId xmlns:p14="http://schemas.microsoft.com/office/powerpoint/2010/main" val="539237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676" y="284935"/>
            <a:ext cx="5638800" cy="792162"/>
          </a:xfrm>
        </p:spPr>
        <p:txBody>
          <a:bodyPr>
            <a:normAutofit/>
          </a:bodyPr>
          <a:lstStyle/>
          <a:p>
            <a:r>
              <a:rPr lang="en-US" dirty="0" smtClean="0">
                <a:latin typeface="Arial"/>
                <a:cs typeface="Arial"/>
              </a:rPr>
              <a:t>CEI Origins</a:t>
            </a:r>
            <a:endParaRPr lang="en-US" dirty="0">
              <a:latin typeface="Arial"/>
              <a:cs typeface="Arial"/>
            </a:endParaRPr>
          </a:p>
        </p:txBody>
      </p:sp>
      <p:sp>
        <p:nvSpPr>
          <p:cNvPr id="3" name="Content Placeholder 2"/>
          <p:cNvSpPr>
            <a:spLocks noGrp="1"/>
          </p:cNvSpPr>
          <p:nvPr>
            <p:ph idx="1"/>
          </p:nvPr>
        </p:nvSpPr>
        <p:spPr>
          <a:xfrm>
            <a:off x="381000" y="1600200"/>
            <a:ext cx="8534400" cy="4525963"/>
          </a:xfrm>
        </p:spPr>
        <p:txBody>
          <a:bodyPr>
            <a:normAutofit fontScale="92500" lnSpcReduction="10000"/>
          </a:bodyPr>
          <a:lstStyle/>
          <a:p>
            <a:pPr marL="0" indent="0">
              <a:lnSpc>
                <a:spcPct val="110000"/>
              </a:lnSpc>
              <a:buNone/>
            </a:pPr>
            <a:r>
              <a:rPr lang="en-US" sz="2400" dirty="0" smtClean="0">
                <a:latin typeface="Arial"/>
                <a:cs typeface="Arial"/>
              </a:rPr>
              <a:t>Established in 2013 with proviso funding from </a:t>
            </a:r>
          </a:p>
          <a:p>
            <a:pPr marL="0" indent="0">
              <a:lnSpc>
                <a:spcPct val="110000"/>
              </a:lnSpc>
              <a:buNone/>
            </a:pPr>
            <a:r>
              <a:rPr lang="en-US" sz="2400" dirty="0" smtClean="0">
                <a:latin typeface="Arial"/>
                <a:cs typeface="Arial"/>
              </a:rPr>
              <a:t>Washington State Legislature. </a:t>
            </a:r>
          </a:p>
          <a:p>
            <a:pPr marL="0" indent="0">
              <a:lnSpc>
                <a:spcPct val="110000"/>
              </a:lnSpc>
              <a:buNone/>
            </a:pPr>
            <a:r>
              <a:rPr lang="en-US" sz="2400" dirty="0" smtClean="0">
                <a:latin typeface="Arial"/>
                <a:cs typeface="Arial"/>
              </a:rPr>
              <a:t>Now an permanent UW institute.</a:t>
            </a:r>
          </a:p>
          <a:p>
            <a:pPr marL="0" indent="0">
              <a:lnSpc>
                <a:spcPct val="110000"/>
              </a:lnSpc>
              <a:buNone/>
            </a:pPr>
            <a:endParaRPr lang="en-US" sz="2400" dirty="0" smtClean="0">
              <a:latin typeface="Arial"/>
              <a:cs typeface="Arial"/>
            </a:endParaRPr>
          </a:p>
          <a:p>
            <a:pPr>
              <a:lnSpc>
                <a:spcPct val="110000"/>
              </a:lnSpc>
            </a:pPr>
            <a:r>
              <a:rPr lang="en-US" sz="2400" dirty="0" smtClean="0">
                <a:latin typeface="Arial"/>
                <a:cs typeface="Arial"/>
              </a:rPr>
              <a:t>24 faculty members from Materials Science, Chemistry, Physics, Electrical Engineering</a:t>
            </a:r>
          </a:p>
          <a:p>
            <a:pPr>
              <a:lnSpc>
                <a:spcPct val="110000"/>
              </a:lnSpc>
            </a:pPr>
            <a:r>
              <a:rPr lang="en-US" sz="2400" dirty="0" smtClean="0">
                <a:latin typeface="Arial"/>
                <a:cs typeface="Arial"/>
              </a:rPr>
              <a:t>67 Clean Energy Fellows (2014, 2015, 2016)</a:t>
            </a:r>
          </a:p>
          <a:p>
            <a:pPr>
              <a:lnSpc>
                <a:spcPct val="110000"/>
              </a:lnSpc>
            </a:pPr>
            <a:r>
              <a:rPr lang="en-US" sz="2400" dirty="0" smtClean="0">
                <a:latin typeface="Arial"/>
                <a:cs typeface="Arial"/>
              </a:rPr>
              <a:t>13 Recruiting Fellows</a:t>
            </a:r>
          </a:p>
          <a:p>
            <a:pPr>
              <a:lnSpc>
                <a:spcPct val="110000"/>
              </a:lnSpc>
            </a:pPr>
            <a:r>
              <a:rPr lang="en-US" sz="2400" dirty="0" smtClean="0">
                <a:latin typeface="Arial"/>
                <a:cs typeface="Arial"/>
              </a:rPr>
              <a:t>6 Washington Research Foundation Innovation Postdocs</a:t>
            </a:r>
          </a:p>
          <a:p>
            <a:pPr>
              <a:lnSpc>
                <a:spcPct val="110000"/>
              </a:lnSpc>
            </a:pPr>
            <a:r>
              <a:rPr lang="en-US" sz="2400" dirty="0" smtClean="0">
                <a:latin typeface="Arial"/>
                <a:cs typeface="Arial"/>
              </a:rPr>
              <a:t>7 ongoing Student Training and Exploration grants</a:t>
            </a:r>
          </a:p>
          <a:p>
            <a:pPr>
              <a:lnSpc>
                <a:spcPct val="110000"/>
              </a:lnSpc>
            </a:pPr>
            <a:r>
              <a:rPr lang="en-US" sz="2400" dirty="0" smtClean="0">
                <a:latin typeface="Arial"/>
                <a:cs typeface="Arial"/>
              </a:rPr>
              <a:t>Continually expanding faculty depth in Clean Energy </a:t>
            </a:r>
            <a:endParaRPr lang="en-US" sz="2000" dirty="0" smtClean="0">
              <a:latin typeface="Arial"/>
              <a:cs typeface="Arial"/>
            </a:endParaRPr>
          </a:p>
          <a:p>
            <a:pPr marL="0" indent="0">
              <a:lnSpc>
                <a:spcPct val="110000"/>
              </a:lnSpc>
              <a:buNone/>
            </a:pPr>
            <a:endParaRPr lang="en-US" sz="2400" dirty="0" smtClean="0">
              <a:latin typeface="Arial"/>
              <a:cs typeface="Arial"/>
            </a:endParaRPr>
          </a:p>
          <a:p>
            <a:pPr marL="0" indent="0">
              <a:lnSpc>
                <a:spcPct val="110000"/>
              </a:lnSpc>
              <a:buNone/>
            </a:pPr>
            <a:endParaRPr lang="en-US" dirty="0">
              <a:latin typeface="Arial"/>
              <a:cs typeface="Arial"/>
            </a:endParaRPr>
          </a:p>
          <a:p>
            <a:pPr marL="0" indent="0">
              <a:lnSpc>
                <a:spcPct val="110000"/>
              </a:lnSpc>
              <a:buNone/>
            </a:pPr>
            <a:endParaRPr lang="en-US" dirty="0">
              <a:latin typeface="Arial"/>
              <a:cs typeface="Arial"/>
            </a:endParaRPr>
          </a:p>
          <a:p>
            <a:pPr marL="0" indent="0">
              <a:lnSpc>
                <a:spcPct val="110000"/>
              </a:lnSpc>
              <a:buNone/>
            </a:pPr>
            <a:endParaRPr lang="en-US" dirty="0">
              <a:latin typeface="Arial"/>
              <a:cs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497" y="1600200"/>
            <a:ext cx="2197903" cy="1464353"/>
          </a:xfrm>
          <a:prstGeom prst="rect">
            <a:avLst/>
          </a:prstGeom>
        </p:spPr>
      </p:pic>
    </p:spTree>
    <p:extLst>
      <p:ext uri="{BB962C8B-B14F-4D97-AF65-F5344CB8AC3E}">
        <p14:creationId xmlns:p14="http://schemas.microsoft.com/office/powerpoint/2010/main" val="18388584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9519" y="235508"/>
            <a:ext cx="5638800" cy="792162"/>
          </a:xfrm>
        </p:spPr>
        <p:txBody>
          <a:bodyPr>
            <a:normAutofit/>
          </a:bodyPr>
          <a:lstStyle/>
          <a:p>
            <a:r>
              <a:rPr lang="en-US" dirty="0" smtClean="0"/>
              <a:t>Clean Energy Ambassadors</a:t>
            </a:r>
            <a:endParaRPr lang="en-US" dirty="0"/>
          </a:p>
        </p:txBody>
      </p:sp>
      <p:sp>
        <p:nvSpPr>
          <p:cNvPr id="9" name="Content Placeholder 2"/>
          <p:cNvSpPr>
            <a:spLocks noGrp="1"/>
          </p:cNvSpPr>
          <p:nvPr>
            <p:ph idx="1"/>
          </p:nvPr>
        </p:nvSpPr>
        <p:spPr>
          <a:xfrm>
            <a:off x="492173" y="1539022"/>
            <a:ext cx="7136926" cy="4351338"/>
          </a:xfrm>
        </p:spPr>
        <p:txBody>
          <a:bodyPr>
            <a:normAutofit fontScale="77500" lnSpcReduction="20000"/>
          </a:bodyPr>
          <a:lstStyle/>
          <a:p>
            <a:r>
              <a:rPr lang="en-US" dirty="0" smtClean="0"/>
              <a:t>Get valuable training and experience in formulating an outreach program (broader impacts)</a:t>
            </a:r>
          </a:p>
          <a:p>
            <a:r>
              <a:rPr lang="en-US" dirty="0" smtClean="0"/>
              <a:t>Produce videos and products of lasting value</a:t>
            </a:r>
          </a:p>
          <a:p>
            <a:r>
              <a:rPr lang="en-US" dirty="0" smtClean="0"/>
              <a:t>Communicating Science to the Public</a:t>
            </a:r>
          </a:p>
          <a:p>
            <a:r>
              <a:rPr lang="en-US" dirty="0" smtClean="0"/>
              <a:t>Visit schools and community events</a:t>
            </a:r>
          </a:p>
          <a:p>
            <a:r>
              <a:rPr lang="en-US" dirty="0" smtClean="0"/>
              <a:t>Solar Car Races, Energy Storage, Solar Cells</a:t>
            </a:r>
          </a:p>
          <a:p>
            <a:r>
              <a:rPr lang="en-US" dirty="0" smtClean="0"/>
              <a:t>High school chemistry an physics labs</a:t>
            </a:r>
          </a:p>
          <a:p>
            <a:pPr lvl="1"/>
            <a:r>
              <a:rPr lang="en-US" dirty="0" smtClean="0"/>
              <a:t>Build a solar panel</a:t>
            </a:r>
          </a:p>
          <a:p>
            <a:pPr lvl="1"/>
            <a:r>
              <a:rPr lang="en-US" dirty="0" smtClean="0"/>
              <a:t>Measure solar cell peak power</a:t>
            </a:r>
          </a:p>
          <a:p>
            <a:pPr lvl="1"/>
            <a:r>
              <a:rPr lang="en-US" dirty="0" smtClean="0"/>
              <a:t>Make a berry solar cell</a:t>
            </a:r>
          </a:p>
          <a:p>
            <a:pPr lvl="1"/>
            <a:r>
              <a:rPr lang="en-US" dirty="0" smtClean="0"/>
              <a:t>Electrochemical chameleon</a:t>
            </a:r>
            <a:endParaRPr lang="en-US" dirty="0"/>
          </a:p>
        </p:txBody>
      </p:sp>
      <p:pic>
        <p:nvPicPr>
          <p:cNvPr id="16" name="Picture 2" descr="C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349" y="409206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6818" y="1466975"/>
            <a:ext cx="1831501" cy="2746564"/>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363" y="5440677"/>
            <a:ext cx="1716478" cy="1383133"/>
          </a:xfrm>
          <a:prstGeom prst="rect">
            <a:avLst/>
          </a:prstGeom>
        </p:spPr>
      </p:pic>
    </p:spTree>
    <p:extLst>
      <p:ext uri="{BB962C8B-B14F-4D97-AF65-F5344CB8AC3E}">
        <p14:creationId xmlns:p14="http://schemas.microsoft.com/office/powerpoint/2010/main" val="3005510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14276"/>
            <a:ext cx="5638800" cy="792162"/>
          </a:xfrm>
        </p:spPr>
        <p:txBody>
          <a:bodyPr>
            <a:normAutofit fontScale="90000"/>
          </a:bodyPr>
          <a:lstStyle/>
          <a:p>
            <a:r>
              <a:rPr lang="en-US" dirty="0" smtClean="0"/>
              <a:t>Building a Complete Energy System</a:t>
            </a:r>
            <a:endParaRPr lang="en-US" dirty="0"/>
          </a:p>
        </p:txBody>
      </p:sp>
      <p:pic>
        <p:nvPicPr>
          <p:cNvPr id="5" name="Picture 4"/>
          <p:cNvPicPr>
            <a:picLocks noChangeAspect="1"/>
          </p:cNvPicPr>
          <p:nvPr/>
        </p:nvPicPr>
        <p:blipFill>
          <a:blip r:embed="rId3"/>
          <a:stretch>
            <a:fillRect/>
          </a:stretch>
        </p:blipFill>
        <p:spPr>
          <a:xfrm>
            <a:off x="1902940" y="1404838"/>
            <a:ext cx="5563969" cy="5335772"/>
          </a:xfrm>
          <a:prstGeom prst="rect">
            <a:avLst/>
          </a:prstGeom>
        </p:spPr>
      </p:pic>
    </p:spTree>
    <p:extLst>
      <p:ext uri="{BB962C8B-B14F-4D97-AF65-F5344CB8AC3E}">
        <p14:creationId xmlns:p14="http://schemas.microsoft.com/office/powerpoint/2010/main" val="2412772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Challenges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New solar and battery materials</a:t>
            </a:r>
          </a:p>
          <a:p>
            <a:pPr lvl="1"/>
            <a:r>
              <a:rPr lang="en-US" dirty="0" smtClean="0"/>
              <a:t>Efficient</a:t>
            </a:r>
          </a:p>
          <a:p>
            <a:pPr lvl="1"/>
            <a:r>
              <a:rPr lang="en-US" dirty="0" smtClean="0"/>
              <a:t>Inexpensive</a:t>
            </a:r>
          </a:p>
          <a:p>
            <a:pPr lvl="1"/>
            <a:r>
              <a:rPr lang="en-US" dirty="0" smtClean="0"/>
              <a:t>Plentiful materials</a:t>
            </a:r>
          </a:p>
          <a:p>
            <a:pPr lvl="1"/>
            <a:r>
              <a:rPr lang="en-US" dirty="0" smtClean="0"/>
              <a:t>Non-polluting in manufacture and disposal</a:t>
            </a:r>
          </a:p>
          <a:p>
            <a:r>
              <a:rPr lang="en-US" dirty="0" smtClean="0"/>
              <a:t>Home or Grid-scale batteries </a:t>
            </a:r>
            <a:endParaRPr lang="en-US" dirty="0" smtClean="0"/>
          </a:p>
          <a:p>
            <a:r>
              <a:rPr lang="en-US" dirty="0" smtClean="0"/>
              <a:t>Smart </a:t>
            </a:r>
            <a:r>
              <a:rPr lang="en-US" dirty="0" smtClean="0"/>
              <a:t>devices that can communicate</a:t>
            </a:r>
          </a:p>
          <a:p>
            <a:r>
              <a:rPr lang="en-US" dirty="0" smtClean="0"/>
              <a:t>Smart grid to </a:t>
            </a:r>
            <a:r>
              <a:rPr lang="en-US" dirty="0" smtClean="0"/>
              <a:t>make</a:t>
            </a:r>
          </a:p>
          <a:p>
            <a:pPr marL="0" indent="0">
              <a:buNone/>
            </a:pPr>
            <a:r>
              <a:rPr lang="en-US" dirty="0"/>
              <a:t> </a:t>
            </a:r>
            <a:r>
              <a:rPr lang="en-US" dirty="0" smtClean="0"/>
              <a:t>   </a:t>
            </a:r>
            <a:r>
              <a:rPr lang="en-US" dirty="0" smtClean="0"/>
              <a:t> </a:t>
            </a:r>
            <a:r>
              <a:rPr lang="en-US" dirty="0" smtClean="0"/>
              <a:t>it all work together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359" y="1629738"/>
            <a:ext cx="1467465" cy="148958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821" y="5004870"/>
            <a:ext cx="2333076" cy="174980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6344" y="3648739"/>
            <a:ext cx="1828800" cy="1219200"/>
          </a:xfrm>
          <a:prstGeom prst="rect">
            <a:avLst/>
          </a:prstGeom>
        </p:spPr>
      </p:pic>
    </p:spTree>
    <p:extLst>
      <p:ext uri="{BB962C8B-B14F-4D97-AF65-F5344CB8AC3E}">
        <p14:creationId xmlns:p14="http://schemas.microsoft.com/office/powerpoint/2010/main" val="122988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Change</a:t>
            </a:r>
            <a:endParaRPr lang="en-US" dirty="0"/>
          </a:p>
        </p:txBody>
      </p:sp>
      <p:sp>
        <p:nvSpPr>
          <p:cNvPr id="3" name="Content Placeholder 2"/>
          <p:cNvSpPr>
            <a:spLocks noGrp="1"/>
          </p:cNvSpPr>
          <p:nvPr>
            <p:ph idx="1"/>
          </p:nvPr>
        </p:nvSpPr>
        <p:spPr>
          <a:xfrm>
            <a:off x="457200" y="1475912"/>
            <a:ext cx="8686800" cy="4525963"/>
          </a:xfrm>
        </p:spPr>
        <p:txBody>
          <a:bodyPr/>
          <a:lstStyle/>
          <a:p>
            <a:r>
              <a:rPr lang="en-US" dirty="0" smtClean="0"/>
              <a:t>Greenhouse gases :  C0</a:t>
            </a:r>
            <a:r>
              <a:rPr lang="en-US" baseline="-25000" dirty="0" smtClean="0"/>
              <a:t>2</a:t>
            </a:r>
            <a:r>
              <a:rPr lang="en-US" dirty="0" smtClean="0"/>
              <a:t>, CH</a:t>
            </a:r>
            <a:r>
              <a:rPr lang="en-US" baseline="-25000" dirty="0" smtClean="0"/>
              <a:t>4</a:t>
            </a:r>
            <a:r>
              <a:rPr lang="en-US" dirty="0" smtClean="0"/>
              <a:t>, N</a:t>
            </a:r>
            <a:r>
              <a:rPr lang="en-US" baseline="-25000" dirty="0" smtClean="0"/>
              <a:t>2</a:t>
            </a:r>
            <a:r>
              <a:rPr lang="en-US" dirty="0" smtClean="0"/>
              <a:t>0 </a:t>
            </a:r>
          </a:p>
          <a:p>
            <a:r>
              <a:rPr lang="en-US" dirty="0" smtClean="0"/>
              <a:t>GH gases trap infrared energy -&gt; global warming</a:t>
            </a:r>
          </a:p>
          <a:p>
            <a:r>
              <a:rPr lang="en-US" dirty="0" smtClean="0"/>
              <a:t>Effects: rising seas, storms, droughts, some places become too hot to live</a:t>
            </a:r>
            <a:endParaRPr lang="en-US" dirty="0"/>
          </a:p>
        </p:txBody>
      </p:sp>
      <p:pic>
        <p:nvPicPr>
          <p:cNvPr id="1026" name="Picture 2" descr="https://upload.wikimedia.org/wikipedia/commons/thumb/d/dd/The_Greenhouse_Effect.svg/640px-The_Greenhouse_Effec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713" y="3738893"/>
            <a:ext cx="6096000" cy="303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5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C0</a:t>
            </a:r>
            <a:r>
              <a:rPr lang="en-US" baseline="-25000" dirty="0" smtClean="0"/>
              <a:t>2</a:t>
            </a:r>
            <a:r>
              <a:rPr lang="en-US" dirty="0" smtClean="0"/>
              <a:t>  now &gt; 400 ppm</a:t>
            </a:r>
            <a:endParaRPr lang="en-US" dirty="0"/>
          </a:p>
        </p:txBody>
      </p:sp>
      <p:sp>
        <p:nvSpPr>
          <p:cNvPr id="3" name="Content Placeholder 2"/>
          <p:cNvSpPr>
            <a:spLocks noGrp="1"/>
          </p:cNvSpPr>
          <p:nvPr>
            <p:ph idx="1"/>
          </p:nvPr>
        </p:nvSpPr>
        <p:spPr>
          <a:xfrm>
            <a:off x="466078" y="1357342"/>
            <a:ext cx="8229600" cy="4525963"/>
          </a:xfrm>
        </p:spPr>
        <p:txBody>
          <a:bodyPr/>
          <a:lstStyle/>
          <a:p>
            <a:r>
              <a:rPr lang="en-US" dirty="0" smtClean="0"/>
              <a:t>Global C0</a:t>
            </a:r>
            <a:r>
              <a:rPr lang="en-US" baseline="-25000" dirty="0" smtClean="0"/>
              <a:t>2</a:t>
            </a:r>
            <a:r>
              <a:rPr lang="en-US" dirty="0" smtClean="0"/>
              <a:t> emission rate is greater than plants and oceans can absorb</a:t>
            </a:r>
            <a:endParaRPr lang="en-US" dirty="0"/>
          </a:p>
        </p:txBody>
      </p:sp>
      <p:grpSp>
        <p:nvGrpSpPr>
          <p:cNvPr id="16" name="Group 15"/>
          <p:cNvGrpSpPr/>
          <p:nvPr/>
        </p:nvGrpSpPr>
        <p:grpSpPr>
          <a:xfrm>
            <a:off x="1713058" y="2625170"/>
            <a:ext cx="5083797" cy="3910613"/>
            <a:chOff x="1659792" y="2261185"/>
            <a:chExt cx="5083797" cy="3910613"/>
          </a:xfrm>
        </p:grpSpPr>
        <p:pic>
          <p:nvPicPr>
            <p:cNvPr id="2052" name="Picture 4" descr="Image result for co2 ppm 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792" y="2261185"/>
              <a:ext cx="5083797" cy="3910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978807" y="3087664"/>
              <a:ext cx="1777538" cy="369332"/>
            </a:xfrm>
            <a:prstGeom prst="rect">
              <a:avLst/>
            </a:prstGeom>
            <a:noFill/>
          </p:spPr>
          <p:txBody>
            <a:bodyPr wrap="none" rtlCol="0">
              <a:spAutoFit/>
            </a:bodyPr>
            <a:lstStyle/>
            <a:p>
              <a:r>
                <a:rPr lang="en-US" dirty="0" smtClean="0"/>
                <a:t>Spring Maximum</a:t>
              </a:r>
              <a:endParaRPr lang="en-US" dirty="0"/>
            </a:p>
          </p:txBody>
        </p:sp>
        <p:sp>
          <p:nvSpPr>
            <p:cNvPr id="7" name="TextBox 6"/>
            <p:cNvSpPr txBox="1"/>
            <p:nvPr/>
          </p:nvSpPr>
          <p:spPr>
            <a:xfrm>
              <a:off x="4580878" y="4333783"/>
              <a:ext cx="1456040" cy="369332"/>
            </a:xfrm>
            <a:prstGeom prst="rect">
              <a:avLst/>
            </a:prstGeom>
            <a:noFill/>
          </p:spPr>
          <p:txBody>
            <a:bodyPr wrap="none" rtlCol="0">
              <a:spAutoFit/>
            </a:bodyPr>
            <a:lstStyle/>
            <a:p>
              <a:r>
                <a:rPr lang="en-US" dirty="0" smtClean="0"/>
                <a:t>Fall minimum</a:t>
              </a:r>
              <a:endParaRPr lang="en-US" dirty="0"/>
            </a:p>
          </p:txBody>
        </p:sp>
        <p:cxnSp>
          <p:nvCxnSpPr>
            <p:cNvPr id="8" name="Straight Arrow Connector 7"/>
            <p:cNvCxnSpPr/>
            <p:nvPr/>
          </p:nvCxnSpPr>
          <p:spPr>
            <a:xfrm>
              <a:off x="3745596" y="3456996"/>
              <a:ext cx="388087" cy="163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1"/>
            </p:cNvCxnSpPr>
            <p:nvPr/>
          </p:nvCxnSpPr>
          <p:spPr>
            <a:xfrm flipH="1" flipV="1">
              <a:off x="4370366" y="4312211"/>
              <a:ext cx="210512" cy="206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60012" y="5135109"/>
              <a:ext cx="2202847" cy="369332"/>
            </a:xfrm>
            <a:prstGeom prst="rect">
              <a:avLst/>
            </a:prstGeom>
            <a:noFill/>
          </p:spPr>
          <p:txBody>
            <a:bodyPr wrap="none" rtlCol="0">
              <a:spAutoFit/>
            </a:bodyPr>
            <a:lstStyle/>
            <a:p>
              <a:r>
                <a:rPr lang="en-US" dirty="0" smtClean="0"/>
                <a:t>Average: 2 ppm /year</a:t>
              </a:r>
              <a:endParaRPr lang="en-US" dirty="0"/>
            </a:p>
          </p:txBody>
        </p:sp>
      </p:grpSp>
    </p:spTree>
    <p:extLst>
      <p:ext uri="{BB962C8B-B14F-4D97-AF65-F5344CB8AC3E}">
        <p14:creationId xmlns:p14="http://schemas.microsoft.com/office/powerpoint/2010/main" val="2096615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2301" y="1867540"/>
            <a:ext cx="7584302" cy="4285675"/>
            <a:chOff x="700088" y="1196975"/>
            <a:chExt cx="7781925" cy="4992688"/>
          </a:xfrm>
        </p:grpSpPr>
        <p:sp>
          <p:nvSpPr>
            <p:cNvPr id="4" name="Rectangle 2"/>
            <p:cNvSpPr>
              <a:spLocks noChangeArrowheads="1"/>
            </p:cNvSpPr>
            <p:nvPr/>
          </p:nvSpPr>
          <p:spPr bwMode="auto">
            <a:xfrm>
              <a:off x="1119188" y="5305425"/>
              <a:ext cx="2628900" cy="438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5" name="Freeform 3"/>
            <p:cNvSpPr>
              <a:spLocks noChangeAspect="1"/>
            </p:cNvSpPr>
            <p:nvPr/>
          </p:nvSpPr>
          <p:spPr bwMode="auto">
            <a:xfrm>
              <a:off x="1123950" y="3648075"/>
              <a:ext cx="2627313" cy="1676400"/>
            </a:xfrm>
            <a:custGeom>
              <a:avLst/>
              <a:gdLst>
                <a:gd name="T0" fmla="*/ 390525 w 1655"/>
                <a:gd name="T1" fmla="*/ 1495425 h 1056"/>
                <a:gd name="T2" fmla="*/ 466725 w 1655"/>
                <a:gd name="T3" fmla="*/ 1428750 h 1056"/>
                <a:gd name="T4" fmla="*/ 514350 w 1655"/>
                <a:gd name="T5" fmla="*/ 1419225 h 1056"/>
                <a:gd name="T6" fmla="*/ 609600 w 1655"/>
                <a:gd name="T7" fmla="*/ 1343025 h 1056"/>
                <a:gd name="T8" fmla="*/ 747713 w 1655"/>
                <a:gd name="T9" fmla="*/ 1243013 h 1056"/>
                <a:gd name="T10" fmla="*/ 817563 w 1655"/>
                <a:gd name="T11" fmla="*/ 1181100 h 1056"/>
                <a:gd name="T12" fmla="*/ 881063 w 1655"/>
                <a:gd name="T13" fmla="*/ 1095375 h 1056"/>
                <a:gd name="T14" fmla="*/ 976313 w 1655"/>
                <a:gd name="T15" fmla="*/ 995363 h 1056"/>
                <a:gd name="T16" fmla="*/ 1028700 w 1655"/>
                <a:gd name="T17" fmla="*/ 923925 h 1056"/>
                <a:gd name="T18" fmla="*/ 1062038 w 1655"/>
                <a:gd name="T19" fmla="*/ 890588 h 1056"/>
                <a:gd name="T20" fmla="*/ 1095375 w 1655"/>
                <a:gd name="T21" fmla="*/ 904875 h 1056"/>
                <a:gd name="T22" fmla="*/ 1133475 w 1655"/>
                <a:gd name="T23" fmla="*/ 904875 h 1056"/>
                <a:gd name="T24" fmla="*/ 1201738 w 1655"/>
                <a:gd name="T25" fmla="*/ 855663 h 1056"/>
                <a:gd name="T26" fmla="*/ 1223963 w 1655"/>
                <a:gd name="T27" fmla="*/ 795338 h 1056"/>
                <a:gd name="T28" fmla="*/ 1304925 w 1655"/>
                <a:gd name="T29" fmla="*/ 742950 h 1056"/>
                <a:gd name="T30" fmla="*/ 1338263 w 1655"/>
                <a:gd name="T31" fmla="*/ 695325 h 1056"/>
                <a:gd name="T32" fmla="*/ 1403350 w 1655"/>
                <a:gd name="T33" fmla="*/ 741363 h 1056"/>
                <a:gd name="T34" fmla="*/ 1471613 w 1655"/>
                <a:gd name="T35" fmla="*/ 762000 h 1056"/>
                <a:gd name="T36" fmla="*/ 1533525 w 1655"/>
                <a:gd name="T37" fmla="*/ 762000 h 1056"/>
                <a:gd name="T38" fmla="*/ 1614488 w 1655"/>
                <a:gd name="T39" fmla="*/ 681038 h 1056"/>
                <a:gd name="T40" fmla="*/ 1695450 w 1655"/>
                <a:gd name="T41" fmla="*/ 595313 h 1056"/>
                <a:gd name="T42" fmla="*/ 1781175 w 1655"/>
                <a:gd name="T43" fmla="*/ 523875 h 1056"/>
                <a:gd name="T44" fmla="*/ 1866900 w 1655"/>
                <a:gd name="T45" fmla="*/ 471488 h 1056"/>
                <a:gd name="T46" fmla="*/ 1938338 w 1655"/>
                <a:gd name="T47" fmla="*/ 495300 h 1056"/>
                <a:gd name="T48" fmla="*/ 2081213 w 1655"/>
                <a:gd name="T49" fmla="*/ 423863 h 1056"/>
                <a:gd name="T50" fmla="*/ 2109788 w 1655"/>
                <a:gd name="T51" fmla="*/ 347663 h 1056"/>
                <a:gd name="T52" fmla="*/ 2152650 w 1655"/>
                <a:gd name="T53" fmla="*/ 333375 h 1056"/>
                <a:gd name="T54" fmla="*/ 2219325 w 1655"/>
                <a:gd name="T55" fmla="*/ 338138 h 1056"/>
                <a:gd name="T56" fmla="*/ 2300288 w 1655"/>
                <a:gd name="T57" fmla="*/ 309563 h 1056"/>
                <a:gd name="T58" fmla="*/ 2366963 w 1655"/>
                <a:gd name="T59" fmla="*/ 242888 h 1056"/>
                <a:gd name="T60" fmla="*/ 2424113 w 1655"/>
                <a:gd name="T61" fmla="*/ 161925 h 1056"/>
                <a:gd name="T62" fmla="*/ 2471738 w 1655"/>
                <a:gd name="T63" fmla="*/ 66675 h 1056"/>
                <a:gd name="T64" fmla="*/ 2619375 w 1655"/>
                <a:gd name="T65" fmla="*/ 0 h 1056"/>
                <a:gd name="T66" fmla="*/ 2627313 w 1655"/>
                <a:gd name="T67" fmla="*/ 265113 h 1056"/>
                <a:gd name="T68" fmla="*/ 2624138 w 1655"/>
                <a:gd name="T69" fmla="*/ 1676400 h 1056"/>
                <a:gd name="T70" fmla="*/ 2066925 w 1655"/>
                <a:gd name="T71" fmla="*/ 1676400 h 1056"/>
                <a:gd name="T72" fmla="*/ 1695450 w 1655"/>
                <a:gd name="T73" fmla="*/ 1676400 h 1056"/>
                <a:gd name="T74" fmla="*/ 0 w 1655"/>
                <a:gd name="T75" fmla="*/ 1676400 h 1056"/>
                <a:gd name="T76" fmla="*/ 90488 w 1655"/>
                <a:gd name="T77" fmla="*/ 1624013 h 1056"/>
                <a:gd name="T78" fmla="*/ 166688 w 1655"/>
                <a:gd name="T79" fmla="*/ 1604963 h 1056"/>
                <a:gd name="T80" fmla="*/ 223838 w 1655"/>
                <a:gd name="T81" fmla="*/ 1571625 h 1056"/>
                <a:gd name="T82" fmla="*/ 309563 w 1655"/>
                <a:gd name="T83" fmla="*/ 1509713 h 1056"/>
                <a:gd name="T84" fmla="*/ 390525 w 1655"/>
                <a:gd name="T85" fmla="*/ 1495425 h 10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5"/>
                <a:gd name="T130" fmla="*/ 0 h 1056"/>
                <a:gd name="T131" fmla="*/ 1655 w 1655"/>
                <a:gd name="T132" fmla="*/ 1056 h 10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5" h="1056">
                  <a:moveTo>
                    <a:pt x="246" y="942"/>
                  </a:moveTo>
                  <a:lnTo>
                    <a:pt x="294" y="900"/>
                  </a:lnTo>
                  <a:lnTo>
                    <a:pt x="324" y="894"/>
                  </a:lnTo>
                  <a:lnTo>
                    <a:pt x="384" y="846"/>
                  </a:lnTo>
                  <a:lnTo>
                    <a:pt x="471" y="783"/>
                  </a:lnTo>
                  <a:lnTo>
                    <a:pt x="515" y="744"/>
                  </a:lnTo>
                  <a:lnTo>
                    <a:pt x="555" y="690"/>
                  </a:lnTo>
                  <a:lnTo>
                    <a:pt x="615" y="627"/>
                  </a:lnTo>
                  <a:lnTo>
                    <a:pt x="648" y="582"/>
                  </a:lnTo>
                  <a:lnTo>
                    <a:pt x="669" y="561"/>
                  </a:lnTo>
                  <a:lnTo>
                    <a:pt x="690" y="570"/>
                  </a:lnTo>
                  <a:lnTo>
                    <a:pt x="714" y="570"/>
                  </a:lnTo>
                  <a:lnTo>
                    <a:pt x="757" y="539"/>
                  </a:lnTo>
                  <a:lnTo>
                    <a:pt x="771" y="501"/>
                  </a:lnTo>
                  <a:lnTo>
                    <a:pt x="822" y="468"/>
                  </a:lnTo>
                  <a:lnTo>
                    <a:pt x="843" y="438"/>
                  </a:lnTo>
                  <a:lnTo>
                    <a:pt x="884" y="467"/>
                  </a:lnTo>
                  <a:lnTo>
                    <a:pt x="927" y="480"/>
                  </a:lnTo>
                  <a:lnTo>
                    <a:pt x="966" y="480"/>
                  </a:lnTo>
                  <a:lnTo>
                    <a:pt x="1017" y="429"/>
                  </a:lnTo>
                  <a:lnTo>
                    <a:pt x="1068" y="375"/>
                  </a:lnTo>
                  <a:lnTo>
                    <a:pt x="1122" y="330"/>
                  </a:lnTo>
                  <a:lnTo>
                    <a:pt x="1176" y="297"/>
                  </a:lnTo>
                  <a:lnTo>
                    <a:pt x="1221" y="312"/>
                  </a:lnTo>
                  <a:lnTo>
                    <a:pt x="1311" y="267"/>
                  </a:lnTo>
                  <a:lnTo>
                    <a:pt x="1329" y="219"/>
                  </a:lnTo>
                  <a:lnTo>
                    <a:pt x="1356" y="210"/>
                  </a:lnTo>
                  <a:lnTo>
                    <a:pt x="1398" y="213"/>
                  </a:lnTo>
                  <a:lnTo>
                    <a:pt x="1449" y="195"/>
                  </a:lnTo>
                  <a:lnTo>
                    <a:pt x="1491" y="153"/>
                  </a:lnTo>
                  <a:lnTo>
                    <a:pt x="1527" y="102"/>
                  </a:lnTo>
                  <a:lnTo>
                    <a:pt x="1557" y="42"/>
                  </a:lnTo>
                  <a:lnTo>
                    <a:pt x="1650" y="0"/>
                  </a:lnTo>
                  <a:lnTo>
                    <a:pt x="1655" y="167"/>
                  </a:lnTo>
                  <a:lnTo>
                    <a:pt x="1653" y="1056"/>
                  </a:lnTo>
                  <a:lnTo>
                    <a:pt x="1302" y="1056"/>
                  </a:lnTo>
                  <a:lnTo>
                    <a:pt x="1068" y="1056"/>
                  </a:lnTo>
                  <a:lnTo>
                    <a:pt x="0" y="1056"/>
                  </a:lnTo>
                  <a:lnTo>
                    <a:pt x="57" y="1023"/>
                  </a:lnTo>
                  <a:lnTo>
                    <a:pt x="105" y="1011"/>
                  </a:lnTo>
                  <a:lnTo>
                    <a:pt x="141" y="990"/>
                  </a:lnTo>
                  <a:lnTo>
                    <a:pt x="195" y="951"/>
                  </a:lnTo>
                  <a:lnTo>
                    <a:pt x="246" y="942"/>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Line 4"/>
            <p:cNvSpPr>
              <a:spLocks noChangeAspect="1" noChangeShapeType="1"/>
            </p:cNvSpPr>
            <p:nvPr/>
          </p:nvSpPr>
          <p:spPr bwMode="auto">
            <a:xfrm>
              <a:off x="2347913" y="3875088"/>
              <a:ext cx="327025" cy="255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 name="Text Box 5"/>
            <p:cNvSpPr txBox="1">
              <a:spLocks noChangeAspect="1" noChangeArrowheads="1"/>
            </p:cNvSpPr>
            <p:nvPr/>
          </p:nvSpPr>
          <p:spPr bwMode="auto">
            <a:xfrm>
              <a:off x="1201738" y="1316038"/>
              <a:ext cx="1974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latin typeface="Calibri" panose="020F0502020204030204" pitchFamily="34" charset="0"/>
                </a:rPr>
                <a:t>Billions of Tons  Carbon Emitted per Year</a:t>
              </a:r>
            </a:p>
          </p:txBody>
        </p:sp>
        <p:sp>
          <p:nvSpPr>
            <p:cNvPr id="8" name="Rectangle 6"/>
            <p:cNvSpPr>
              <a:spLocks noChangeAspect="1" noChangeArrowheads="1"/>
            </p:cNvSpPr>
            <p:nvPr/>
          </p:nvSpPr>
          <p:spPr bwMode="auto">
            <a:xfrm>
              <a:off x="1085850" y="3495675"/>
              <a:ext cx="15716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latin typeface="Calibri" panose="020F0502020204030204" pitchFamily="34" charset="0"/>
                </a:rPr>
                <a:t>Historical</a:t>
              </a:r>
            </a:p>
            <a:p>
              <a:pPr algn="ctr" eaLnBrk="1" hangingPunct="1">
                <a:spcBef>
                  <a:spcPct val="0"/>
                </a:spcBef>
                <a:buFontTx/>
                <a:buNone/>
              </a:pPr>
              <a:r>
                <a:rPr lang="en-US" altLang="en-US" sz="1600" b="1">
                  <a:latin typeface="Calibri" panose="020F0502020204030204" pitchFamily="34" charset="0"/>
                </a:rPr>
                <a:t> emissions</a:t>
              </a:r>
            </a:p>
          </p:txBody>
        </p:sp>
        <p:sp>
          <p:nvSpPr>
            <p:cNvPr id="9" name="Line 7"/>
            <p:cNvSpPr>
              <a:spLocks noChangeShapeType="1"/>
            </p:cNvSpPr>
            <p:nvPr/>
          </p:nvSpPr>
          <p:spPr bwMode="auto">
            <a:xfrm>
              <a:off x="1052513" y="5740400"/>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a:off x="1052513" y="3676650"/>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a:off x="1052513" y="1603375"/>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flipV="1">
              <a:off x="1119188"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ShapeType="1"/>
            </p:cNvSpPr>
            <p:nvPr/>
          </p:nvSpPr>
          <p:spPr bwMode="auto">
            <a:xfrm flipV="1">
              <a:off x="3421063"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ShapeType="1"/>
            </p:cNvSpPr>
            <p:nvPr/>
          </p:nvSpPr>
          <p:spPr bwMode="auto">
            <a:xfrm flipV="1">
              <a:off x="5722938"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flipV="1">
              <a:off x="8016875" y="5740400"/>
              <a:ext cx="1588"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Freeform 14"/>
            <p:cNvSpPr>
              <a:spLocks/>
            </p:cNvSpPr>
            <p:nvPr/>
          </p:nvSpPr>
          <p:spPr bwMode="auto">
            <a:xfrm>
              <a:off x="1119188" y="5283200"/>
              <a:ext cx="47625" cy="38100"/>
            </a:xfrm>
            <a:custGeom>
              <a:avLst/>
              <a:gdLst>
                <a:gd name="T0" fmla="*/ 0 w 30"/>
                <a:gd name="T1" fmla="*/ 38100 h 24"/>
                <a:gd name="T2" fmla="*/ 19050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2" y="12"/>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Freeform 15"/>
            <p:cNvSpPr>
              <a:spLocks/>
            </p:cNvSpPr>
            <p:nvPr/>
          </p:nvSpPr>
          <p:spPr bwMode="auto">
            <a:xfrm>
              <a:off x="1166813" y="5273675"/>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 name="Line 16"/>
            <p:cNvSpPr>
              <a:spLocks noChangeShapeType="1"/>
            </p:cNvSpPr>
            <p:nvPr/>
          </p:nvSpPr>
          <p:spPr bwMode="auto">
            <a:xfrm flipV="1">
              <a:off x="1214438" y="5264150"/>
              <a:ext cx="47625" cy="95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Freeform 17"/>
            <p:cNvSpPr>
              <a:spLocks/>
            </p:cNvSpPr>
            <p:nvPr/>
          </p:nvSpPr>
          <p:spPr bwMode="auto">
            <a:xfrm>
              <a:off x="1262063" y="5254625"/>
              <a:ext cx="38100" cy="9525"/>
            </a:xfrm>
            <a:custGeom>
              <a:avLst/>
              <a:gdLst>
                <a:gd name="T0" fmla="*/ 0 w 24"/>
                <a:gd name="T1" fmla="*/ 9525 h 6"/>
                <a:gd name="T2" fmla="*/ 19050 w 24"/>
                <a:gd name="T3" fmla="*/ 9525 h 6"/>
                <a:gd name="T4" fmla="*/ 38100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6"/>
                  </a:lnTo>
                  <a:lnTo>
                    <a:pt x="24"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 name="Freeform 18"/>
            <p:cNvSpPr>
              <a:spLocks/>
            </p:cNvSpPr>
            <p:nvPr/>
          </p:nvSpPr>
          <p:spPr bwMode="auto">
            <a:xfrm>
              <a:off x="1300163" y="5207000"/>
              <a:ext cx="46037" cy="47625"/>
            </a:xfrm>
            <a:custGeom>
              <a:avLst/>
              <a:gdLst>
                <a:gd name="T0" fmla="*/ 0 w 29"/>
                <a:gd name="T1" fmla="*/ 47625 h 30"/>
                <a:gd name="T2" fmla="*/ 19050 w 29"/>
                <a:gd name="T3" fmla="*/ 28575 h 30"/>
                <a:gd name="T4" fmla="*/ 46037 w 29"/>
                <a:gd name="T5" fmla="*/ 0 h 30"/>
                <a:gd name="T6" fmla="*/ 0 60000 65536"/>
                <a:gd name="T7" fmla="*/ 0 60000 65536"/>
                <a:gd name="T8" fmla="*/ 0 60000 65536"/>
                <a:gd name="T9" fmla="*/ 0 w 29"/>
                <a:gd name="T10" fmla="*/ 0 h 30"/>
                <a:gd name="T11" fmla="*/ 29 w 29"/>
                <a:gd name="T12" fmla="*/ 30 h 30"/>
              </a:gdLst>
              <a:ahLst/>
              <a:cxnLst>
                <a:cxn ang="T6">
                  <a:pos x="T0" y="T1"/>
                </a:cxn>
                <a:cxn ang="T7">
                  <a:pos x="T2" y="T3"/>
                </a:cxn>
                <a:cxn ang="T8">
                  <a:pos x="T4" y="T5"/>
                </a:cxn>
              </a:cxnLst>
              <a:rect l="T9" t="T10" r="T11" b="T12"/>
              <a:pathLst>
                <a:path w="29" h="30">
                  <a:moveTo>
                    <a:pt x="0" y="30"/>
                  </a:moveTo>
                  <a:lnTo>
                    <a:pt x="12" y="18"/>
                  </a:lnTo>
                  <a:lnTo>
                    <a:pt x="29"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 name="Freeform 19"/>
            <p:cNvSpPr>
              <a:spLocks/>
            </p:cNvSpPr>
            <p:nvPr/>
          </p:nvSpPr>
          <p:spPr bwMode="auto">
            <a:xfrm>
              <a:off x="1346200" y="5178425"/>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 name="Freeform 20"/>
            <p:cNvSpPr>
              <a:spLocks/>
            </p:cNvSpPr>
            <p:nvPr/>
          </p:nvSpPr>
          <p:spPr bwMode="auto">
            <a:xfrm>
              <a:off x="1393825" y="5149850"/>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21"/>
            <p:cNvSpPr>
              <a:spLocks/>
            </p:cNvSpPr>
            <p:nvPr/>
          </p:nvSpPr>
          <p:spPr bwMode="auto">
            <a:xfrm>
              <a:off x="1441450" y="5140325"/>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2"/>
            <p:cNvSpPr>
              <a:spLocks/>
            </p:cNvSpPr>
            <p:nvPr/>
          </p:nvSpPr>
          <p:spPr bwMode="auto">
            <a:xfrm>
              <a:off x="1489075" y="5103813"/>
              <a:ext cx="47625" cy="36512"/>
            </a:xfrm>
            <a:custGeom>
              <a:avLst/>
              <a:gdLst>
                <a:gd name="T0" fmla="*/ 0 w 30"/>
                <a:gd name="T1" fmla="*/ 36512 h 23"/>
                <a:gd name="T2" fmla="*/ 28575 w 30"/>
                <a:gd name="T3" fmla="*/ 17462 h 23"/>
                <a:gd name="T4" fmla="*/ 47625 w 30"/>
                <a:gd name="T5" fmla="*/ 0 h 23"/>
                <a:gd name="T6" fmla="*/ 0 60000 65536"/>
                <a:gd name="T7" fmla="*/ 0 60000 65536"/>
                <a:gd name="T8" fmla="*/ 0 60000 65536"/>
                <a:gd name="T9" fmla="*/ 0 w 30"/>
                <a:gd name="T10" fmla="*/ 0 h 23"/>
                <a:gd name="T11" fmla="*/ 30 w 30"/>
                <a:gd name="T12" fmla="*/ 23 h 23"/>
              </a:gdLst>
              <a:ahLst/>
              <a:cxnLst>
                <a:cxn ang="T6">
                  <a:pos x="T0" y="T1"/>
                </a:cxn>
                <a:cxn ang="T7">
                  <a:pos x="T2" y="T3"/>
                </a:cxn>
                <a:cxn ang="T8">
                  <a:pos x="T4" y="T5"/>
                </a:cxn>
              </a:cxnLst>
              <a:rect l="T9" t="T10" r="T11" b="T12"/>
              <a:pathLst>
                <a:path w="30" h="23">
                  <a:moveTo>
                    <a:pt x="0" y="23"/>
                  </a:moveTo>
                  <a:lnTo>
                    <a:pt x="18"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3"/>
            <p:cNvSpPr>
              <a:spLocks/>
            </p:cNvSpPr>
            <p:nvPr/>
          </p:nvSpPr>
          <p:spPr bwMode="auto">
            <a:xfrm>
              <a:off x="1536700" y="5075238"/>
              <a:ext cx="38100" cy="28575"/>
            </a:xfrm>
            <a:custGeom>
              <a:avLst/>
              <a:gdLst>
                <a:gd name="T0" fmla="*/ 0 w 24"/>
                <a:gd name="T1" fmla="*/ 28575 h 18"/>
                <a:gd name="T2" fmla="*/ 19050 w 24"/>
                <a:gd name="T3" fmla="*/ 9525 h 18"/>
                <a:gd name="T4" fmla="*/ 38100 w 24"/>
                <a:gd name="T5" fmla="*/ 0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18"/>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4"/>
            <p:cNvSpPr>
              <a:spLocks/>
            </p:cNvSpPr>
            <p:nvPr/>
          </p:nvSpPr>
          <p:spPr bwMode="auto">
            <a:xfrm>
              <a:off x="1574800" y="5065713"/>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Line 25"/>
            <p:cNvSpPr>
              <a:spLocks noChangeShapeType="1"/>
            </p:cNvSpPr>
            <p:nvPr/>
          </p:nvSpPr>
          <p:spPr bwMode="auto">
            <a:xfrm flipV="1">
              <a:off x="1622425" y="5046663"/>
              <a:ext cx="47625" cy="1905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p:cNvSpPr>
              <a:spLocks noChangeShapeType="1"/>
            </p:cNvSpPr>
            <p:nvPr/>
          </p:nvSpPr>
          <p:spPr bwMode="auto">
            <a:xfrm flipV="1">
              <a:off x="1670050" y="5008563"/>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7"/>
            <p:cNvSpPr>
              <a:spLocks noChangeShapeType="1"/>
            </p:cNvSpPr>
            <p:nvPr/>
          </p:nvSpPr>
          <p:spPr bwMode="auto">
            <a:xfrm flipV="1">
              <a:off x="1717675" y="4960938"/>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8"/>
            <p:cNvSpPr>
              <a:spLocks noChangeShapeType="1"/>
            </p:cNvSpPr>
            <p:nvPr/>
          </p:nvSpPr>
          <p:spPr bwMode="auto">
            <a:xfrm flipV="1">
              <a:off x="1765300" y="4922838"/>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9"/>
            <p:cNvSpPr>
              <a:spLocks noChangeShapeType="1"/>
            </p:cNvSpPr>
            <p:nvPr/>
          </p:nvSpPr>
          <p:spPr bwMode="auto">
            <a:xfrm flipV="1">
              <a:off x="1812925" y="4884738"/>
              <a:ext cx="38100"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Freeform 30"/>
            <p:cNvSpPr>
              <a:spLocks/>
            </p:cNvSpPr>
            <p:nvPr/>
          </p:nvSpPr>
          <p:spPr bwMode="auto">
            <a:xfrm>
              <a:off x="1851025" y="4856163"/>
              <a:ext cx="47625" cy="28575"/>
            </a:xfrm>
            <a:custGeom>
              <a:avLst/>
              <a:gdLst>
                <a:gd name="T0" fmla="*/ 0 w 30"/>
                <a:gd name="T1" fmla="*/ 28575 h 18"/>
                <a:gd name="T2" fmla="*/ 19050 w 30"/>
                <a:gd name="T3" fmla="*/ 19050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 name="Freeform 31"/>
            <p:cNvSpPr>
              <a:spLocks/>
            </p:cNvSpPr>
            <p:nvPr/>
          </p:nvSpPr>
          <p:spPr bwMode="auto">
            <a:xfrm>
              <a:off x="1898650" y="4808538"/>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Freeform 32"/>
            <p:cNvSpPr>
              <a:spLocks/>
            </p:cNvSpPr>
            <p:nvPr/>
          </p:nvSpPr>
          <p:spPr bwMode="auto">
            <a:xfrm>
              <a:off x="1946275" y="4760913"/>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Freeform 33"/>
            <p:cNvSpPr>
              <a:spLocks/>
            </p:cNvSpPr>
            <p:nvPr/>
          </p:nvSpPr>
          <p:spPr bwMode="auto">
            <a:xfrm>
              <a:off x="1993900" y="4684713"/>
              <a:ext cx="47625" cy="76200"/>
            </a:xfrm>
            <a:custGeom>
              <a:avLst/>
              <a:gdLst>
                <a:gd name="T0" fmla="*/ 0 w 30"/>
                <a:gd name="T1" fmla="*/ 76200 h 48"/>
                <a:gd name="T2" fmla="*/ 19050 w 30"/>
                <a:gd name="T3" fmla="*/ 38100 h 48"/>
                <a:gd name="T4" fmla="*/ 47625 w 30"/>
                <a:gd name="T5" fmla="*/ 0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48"/>
                  </a:moveTo>
                  <a:lnTo>
                    <a:pt x="12" y="24"/>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34"/>
            <p:cNvSpPr>
              <a:spLocks/>
            </p:cNvSpPr>
            <p:nvPr/>
          </p:nvSpPr>
          <p:spPr bwMode="auto">
            <a:xfrm>
              <a:off x="2041525" y="4646613"/>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7" name="Line 35"/>
            <p:cNvSpPr>
              <a:spLocks noChangeShapeType="1"/>
            </p:cNvSpPr>
            <p:nvPr/>
          </p:nvSpPr>
          <p:spPr bwMode="auto">
            <a:xfrm flipV="1">
              <a:off x="2089150" y="4598988"/>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Freeform 36"/>
            <p:cNvSpPr>
              <a:spLocks/>
            </p:cNvSpPr>
            <p:nvPr/>
          </p:nvSpPr>
          <p:spPr bwMode="auto">
            <a:xfrm>
              <a:off x="2127250" y="4541838"/>
              <a:ext cx="47625" cy="57150"/>
            </a:xfrm>
            <a:custGeom>
              <a:avLst/>
              <a:gdLst>
                <a:gd name="T0" fmla="*/ 0 w 30"/>
                <a:gd name="T1" fmla="*/ 57150 h 36"/>
                <a:gd name="T2" fmla="*/ 19050 w 30"/>
                <a:gd name="T3" fmla="*/ 28575 h 36"/>
                <a:gd name="T4" fmla="*/ 38100 w 30"/>
                <a:gd name="T5" fmla="*/ 9525 h 36"/>
                <a:gd name="T6" fmla="*/ 47625 w 30"/>
                <a:gd name="T7" fmla="*/ 0 h 36"/>
                <a:gd name="T8" fmla="*/ 0 60000 65536"/>
                <a:gd name="T9" fmla="*/ 0 60000 65536"/>
                <a:gd name="T10" fmla="*/ 0 60000 65536"/>
                <a:gd name="T11" fmla="*/ 0 60000 65536"/>
                <a:gd name="T12" fmla="*/ 0 w 30"/>
                <a:gd name="T13" fmla="*/ 0 h 36"/>
                <a:gd name="T14" fmla="*/ 30 w 30"/>
                <a:gd name="T15" fmla="*/ 36 h 36"/>
              </a:gdLst>
              <a:ahLst/>
              <a:cxnLst>
                <a:cxn ang="T8">
                  <a:pos x="T0" y="T1"/>
                </a:cxn>
                <a:cxn ang="T9">
                  <a:pos x="T2" y="T3"/>
                </a:cxn>
                <a:cxn ang="T10">
                  <a:pos x="T4" y="T5"/>
                </a:cxn>
                <a:cxn ang="T11">
                  <a:pos x="T6" y="T7"/>
                </a:cxn>
              </a:cxnLst>
              <a:rect l="T12" t="T13" r="T14" b="T15"/>
              <a:pathLst>
                <a:path w="30" h="36">
                  <a:moveTo>
                    <a:pt x="0" y="36"/>
                  </a:moveTo>
                  <a:lnTo>
                    <a:pt x="12" y="18"/>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9" name="Freeform 37"/>
            <p:cNvSpPr>
              <a:spLocks/>
            </p:cNvSpPr>
            <p:nvPr/>
          </p:nvSpPr>
          <p:spPr bwMode="auto">
            <a:xfrm>
              <a:off x="2174875" y="4541838"/>
              <a:ext cx="47625" cy="1587"/>
            </a:xfrm>
            <a:custGeom>
              <a:avLst/>
              <a:gdLst>
                <a:gd name="T0" fmla="*/ 0 w 30"/>
                <a:gd name="T1" fmla="*/ 0 h 1587"/>
                <a:gd name="T2" fmla="*/ 19050 w 30"/>
                <a:gd name="T3" fmla="*/ 0 h 1587"/>
                <a:gd name="T4" fmla="*/ 47625 w 30"/>
                <a:gd name="T5" fmla="*/ 0 h 1587"/>
                <a:gd name="T6" fmla="*/ 0 60000 65536"/>
                <a:gd name="T7" fmla="*/ 0 60000 65536"/>
                <a:gd name="T8" fmla="*/ 0 60000 65536"/>
                <a:gd name="T9" fmla="*/ 0 w 30"/>
                <a:gd name="T10" fmla="*/ 0 h 1587"/>
                <a:gd name="T11" fmla="*/ 30 w 30"/>
                <a:gd name="T12" fmla="*/ 1587 h 1587"/>
              </a:gdLst>
              <a:ahLst/>
              <a:cxnLst>
                <a:cxn ang="T6">
                  <a:pos x="T0" y="T1"/>
                </a:cxn>
                <a:cxn ang="T7">
                  <a:pos x="T2" y="T3"/>
                </a:cxn>
                <a:cxn ang="T8">
                  <a:pos x="T4" y="T5"/>
                </a:cxn>
              </a:cxnLst>
              <a:rect l="T9" t="T10" r="T11" b="T12"/>
              <a:pathLst>
                <a:path w="30" h="1587">
                  <a:moveTo>
                    <a:pt x="0" y="0"/>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Freeform 38"/>
            <p:cNvSpPr>
              <a:spLocks/>
            </p:cNvSpPr>
            <p:nvPr/>
          </p:nvSpPr>
          <p:spPr bwMode="auto">
            <a:xfrm>
              <a:off x="2222500" y="4541838"/>
              <a:ext cx="47625" cy="9525"/>
            </a:xfrm>
            <a:custGeom>
              <a:avLst/>
              <a:gdLst>
                <a:gd name="T0" fmla="*/ 0 w 30"/>
                <a:gd name="T1" fmla="*/ 0 h 6"/>
                <a:gd name="T2" fmla="*/ 19050 w 30"/>
                <a:gd name="T3" fmla="*/ 9525 h 6"/>
                <a:gd name="T4" fmla="*/ 38100 w 30"/>
                <a:gd name="T5" fmla="*/ 9525 h 6"/>
                <a:gd name="T6" fmla="*/ 47625 w 30"/>
                <a:gd name="T7" fmla="*/ 9525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0" y="0"/>
                  </a:moveTo>
                  <a:lnTo>
                    <a:pt x="12" y="6"/>
                  </a:lnTo>
                  <a:lnTo>
                    <a:pt x="24"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Freeform 39"/>
            <p:cNvSpPr>
              <a:spLocks/>
            </p:cNvSpPr>
            <p:nvPr/>
          </p:nvSpPr>
          <p:spPr bwMode="auto">
            <a:xfrm>
              <a:off x="2270125" y="4475163"/>
              <a:ext cx="47625" cy="76200"/>
            </a:xfrm>
            <a:custGeom>
              <a:avLst/>
              <a:gdLst>
                <a:gd name="T0" fmla="*/ 0 w 30"/>
                <a:gd name="T1" fmla="*/ 76200 h 48"/>
                <a:gd name="T2" fmla="*/ 9525 w 30"/>
                <a:gd name="T3" fmla="*/ 66675 h 48"/>
                <a:gd name="T4" fmla="*/ 19050 w 30"/>
                <a:gd name="T5" fmla="*/ 38100 h 48"/>
                <a:gd name="T6" fmla="*/ 38100 w 30"/>
                <a:gd name="T7" fmla="*/ 19050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42"/>
                  </a:lnTo>
                  <a:lnTo>
                    <a:pt x="12" y="24"/>
                  </a:lnTo>
                  <a:lnTo>
                    <a:pt x="24"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 name="Freeform 40"/>
            <p:cNvSpPr>
              <a:spLocks/>
            </p:cNvSpPr>
            <p:nvPr/>
          </p:nvSpPr>
          <p:spPr bwMode="auto">
            <a:xfrm>
              <a:off x="2317750" y="4437063"/>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Freeform 41"/>
            <p:cNvSpPr>
              <a:spLocks/>
            </p:cNvSpPr>
            <p:nvPr/>
          </p:nvSpPr>
          <p:spPr bwMode="auto">
            <a:xfrm>
              <a:off x="2365375" y="4418013"/>
              <a:ext cx="38100" cy="19050"/>
            </a:xfrm>
            <a:custGeom>
              <a:avLst/>
              <a:gdLst>
                <a:gd name="T0" fmla="*/ 0 w 24"/>
                <a:gd name="T1" fmla="*/ 19050 h 12"/>
                <a:gd name="T2" fmla="*/ 19050 w 24"/>
                <a:gd name="T3" fmla="*/ 9525 h 12"/>
                <a:gd name="T4" fmla="*/ 28575 w 24"/>
                <a:gd name="T5" fmla="*/ 9525 h 12"/>
                <a:gd name="T6" fmla="*/ 38100 w 24"/>
                <a:gd name="T7" fmla="*/ 0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12"/>
                  </a:moveTo>
                  <a:lnTo>
                    <a:pt x="12" y="6"/>
                  </a:lnTo>
                  <a:lnTo>
                    <a:pt x="18"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Freeform 42"/>
            <p:cNvSpPr>
              <a:spLocks/>
            </p:cNvSpPr>
            <p:nvPr/>
          </p:nvSpPr>
          <p:spPr bwMode="auto">
            <a:xfrm>
              <a:off x="2403475" y="4341813"/>
              <a:ext cx="47625" cy="76200"/>
            </a:xfrm>
            <a:custGeom>
              <a:avLst/>
              <a:gdLst>
                <a:gd name="T0" fmla="*/ 0 w 30"/>
                <a:gd name="T1" fmla="*/ 76200 h 48"/>
                <a:gd name="T2" fmla="*/ 9525 w 30"/>
                <a:gd name="T3" fmla="*/ 57150 h 48"/>
                <a:gd name="T4" fmla="*/ 19050 w 30"/>
                <a:gd name="T5" fmla="*/ 38100 h 48"/>
                <a:gd name="T6" fmla="*/ 38100 w 30"/>
                <a:gd name="T7" fmla="*/ 9525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36"/>
                  </a:lnTo>
                  <a:lnTo>
                    <a:pt x="12" y="24"/>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43"/>
            <p:cNvSpPr>
              <a:spLocks/>
            </p:cNvSpPr>
            <p:nvPr/>
          </p:nvSpPr>
          <p:spPr bwMode="auto">
            <a:xfrm>
              <a:off x="2451100" y="4341813"/>
              <a:ext cx="47625" cy="19050"/>
            </a:xfrm>
            <a:custGeom>
              <a:avLst/>
              <a:gdLst>
                <a:gd name="T0" fmla="*/ 0 w 30"/>
                <a:gd name="T1" fmla="*/ 0 h 12"/>
                <a:gd name="T2" fmla="*/ 9525 w 30"/>
                <a:gd name="T3" fmla="*/ 0 h 12"/>
                <a:gd name="T4" fmla="*/ 19050 w 30"/>
                <a:gd name="T5" fmla="*/ 0 h 12"/>
                <a:gd name="T6" fmla="*/ 47625 w 30"/>
                <a:gd name="T7" fmla="*/ 19050 h 12"/>
                <a:gd name="T8" fmla="*/ 0 60000 65536"/>
                <a:gd name="T9" fmla="*/ 0 60000 65536"/>
                <a:gd name="T10" fmla="*/ 0 60000 65536"/>
                <a:gd name="T11" fmla="*/ 0 60000 65536"/>
                <a:gd name="T12" fmla="*/ 0 w 30"/>
                <a:gd name="T13" fmla="*/ 0 h 12"/>
                <a:gd name="T14" fmla="*/ 30 w 30"/>
                <a:gd name="T15" fmla="*/ 12 h 12"/>
              </a:gdLst>
              <a:ahLst/>
              <a:cxnLst>
                <a:cxn ang="T8">
                  <a:pos x="T0" y="T1"/>
                </a:cxn>
                <a:cxn ang="T9">
                  <a:pos x="T2" y="T3"/>
                </a:cxn>
                <a:cxn ang="T10">
                  <a:pos x="T4" y="T5"/>
                </a:cxn>
                <a:cxn ang="T11">
                  <a:pos x="T6" y="T7"/>
                </a:cxn>
              </a:cxnLst>
              <a:rect l="T12" t="T13" r="T14" b="T15"/>
              <a:pathLst>
                <a:path w="30" h="12">
                  <a:moveTo>
                    <a:pt x="0" y="0"/>
                  </a:moveTo>
                  <a:lnTo>
                    <a:pt x="6" y="0"/>
                  </a:lnTo>
                  <a:lnTo>
                    <a:pt x="12" y="0"/>
                  </a:lnTo>
                  <a:lnTo>
                    <a:pt x="30" y="12"/>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Freeform 44"/>
            <p:cNvSpPr>
              <a:spLocks/>
            </p:cNvSpPr>
            <p:nvPr/>
          </p:nvSpPr>
          <p:spPr bwMode="auto">
            <a:xfrm>
              <a:off x="2498725" y="4360863"/>
              <a:ext cx="47625" cy="38100"/>
            </a:xfrm>
            <a:custGeom>
              <a:avLst/>
              <a:gdLst>
                <a:gd name="T0" fmla="*/ 0 w 30"/>
                <a:gd name="T1" fmla="*/ 0 h 24"/>
                <a:gd name="T2" fmla="*/ 19050 w 30"/>
                <a:gd name="T3" fmla="*/ 19050 h 24"/>
                <a:gd name="T4" fmla="*/ 47625 w 30"/>
                <a:gd name="T5" fmla="*/ 3810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0"/>
                  </a:moveTo>
                  <a:lnTo>
                    <a:pt x="12" y="12"/>
                  </a:lnTo>
                  <a:lnTo>
                    <a:pt x="30" y="24"/>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Freeform 45"/>
            <p:cNvSpPr>
              <a:spLocks/>
            </p:cNvSpPr>
            <p:nvPr/>
          </p:nvSpPr>
          <p:spPr bwMode="auto">
            <a:xfrm>
              <a:off x="2546350" y="4398963"/>
              <a:ext cx="47625" cy="9525"/>
            </a:xfrm>
            <a:custGeom>
              <a:avLst/>
              <a:gdLst>
                <a:gd name="T0" fmla="*/ 0 w 30"/>
                <a:gd name="T1" fmla="*/ 0 h 6"/>
                <a:gd name="T2" fmla="*/ 19050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2"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8" name="Freeform 46"/>
            <p:cNvSpPr>
              <a:spLocks/>
            </p:cNvSpPr>
            <p:nvPr/>
          </p:nvSpPr>
          <p:spPr bwMode="auto">
            <a:xfrm>
              <a:off x="2593975" y="4408488"/>
              <a:ext cx="47625" cy="9525"/>
            </a:xfrm>
            <a:custGeom>
              <a:avLst/>
              <a:gdLst>
                <a:gd name="T0" fmla="*/ 0 w 30"/>
                <a:gd name="T1" fmla="*/ 0 h 6"/>
                <a:gd name="T2" fmla="*/ 28575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8"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Freeform 47"/>
            <p:cNvSpPr>
              <a:spLocks/>
            </p:cNvSpPr>
            <p:nvPr/>
          </p:nvSpPr>
          <p:spPr bwMode="auto">
            <a:xfrm>
              <a:off x="2641600" y="4370388"/>
              <a:ext cx="38100" cy="47625"/>
            </a:xfrm>
            <a:custGeom>
              <a:avLst/>
              <a:gdLst>
                <a:gd name="T0" fmla="*/ 0 w 24"/>
                <a:gd name="T1" fmla="*/ 47625 h 30"/>
                <a:gd name="T2" fmla="*/ 9525 w 24"/>
                <a:gd name="T3" fmla="*/ 38100 h 30"/>
                <a:gd name="T4" fmla="*/ 19050 w 24"/>
                <a:gd name="T5" fmla="*/ 28575 h 30"/>
                <a:gd name="T6" fmla="*/ 38100 w 24"/>
                <a:gd name="T7" fmla="*/ 0 h 30"/>
                <a:gd name="T8" fmla="*/ 0 60000 65536"/>
                <a:gd name="T9" fmla="*/ 0 60000 65536"/>
                <a:gd name="T10" fmla="*/ 0 60000 65536"/>
                <a:gd name="T11" fmla="*/ 0 60000 65536"/>
                <a:gd name="T12" fmla="*/ 0 w 24"/>
                <a:gd name="T13" fmla="*/ 0 h 30"/>
                <a:gd name="T14" fmla="*/ 24 w 24"/>
                <a:gd name="T15" fmla="*/ 30 h 30"/>
              </a:gdLst>
              <a:ahLst/>
              <a:cxnLst>
                <a:cxn ang="T8">
                  <a:pos x="T0" y="T1"/>
                </a:cxn>
                <a:cxn ang="T9">
                  <a:pos x="T2" y="T3"/>
                </a:cxn>
                <a:cxn ang="T10">
                  <a:pos x="T4" y="T5"/>
                </a:cxn>
                <a:cxn ang="T11">
                  <a:pos x="T6" y="T7"/>
                </a:cxn>
              </a:cxnLst>
              <a:rect l="T12" t="T13" r="T14" b="T15"/>
              <a:pathLst>
                <a:path w="24" h="30">
                  <a:moveTo>
                    <a:pt x="0" y="30"/>
                  </a:moveTo>
                  <a:lnTo>
                    <a:pt x="6" y="24"/>
                  </a:lnTo>
                  <a:lnTo>
                    <a:pt x="12" y="18"/>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 name="Line 48"/>
            <p:cNvSpPr>
              <a:spLocks noChangeShapeType="1"/>
            </p:cNvSpPr>
            <p:nvPr/>
          </p:nvSpPr>
          <p:spPr bwMode="auto">
            <a:xfrm flipV="1">
              <a:off x="2679700" y="4322763"/>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49"/>
            <p:cNvSpPr>
              <a:spLocks noChangeShapeType="1"/>
            </p:cNvSpPr>
            <p:nvPr/>
          </p:nvSpPr>
          <p:spPr bwMode="auto">
            <a:xfrm flipV="1">
              <a:off x="2727325" y="4284663"/>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Freeform 50"/>
            <p:cNvSpPr>
              <a:spLocks/>
            </p:cNvSpPr>
            <p:nvPr/>
          </p:nvSpPr>
          <p:spPr bwMode="auto">
            <a:xfrm>
              <a:off x="2774950" y="4246563"/>
              <a:ext cx="46038" cy="38100"/>
            </a:xfrm>
            <a:custGeom>
              <a:avLst/>
              <a:gdLst>
                <a:gd name="T0" fmla="*/ 0 w 29"/>
                <a:gd name="T1" fmla="*/ 38100 h 24"/>
                <a:gd name="T2" fmla="*/ 17463 w 29"/>
                <a:gd name="T3" fmla="*/ 19050 h 24"/>
                <a:gd name="T4" fmla="*/ 46038 w 29"/>
                <a:gd name="T5" fmla="*/ 0 h 24"/>
                <a:gd name="T6" fmla="*/ 0 60000 65536"/>
                <a:gd name="T7" fmla="*/ 0 60000 65536"/>
                <a:gd name="T8" fmla="*/ 0 60000 65536"/>
                <a:gd name="T9" fmla="*/ 0 w 29"/>
                <a:gd name="T10" fmla="*/ 0 h 24"/>
                <a:gd name="T11" fmla="*/ 29 w 29"/>
                <a:gd name="T12" fmla="*/ 24 h 24"/>
              </a:gdLst>
              <a:ahLst/>
              <a:cxnLst>
                <a:cxn ang="T6">
                  <a:pos x="T0" y="T1"/>
                </a:cxn>
                <a:cxn ang="T7">
                  <a:pos x="T2" y="T3"/>
                </a:cxn>
                <a:cxn ang="T8">
                  <a:pos x="T4" y="T5"/>
                </a:cxn>
              </a:cxnLst>
              <a:rect l="T9" t="T10" r="T11" b="T12"/>
              <a:pathLst>
                <a:path w="29" h="24">
                  <a:moveTo>
                    <a:pt x="0" y="24"/>
                  </a:moveTo>
                  <a:lnTo>
                    <a:pt x="11" y="12"/>
                  </a:lnTo>
                  <a:lnTo>
                    <a:pt x="29"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1"/>
            <p:cNvSpPr>
              <a:spLocks/>
            </p:cNvSpPr>
            <p:nvPr/>
          </p:nvSpPr>
          <p:spPr bwMode="auto">
            <a:xfrm>
              <a:off x="2820988" y="4189413"/>
              <a:ext cx="47625" cy="57150"/>
            </a:xfrm>
            <a:custGeom>
              <a:avLst/>
              <a:gdLst>
                <a:gd name="T0" fmla="*/ 0 w 30"/>
                <a:gd name="T1" fmla="*/ 57150 h 36"/>
                <a:gd name="T2" fmla="*/ 19050 w 30"/>
                <a:gd name="T3" fmla="*/ 28575 h 36"/>
                <a:gd name="T4" fmla="*/ 47625 w 30"/>
                <a:gd name="T5" fmla="*/ 0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36"/>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 name="Freeform 52"/>
            <p:cNvSpPr>
              <a:spLocks/>
            </p:cNvSpPr>
            <p:nvPr/>
          </p:nvSpPr>
          <p:spPr bwMode="auto">
            <a:xfrm>
              <a:off x="2868613" y="4160838"/>
              <a:ext cx="47625" cy="28575"/>
            </a:xfrm>
            <a:custGeom>
              <a:avLst/>
              <a:gdLst>
                <a:gd name="T0" fmla="*/ 0 w 30"/>
                <a:gd name="T1" fmla="*/ 28575 h 18"/>
                <a:gd name="T2" fmla="*/ 28575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8"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53"/>
            <p:cNvSpPr>
              <a:spLocks/>
            </p:cNvSpPr>
            <p:nvPr/>
          </p:nvSpPr>
          <p:spPr bwMode="auto">
            <a:xfrm>
              <a:off x="2916238" y="4141788"/>
              <a:ext cx="38100" cy="19050"/>
            </a:xfrm>
            <a:custGeom>
              <a:avLst/>
              <a:gdLst>
                <a:gd name="T0" fmla="*/ 0 w 24"/>
                <a:gd name="T1" fmla="*/ 19050 h 12"/>
                <a:gd name="T2" fmla="*/ 19050 w 24"/>
                <a:gd name="T3" fmla="*/ 9525 h 12"/>
                <a:gd name="T4" fmla="*/ 38100 w 24"/>
                <a:gd name="T5" fmla="*/ 0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12"/>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4"/>
            <p:cNvSpPr>
              <a:spLocks/>
            </p:cNvSpPr>
            <p:nvPr/>
          </p:nvSpPr>
          <p:spPr bwMode="auto">
            <a:xfrm>
              <a:off x="2954338" y="4105275"/>
              <a:ext cx="47625" cy="36513"/>
            </a:xfrm>
            <a:custGeom>
              <a:avLst/>
              <a:gdLst>
                <a:gd name="T0" fmla="*/ 0 w 30"/>
                <a:gd name="T1" fmla="*/ 36513 h 23"/>
                <a:gd name="T2" fmla="*/ 19050 w 30"/>
                <a:gd name="T3" fmla="*/ 17463 h 23"/>
                <a:gd name="T4" fmla="*/ 38100 w 30"/>
                <a:gd name="T5" fmla="*/ 0 h 23"/>
                <a:gd name="T6" fmla="*/ 47625 w 30"/>
                <a:gd name="T7" fmla="*/ 0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23"/>
                  </a:moveTo>
                  <a:lnTo>
                    <a:pt x="12" y="11"/>
                  </a:lnTo>
                  <a:lnTo>
                    <a:pt x="24"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55"/>
            <p:cNvSpPr>
              <a:spLocks/>
            </p:cNvSpPr>
            <p:nvPr/>
          </p:nvSpPr>
          <p:spPr bwMode="auto">
            <a:xfrm>
              <a:off x="3001963" y="4105275"/>
              <a:ext cx="47625" cy="36513"/>
            </a:xfrm>
            <a:custGeom>
              <a:avLst/>
              <a:gdLst>
                <a:gd name="T0" fmla="*/ 0 w 30"/>
                <a:gd name="T1" fmla="*/ 0 h 23"/>
                <a:gd name="T2" fmla="*/ 9525 w 30"/>
                <a:gd name="T3" fmla="*/ 9525 h 23"/>
                <a:gd name="T4" fmla="*/ 19050 w 30"/>
                <a:gd name="T5" fmla="*/ 17463 h 23"/>
                <a:gd name="T6" fmla="*/ 38100 w 30"/>
                <a:gd name="T7" fmla="*/ 26988 h 23"/>
                <a:gd name="T8" fmla="*/ 47625 w 30"/>
                <a:gd name="T9" fmla="*/ 36513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6" y="6"/>
                  </a:lnTo>
                  <a:lnTo>
                    <a:pt x="12" y="11"/>
                  </a:lnTo>
                  <a:lnTo>
                    <a:pt x="24" y="17"/>
                  </a:lnTo>
                  <a:lnTo>
                    <a:pt x="30" y="23"/>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56"/>
            <p:cNvSpPr>
              <a:spLocks/>
            </p:cNvSpPr>
            <p:nvPr/>
          </p:nvSpPr>
          <p:spPr bwMode="auto">
            <a:xfrm>
              <a:off x="3049588" y="4132263"/>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57"/>
            <p:cNvSpPr>
              <a:spLocks/>
            </p:cNvSpPr>
            <p:nvPr/>
          </p:nvSpPr>
          <p:spPr bwMode="auto">
            <a:xfrm>
              <a:off x="3097213" y="4105275"/>
              <a:ext cx="47625" cy="26988"/>
            </a:xfrm>
            <a:custGeom>
              <a:avLst/>
              <a:gdLst>
                <a:gd name="T0" fmla="*/ 0 w 30"/>
                <a:gd name="T1" fmla="*/ 26988 h 17"/>
                <a:gd name="T2" fmla="*/ 19050 w 30"/>
                <a:gd name="T3" fmla="*/ 17463 h 17"/>
                <a:gd name="T4" fmla="*/ 47625 w 30"/>
                <a:gd name="T5" fmla="*/ 0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0" y="17"/>
                  </a:moveTo>
                  <a:lnTo>
                    <a:pt x="12"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Line 58"/>
            <p:cNvSpPr>
              <a:spLocks noChangeShapeType="1"/>
            </p:cNvSpPr>
            <p:nvPr/>
          </p:nvSpPr>
          <p:spPr bwMode="auto">
            <a:xfrm flipV="1">
              <a:off x="3144838" y="4067175"/>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59"/>
            <p:cNvSpPr>
              <a:spLocks noChangeShapeType="1"/>
            </p:cNvSpPr>
            <p:nvPr/>
          </p:nvSpPr>
          <p:spPr bwMode="auto">
            <a:xfrm flipV="1">
              <a:off x="3192463" y="4019550"/>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Rectangle 60"/>
            <p:cNvSpPr>
              <a:spLocks noChangeArrowheads="1"/>
            </p:cNvSpPr>
            <p:nvPr/>
          </p:nvSpPr>
          <p:spPr bwMode="auto">
            <a:xfrm>
              <a:off x="823913" y="5616575"/>
              <a:ext cx="1095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0</a:t>
              </a:r>
              <a:endParaRPr lang="en-US" altLang="en-US" sz="2000">
                <a:latin typeface="Calibri" panose="020F0502020204030204" pitchFamily="34" charset="0"/>
              </a:endParaRPr>
            </a:p>
          </p:txBody>
        </p:sp>
        <p:sp>
          <p:nvSpPr>
            <p:cNvPr id="63" name="Rectangle 61"/>
            <p:cNvSpPr>
              <a:spLocks noChangeArrowheads="1"/>
            </p:cNvSpPr>
            <p:nvPr/>
          </p:nvSpPr>
          <p:spPr bwMode="auto">
            <a:xfrm>
              <a:off x="823913" y="3552825"/>
              <a:ext cx="1095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8</a:t>
              </a:r>
              <a:endParaRPr lang="en-US" altLang="en-US" sz="2000">
                <a:latin typeface="Calibri" panose="020F0502020204030204" pitchFamily="34" charset="0"/>
              </a:endParaRPr>
            </a:p>
          </p:txBody>
        </p:sp>
        <p:sp>
          <p:nvSpPr>
            <p:cNvPr id="64" name="Rectangle 62"/>
            <p:cNvSpPr>
              <a:spLocks noChangeArrowheads="1"/>
            </p:cNvSpPr>
            <p:nvPr/>
          </p:nvSpPr>
          <p:spPr bwMode="auto">
            <a:xfrm>
              <a:off x="700088" y="1479550"/>
              <a:ext cx="2190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16</a:t>
              </a:r>
              <a:endParaRPr lang="en-US" altLang="en-US" sz="2000">
                <a:latin typeface="Calibri" panose="020F0502020204030204" pitchFamily="34" charset="0"/>
              </a:endParaRPr>
            </a:p>
          </p:txBody>
        </p:sp>
        <p:sp>
          <p:nvSpPr>
            <p:cNvPr id="65" name="Rectangle 63"/>
            <p:cNvSpPr>
              <a:spLocks noChangeArrowheads="1"/>
            </p:cNvSpPr>
            <p:nvPr/>
          </p:nvSpPr>
          <p:spPr bwMode="auto">
            <a:xfrm>
              <a:off x="871538"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1950</a:t>
              </a:r>
              <a:endParaRPr lang="en-US" altLang="en-US" sz="2000">
                <a:latin typeface="Calibri" panose="020F0502020204030204" pitchFamily="34" charset="0"/>
              </a:endParaRPr>
            </a:p>
          </p:txBody>
        </p:sp>
        <p:sp>
          <p:nvSpPr>
            <p:cNvPr id="66" name="Rectangle 64"/>
            <p:cNvSpPr>
              <a:spLocks noChangeArrowheads="1"/>
            </p:cNvSpPr>
            <p:nvPr/>
          </p:nvSpPr>
          <p:spPr bwMode="auto">
            <a:xfrm>
              <a:off x="3173413"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2000</a:t>
              </a:r>
              <a:endParaRPr lang="en-US" altLang="en-US" sz="2000">
                <a:latin typeface="Calibri" panose="020F0502020204030204" pitchFamily="34" charset="0"/>
              </a:endParaRPr>
            </a:p>
          </p:txBody>
        </p:sp>
        <p:sp>
          <p:nvSpPr>
            <p:cNvPr id="67" name="Rectangle 65"/>
            <p:cNvSpPr>
              <a:spLocks noChangeArrowheads="1"/>
            </p:cNvSpPr>
            <p:nvPr/>
          </p:nvSpPr>
          <p:spPr bwMode="auto">
            <a:xfrm>
              <a:off x="5476875"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2050</a:t>
              </a:r>
              <a:endParaRPr lang="en-US" altLang="en-US" sz="2000">
                <a:latin typeface="Calibri" panose="020F0502020204030204" pitchFamily="34" charset="0"/>
              </a:endParaRPr>
            </a:p>
          </p:txBody>
        </p:sp>
        <p:sp>
          <p:nvSpPr>
            <p:cNvPr id="68" name="Rectangle 66"/>
            <p:cNvSpPr>
              <a:spLocks noChangeArrowheads="1"/>
            </p:cNvSpPr>
            <p:nvPr/>
          </p:nvSpPr>
          <p:spPr bwMode="auto">
            <a:xfrm>
              <a:off x="7769225"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2100</a:t>
              </a:r>
              <a:endParaRPr lang="en-US" altLang="en-US" sz="2000">
                <a:latin typeface="Calibri" panose="020F0502020204030204" pitchFamily="34" charset="0"/>
              </a:endParaRPr>
            </a:p>
          </p:txBody>
        </p:sp>
        <p:sp>
          <p:nvSpPr>
            <p:cNvPr id="69" name="Freeform 67"/>
            <p:cNvSpPr>
              <a:spLocks/>
            </p:cNvSpPr>
            <p:nvPr/>
          </p:nvSpPr>
          <p:spPr bwMode="auto">
            <a:xfrm>
              <a:off x="1128713" y="3694113"/>
              <a:ext cx="2476500" cy="1611312"/>
            </a:xfrm>
            <a:custGeom>
              <a:avLst/>
              <a:gdLst>
                <a:gd name="T0" fmla="*/ 55563 w 1560"/>
                <a:gd name="T1" fmla="*/ 1585912 h 1015"/>
                <a:gd name="T2" fmla="*/ 136525 w 1560"/>
                <a:gd name="T3" fmla="*/ 1576387 h 1015"/>
                <a:gd name="T4" fmla="*/ 219075 w 1560"/>
                <a:gd name="T5" fmla="*/ 1509712 h 1015"/>
                <a:gd name="T6" fmla="*/ 261938 w 1560"/>
                <a:gd name="T7" fmla="*/ 1482725 h 1015"/>
                <a:gd name="T8" fmla="*/ 333375 w 1560"/>
                <a:gd name="T9" fmla="*/ 1452562 h 1015"/>
                <a:gd name="T10" fmla="*/ 395288 w 1560"/>
                <a:gd name="T11" fmla="*/ 1420812 h 1015"/>
                <a:gd name="T12" fmla="*/ 441325 w 1560"/>
                <a:gd name="T13" fmla="*/ 1377950 h 1015"/>
                <a:gd name="T14" fmla="*/ 495300 w 1560"/>
                <a:gd name="T15" fmla="*/ 1371600 h 1015"/>
                <a:gd name="T16" fmla="*/ 547688 w 1560"/>
                <a:gd name="T17" fmla="*/ 1344612 h 1015"/>
                <a:gd name="T18" fmla="*/ 641350 w 1560"/>
                <a:gd name="T19" fmla="*/ 1258887 h 1015"/>
                <a:gd name="T20" fmla="*/ 717550 w 1560"/>
                <a:gd name="T21" fmla="*/ 1192212 h 1015"/>
                <a:gd name="T22" fmla="*/ 819150 w 1560"/>
                <a:gd name="T23" fmla="*/ 1116012 h 1015"/>
                <a:gd name="T24" fmla="*/ 884238 w 1560"/>
                <a:gd name="T25" fmla="*/ 1025525 h 1015"/>
                <a:gd name="T26" fmla="*/ 966788 w 1560"/>
                <a:gd name="T27" fmla="*/ 949325 h 1015"/>
                <a:gd name="T28" fmla="*/ 1033463 w 1560"/>
                <a:gd name="T29" fmla="*/ 854075 h 1015"/>
                <a:gd name="T30" fmla="*/ 1093788 w 1560"/>
                <a:gd name="T31" fmla="*/ 847725 h 1015"/>
                <a:gd name="T32" fmla="*/ 1157288 w 1560"/>
                <a:gd name="T33" fmla="*/ 825500 h 1015"/>
                <a:gd name="T34" fmla="*/ 1228725 w 1560"/>
                <a:gd name="T35" fmla="*/ 752475 h 1015"/>
                <a:gd name="T36" fmla="*/ 1293813 w 1560"/>
                <a:gd name="T37" fmla="*/ 682625 h 1015"/>
                <a:gd name="T38" fmla="*/ 1328738 w 1560"/>
                <a:gd name="T39" fmla="*/ 644525 h 1015"/>
                <a:gd name="T40" fmla="*/ 1390650 w 1560"/>
                <a:gd name="T41" fmla="*/ 682625 h 1015"/>
                <a:gd name="T42" fmla="*/ 1452563 w 1560"/>
                <a:gd name="T43" fmla="*/ 711200 h 1015"/>
                <a:gd name="T44" fmla="*/ 1514475 w 1560"/>
                <a:gd name="T45" fmla="*/ 715962 h 1015"/>
                <a:gd name="T46" fmla="*/ 1562100 w 1560"/>
                <a:gd name="T47" fmla="*/ 663575 h 1015"/>
                <a:gd name="T48" fmla="*/ 1604963 w 1560"/>
                <a:gd name="T49" fmla="*/ 623887 h 1015"/>
                <a:gd name="T50" fmla="*/ 1662113 w 1560"/>
                <a:gd name="T51" fmla="*/ 571500 h 1015"/>
                <a:gd name="T52" fmla="*/ 1722438 w 1560"/>
                <a:gd name="T53" fmla="*/ 511175 h 1015"/>
                <a:gd name="T54" fmla="*/ 1800225 w 1560"/>
                <a:gd name="T55" fmla="*/ 458787 h 1015"/>
                <a:gd name="T56" fmla="*/ 1847850 w 1560"/>
                <a:gd name="T57" fmla="*/ 425450 h 1015"/>
                <a:gd name="T58" fmla="*/ 1889125 w 1560"/>
                <a:gd name="T59" fmla="*/ 423862 h 1015"/>
                <a:gd name="T60" fmla="*/ 1965325 w 1560"/>
                <a:gd name="T61" fmla="*/ 439737 h 1015"/>
                <a:gd name="T62" fmla="*/ 2036763 w 1560"/>
                <a:gd name="T63" fmla="*/ 395287 h 1015"/>
                <a:gd name="T64" fmla="*/ 2084388 w 1560"/>
                <a:gd name="T65" fmla="*/ 349250 h 1015"/>
                <a:gd name="T66" fmla="*/ 2119313 w 1560"/>
                <a:gd name="T67" fmla="*/ 300037 h 1015"/>
                <a:gd name="T68" fmla="*/ 2157413 w 1560"/>
                <a:gd name="T69" fmla="*/ 276225 h 1015"/>
                <a:gd name="T70" fmla="*/ 2209800 w 1560"/>
                <a:gd name="T71" fmla="*/ 287337 h 1015"/>
                <a:gd name="T72" fmla="*/ 2265363 w 1560"/>
                <a:gd name="T73" fmla="*/ 266700 h 1015"/>
                <a:gd name="T74" fmla="*/ 2309813 w 1560"/>
                <a:gd name="T75" fmla="*/ 228600 h 1015"/>
                <a:gd name="T76" fmla="*/ 2365375 w 1560"/>
                <a:gd name="T77" fmla="*/ 200025 h 1015"/>
                <a:gd name="T78" fmla="*/ 2413000 w 1560"/>
                <a:gd name="T79" fmla="*/ 120650 h 1015"/>
                <a:gd name="T80" fmla="*/ 2452688 w 1560"/>
                <a:gd name="T81" fmla="*/ 42862 h 1015"/>
                <a:gd name="T82" fmla="*/ 2476500 w 1560"/>
                <a:gd name="T83" fmla="*/ 0 h 10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60"/>
                <a:gd name="T127" fmla="*/ 0 h 1015"/>
                <a:gd name="T128" fmla="*/ 1560 w 1560"/>
                <a:gd name="T129" fmla="*/ 1015 h 10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60" h="1015">
                  <a:moveTo>
                    <a:pt x="0" y="1015"/>
                  </a:moveTo>
                  <a:cubicBezTo>
                    <a:pt x="12" y="1009"/>
                    <a:pt x="24" y="1003"/>
                    <a:pt x="35" y="999"/>
                  </a:cubicBezTo>
                  <a:cubicBezTo>
                    <a:pt x="46" y="995"/>
                    <a:pt x="58" y="991"/>
                    <a:pt x="66" y="990"/>
                  </a:cubicBezTo>
                  <a:cubicBezTo>
                    <a:pt x="74" y="989"/>
                    <a:pt x="79" y="993"/>
                    <a:pt x="86" y="993"/>
                  </a:cubicBezTo>
                  <a:cubicBezTo>
                    <a:pt x="93" y="993"/>
                    <a:pt x="98" y="997"/>
                    <a:pt x="107" y="990"/>
                  </a:cubicBezTo>
                  <a:cubicBezTo>
                    <a:pt x="116" y="983"/>
                    <a:pt x="131" y="959"/>
                    <a:pt x="138" y="951"/>
                  </a:cubicBezTo>
                  <a:cubicBezTo>
                    <a:pt x="145" y="943"/>
                    <a:pt x="146" y="945"/>
                    <a:pt x="150" y="942"/>
                  </a:cubicBezTo>
                  <a:cubicBezTo>
                    <a:pt x="154" y="939"/>
                    <a:pt x="160" y="938"/>
                    <a:pt x="165" y="934"/>
                  </a:cubicBezTo>
                  <a:cubicBezTo>
                    <a:pt x="170" y="930"/>
                    <a:pt x="173" y="922"/>
                    <a:pt x="180" y="919"/>
                  </a:cubicBezTo>
                  <a:cubicBezTo>
                    <a:pt x="187" y="916"/>
                    <a:pt x="201" y="917"/>
                    <a:pt x="210" y="915"/>
                  </a:cubicBezTo>
                  <a:cubicBezTo>
                    <a:pt x="219" y="913"/>
                    <a:pt x="227" y="910"/>
                    <a:pt x="233" y="907"/>
                  </a:cubicBezTo>
                  <a:cubicBezTo>
                    <a:pt x="239" y="904"/>
                    <a:pt x="244" y="899"/>
                    <a:pt x="249" y="895"/>
                  </a:cubicBezTo>
                  <a:cubicBezTo>
                    <a:pt x="254" y="891"/>
                    <a:pt x="258" y="889"/>
                    <a:pt x="263" y="885"/>
                  </a:cubicBezTo>
                  <a:cubicBezTo>
                    <a:pt x="268" y="881"/>
                    <a:pt x="273" y="871"/>
                    <a:pt x="278" y="868"/>
                  </a:cubicBezTo>
                  <a:cubicBezTo>
                    <a:pt x="283" y="865"/>
                    <a:pt x="288" y="868"/>
                    <a:pt x="294" y="867"/>
                  </a:cubicBezTo>
                  <a:cubicBezTo>
                    <a:pt x="300" y="866"/>
                    <a:pt x="307" y="865"/>
                    <a:pt x="312" y="864"/>
                  </a:cubicBezTo>
                  <a:cubicBezTo>
                    <a:pt x="317" y="863"/>
                    <a:pt x="322" y="861"/>
                    <a:pt x="327" y="858"/>
                  </a:cubicBezTo>
                  <a:cubicBezTo>
                    <a:pt x="332" y="855"/>
                    <a:pt x="339" y="851"/>
                    <a:pt x="345" y="847"/>
                  </a:cubicBezTo>
                  <a:cubicBezTo>
                    <a:pt x="351" y="843"/>
                    <a:pt x="356" y="840"/>
                    <a:pt x="366" y="831"/>
                  </a:cubicBezTo>
                  <a:cubicBezTo>
                    <a:pt x="376" y="822"/>
                    <a:pt x="394" y="802"/>
                    <a:pt x="404" y="793"/>
                  </a:cubicBezTo>
                  <a:cubicBezTo>
                    <a:pt x="414" y="784"/>
                    <a:pt x="418" y="785"/>
                    <a:pt x="426" y="778"/>
                  </a:cubicBezTo>
                  <a:cubicBezTo>
                    <a:pt x="434" y="771"/>
                    <a:pt x="443" y="758"/>
                    <a:pt x="452" y="751"/>
                  </a:cubicBezTo>
                  <a:cubicBezTo>
                    <a:pt x="461" y="744"/>
                    <a:pt x="471" y="743"/>
                    <a:pt x="482" y="735"/>
                  </a:cubicBezTo>
                  <a:cubicBezTo>
                    <a:pt x="493" y="727"/>
                    <a:pt x="506" y="713"/>
                    <a:pt x="516" y="703"/>
                  </a:cubicBezTo>
                  <a:cubicBezTo>
                    <a:pt x="526" y="693"/>
                    <a:pt x="536" y="685"/>
                    <a:pt x="543" y="675"/>
                  </a:cubicBezTo>
                  <a:cubicBezTo>
                    <a:pt x="550" y="665"/>
                    <a:pt x="550" y="656"/>
                    <a:pt x="557" y="646"/>
                  </a:cubicBezTo>
                  <a:cubicBezTo>
                    <a:pt x="564" y="636"/>
                    <a:pt x="578" y="624"/>
                    <a:pt x="587" y="616"/>
                  </a:cubicBezTo>
                  <a:cubicBezTo>
                    <a:pt x="596" y="608"/>
                    <a:pt x="602" y="606"/>
                    <a:pt x="609" y="598"/>
                  </a:cubicBezTo>
                  <a:cubicBezTo>
                    <a:pt x="616" y="590"/>
                    <a:pt x="622" y="578"/>
                    <a:pt x="629" y="568"/>
                  </a:cubicBezTo>
                  <a:cubicBezTo>
                    <a:pt x="636" y="558"/>
                    <a:pt x="645" y="544"/>
                    <a:pt x="651" y="538"/>
                  </a:cubicBezTo>
                  <a:cubicBezTo>
                    <a:pt x="657" y="532"/>
                    <a:pt x="662" y="535"/>
                    <a:pt x="668" y="534"/>
                  </a:cubicBezTo>
                  <a:cubicBezTo>
                    <a:pt x="674" y="533"/>
                    <a:pt x="681" y="533"/>
                    <a:pt x="689" y="534"/>
                  </a:cubicBezTo>
                  <a:cubicBezTo>
                    <a:pt x="697" y="535"/>
                    <a:pt x="710" y="542"/>
                    <a:pt x="717" y="540"/>
                  </a:cubicBezTo>
                  <a:cubicBezTo>
                    <a:pt x="724" y="538"/>
                    <a:pt x="724" y="527"/>
                    <a:pt x="729" y="520"/>
                  </a:cubicBezTo>
                  <a:cubicBezTo>
                    <a:pt x="734" y="513"/>
                    <a:pt x="740" y="504"/>
                    <a:pt x="747" y="496"/>
                  </a:cubicBezTo>
                  <a:cubicBezTo>
                    <a:pt x="754" y="488"/>
                    <a:pt x="766" y="480"/>
                    <a:pt x="774" y="474"/>
                  </a:cubicBezTo>
                  <a:cubicBezTo>
                    <a:pt x="782" y="468"/>
                    <a:pt x="790" y="466"/>
                    <a:pt x="797" y="459"/>
                  </a:cubicBezTo>
                  <a:cubicBezTo>
                    <a:pt x="804" y="452"/>
                    <a:pt x="811" y="437"/>
                    <a:pt x="815" y="430"/>
                  </a:cubicBezTo>
                  <a:cubicBezTo>
                    <a:pt x="819" y="423"/>
                    <a:pt x="820" y="422"/>
                    <a:pt x="824" y="418"/>
                  </a:cubicBezTo>
                  <a:cubicBezTo>
                    <a:pt x="828" y="414"/>
                    <a:pt x="832" y="407"/>
                    <a:pt x="837" y="406"/>
                  </a:cubicBezTo>
                  <a:cubicBezTo>
                    <a:pt x="842" y="405"/>
                    <a:pt x="849" y="408"/>
                    <a:pt x="855" y="412"/>
                  </a:cubicBezTo>
                  <a:cubicBezTo>
                    <a:pt x="861" y="416"/>
                    <a:pt x="869" y="425"/>
                    <a:pt x="876" y="430"/>
                  </a:cubicBezTo>
                  <a:cubicBezTo>
                    <a:pt x="883" y="435"/>
                    <a:pt x="890" y="442"/>
                    <a:pt x="896" y="445"/>
                  </a:cubicBezTo>
                  <a:cubicBezTo>
                    <a:pt x="902" y="448"/>
                    <a:pt x="908" y="447"/>
                    <a:pt x="915" y="448"/>
                  </a:cubicBezTo>
                  <a:cubicBezTo>
                    <a:pt x="922" y="449"/>
                    <a:pt x="933" y="453"/>
                    <a:pt x="939" y="453"/>
                  </a:cubicBezTo>
                  <a:cubicBezTo>
                    <a:pt x="945" y="453"/>
                    <a:pt x="949" y="454"/>
                    <a:pt x="954" y="451"/>
                  </a:cubicBezTo>
                  <a:cubicBezTo>
                    <a:pt x="959" y="448"/>
                    <a:pt x="966" y="441"/>
                    <a:pt x="971" y="435"/>
                  </a:cubicBezTo>
                  <a:cubicBezTo>
                    <a:pt x="976" y="429"/>
                    <a:pt x="980" y="423"/>
                    <a:pt x="984" y="418"/>
                  </a:cubicBezTo>
                  <a:cubicBezTo>
                    <a:pt x="988" y="413"/>
                    <a:pt x="989" y="410"/>
                    <a:pt x="993" y="406"/>
                  </a:cubicBezTo>
                  <a:cubicBezTo>
                    <a:pt x="997" y="402"/>
                    <a:pt x="1006" y="397"/>
                    <a:pt x="1011" y="393"/>
                  </a:cubicBezTo>
                  <a:cubicBezTo>
                    <a:pt x="1016" y="389"/>
                    <a:pt x="1020" y="384"/>
                    <a:pt x="1026" y="379"/>
                  </a:cubicBezTo>
                  <a:cubicBezTo>
                    <a:pt x="1032" y="374"/>
                    <a:pt x="1040" y="365"/>
                    <a:pt x="1047" y="360"/>
                  </a:cubicBezTo>
                  <a:cubicBezTo>
                    <a:pt x="1054" y="355"/>
                    <a:pt x="1061" y="352"/>
                    <a:pt x="1067" y="346"/>
                  </a:cubicBezTo>
                  <a:cubicBezTo>
                    <a:pt x="1073" y="340"/>
                    <a:pt x="1079" y="329"/>
                    <a:pt x="1085" y="322"/>
                  </a:cubicBezTo>
                  <a:cubicBezTo>
                    <a:pt x="1091" y="315"/>
                    <a:pt x="1098" y="308"/>
                    <a:pt x="1106" y="303"/>
                  </a:cubicBezTo>
                  <a:cubicBezTo>
                    <a:pt x="1114" y="298"/>
                    <a:pt x="1126" y="293"/>
                    <a:pt x="1134" y="289"/>
                  </a:cubicBezTo>
                  <a:cubicBezTo>
                    <a:pt x="1142" y="285"/>
                    <a:pt x="1149" y="282"/>
                    <a:pt x="1154" y="279"/>
                  </a:cubicBezTo>
                  <a:cubicBezTo>
                    <a:pt x="1159" y="276"/>
                    <a:pt x="1161" y="271"/>
                    <a:pt x="1164" y="268"/>
                  </a:cubicBezTo>
                  <a:cubicBezTo>
                    <a:pt x="1167" y="265"/>
                    <a:pt x="1169" y="261"/>
                    <a:pt x="1173" y="261"/>
                  </a:cubicBezTo>
                  <a:cubicBezTo>
                    <a:pt x="1177" y="261"/>
                    <a:pt x="1184" y="264"/>
                    <a:pt x="1190" y="267"/>
                  </a:cubicBezTo>
                  <a:cubicBezTo>
                    <a:pt x="1196" y="270"/>
                    <a:pt x="1204" y="277"/>
                    <a:pt x="1212" y="279"/>
                  </a:cubicBezTo>
                  <a:cubicBezTo>
                    <a:pt x="1220" y="281"/>
                    <a:pt x="1229" y="280"/>
                    <a:pt x="1238" y="277"/>
                  </a:cubicBezTo>
                  <a:cubicBezTo>
                    <a:pt x="1247" y="274"/>
                    <a:pt x="1258" y="264"/>
                    <a:pt x="1265" y="259"/>
                  </a:cubicBezTo>
                  <a:cubicBezTo>
                    <a:pt x="1272" y="254"/>
                    <a:pt x="1278" y="253"/>
                    <a:pt x="1283" y="249"/>
                  </a:cubicBezTo>
                  <a:cubicBezTo>
                    <a:pt x="1288" y="245"/>
                    <a:pt x="1291" y="243"/>
                    <a:pt x="1296" y="238"/>
                  </a:cubicBezTo>
                  <a:cubicBezTo>
                    <a:pt x="1301" y="233"/>
                    <a:pt x="1309" y="226"/>
                    <a:pt x="1313" y="220"/>
                  </a:cubicBezTo>
                  <a:cubicBezTo>
                    <a:pt x="1317" y="214"/>
                    <a:pt x="1319" y="209"/>
                    <a:pt x="1323" y="204"/>
                  </a:cubicBezTo>
                  <a:cubicBezTo>
                    <a:pt x="1327" y="199"/>
                    <a:pt x="1331" y="193"/>
                    <a:pt x="1335" y="189"/>
                  </a:cubicBezTo>
                  <a:cubicBezTo>
                    <a:pt x="1339" y="185"/>
                    <a:pt x="1345" y="183"/>
                    <a:pt x="1349" y="180"/>
                  </a:cubicBezTo>
                  <a:cubicBezTo>
                    <a:pt x="1353" y="177"/>
                    <a:pt x="1355" y="174"/>
                    <a:pt x="1359" y="174"/>
                  </a:cubicBezTo>
                  <a:cubicBezTo>
                    <a:pt x="1363" y="174"/>
                    <a:pt x="1371" y="177"/>
                    <a:pt x="1376" y="178"/>
                  </a:cubicBezTo>
                  <a:cubicBezTo>
                    <a:pt x="1381" y="179"/>
                    <a:pt x="1386" y="181"/>
                    <a:pt x="1392" y="181"/>
                  </a:cubicBezTo>
                  <a:cubicBezTo>
                    <a:pt x="1398" y="181"/>
                    <a:pt x="1407" y="182"/>
                    <a:pt x="1413" y="180"/>
                  </a:cubicBezTo>
                  <a:cubicBezTo>
                    <a:pt x="1419" y="178"/>
                    <a:pt x="1423" y="172"/>
                    <a:pt x="1427" y="168"/>
                  </a:cubicBezTo>
                  <a:cubicBezTo>
                    <a:pt x="1431" y="164"/>
                    <a:pt x="1434" y="158"/>
                    <a:pt x="1439" y="154"/>
                  </a:cubicBezTo>
                  <a:cubicBezTo>
                    <a:pt x="1444" y="150"/>
                    <a:pt x="1450" y="147"/>
                    <a:pt x="1455" y="144"/>
                  </a:cubicBezTo>
                  <a:cubicBezTo>
                    <a:pt x="1460" y="141"/>
                    <a:pt x="1464" y="138"/>
                    <a:pt x="1470" y="135"/>
                  </a:cubicBezTo>
                  <a:cubicBezTo>
                    <a:pt x="1476" y="132"/>
                    <a:pt x="1484" y="132"/>
                    <a:pt x="1490" y="126"/>
                  </a:cubicBezTo>
                  <a:cubicBezTo>
                    <a:pt x="1496" y="120"/>
                    <a:pt x="1503" y="108"/>
                    <a:pt x="1508" y="100"/>
                  </a:cubicBezTo>
                  <a:cubicBezTo>
                    <a:pt x="1513" y="92"/>
                    <a:pt x="1516" y="84"/>
                    <a:pt x="1520" y="76"/>
                  </a:cubicBezTo>
                  <a:cubicBezTo>
                    <a:pt x="1524" y="68"/>
                    <a:pt x="1528" y="62"/>
                    <a:pt x="1532" y="54"/>
                  </a:cubicBezTo>
                  <a:cubicBezTo>
                    <a:pt x="1536" y="46"/>
                    <a:pt x="1542" y="34"/>
                    <a:pt x="1545" y="27"/>
                  </a:cubicBezTo>
                  <a:cubicBezTo>
                    <a:pt x="1548" y="20"/>
                    <a:pt x="1549" y="17"/>
                    <a:pt x="1551" y="13"/>
                  </a:cubicBezTo>
                  <a:cubicBezTo>
                    <a:pt x="1553" y="9"/>
                    <a:pt x="1558" y="3"/>
                    <a:pt x="1560" y="0"/>
                  </a:cubicBezTo>
                </a:path>
              </a:pathLst>
            </a:custGeom>
            <a:noFill/>
            <a:ln w="57150">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Line 68"/>
            <p:cNvSpPr>
              <a:spLocks noChangeShapeType="1"/>
            </p:cNvSpPr>
            <p:nvPr/>
          </p:nvSpPr>
          <p:spPr bwMode="auto">
            <a:xfrm flipV="1">
              <a:off x="3725863" y="3644900"/>
              <a:ext cx="0" cy="2082800"/>
            </a:xfrm>
            <a:prstGeom prst="line">
              <a:avLst/>
            </a:prstGeom>
            <a:noFill/>
            <a:ln w="38100">
              <a:solidFill>
                <a:srgbClr val="FFFF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9"/>
            <p:cNvSpPr>
              <a:spLocks noChangeShapeType="1"/>
            </p:cNvSpPr>
            <p:nvPr/>
          </p:nvSpPr>
          <p:spPr bwMode="auto">
            <a:xfrm>
              <a:off x="1119188" y="5740400"/>
              <a:ext cx="7362825" cy="15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2" name="Line 70"/>
            <p:cNvSpPr>
              <a:spLocks noChangeShapeType="1"/>
            </p:cNvSpPr>
            <p:nvPr/>
          </p:nvSpPr>
          <p:spPr bwMode="auto">
            <a:xfrm>
              <a:off x="1119188" y="1196975"/>
              <a:ext cx="1587" cy="454342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73" name="Line 72"/>
            <p:cNvSpPr>
              <a:spLocks noChangeShapeType="1"/>
            </p:cNvSpPr>
            <p:nvPr/>
          </p:nvSpPr>
          <p:spPr bwMode="auto">
            <a:xfrm flipV="1">
              <a:off x="3606800" y="3632200"/>
              <a:ext cx="114300" cy="7620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 name="Rectangle 1"/>
          <p:cNvSpPr/>
          <p:nvPr/>
        </p:nvSpPr>
        <p:spPr>
          <a:xfrm>
            <a:off x="3454022" y="253999"/>
            <a:ext cx="5331203" cy="646331"/>
          </a:xfrm>
          <a:prstGeom prst="rect">
            <a:avLst/>
          </a:prstGeom>
        </p:spPr>
        <p:txBody>
          <a:bodyPr wrap="none">
            <a:spAutoFit/>
          </a:bodyPr>
          <a:lstStyle/>
          <a:p>
            <a:r>
              <a:rPr lang="en-US" sz="3600" dirty="0" smtClean="0"/>
              <a:t>Historical Carbon </a:t>
            </a:r>
            <a:r>
              <a:rPr lang="en-US" sz="3600" dirty="0"/>
              <a:t>Emissions</a:t>
            </a:r>
          </a:p>
        </p:txBody>
      </p:sp>
    </p:spTree>
    <p:extLst>
      <p:ext uri="{BB962C8B-B14F-4D97-AF65-F5344CB8AC3E}">
        <p14:creationId xmlns:p14="http://schemas.microsoft.com/office/powerpoint/2010/main" val="851195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4162615" y="337498"/>
            <a:ext cx="3221459" cy="646331"/>
          </a:xfrm>
          <a:prstGeom prst="rect">
            <a:avLst/>
          </a:prstGeom>
          <a:noFill/>
        </p:spPr>
        <p:txBody>
          <a:bodyPr wrap="none" rtlCol="0">
            <a:spAutoFit/>
          </a:bodyPr>
          <a:lstStyle/>
          <a:p>
            <a:r>
              <a:rPr lang="en-US" sz="3600" dirty="0" smtClean="0"/>
              <a:t>Possible Futures</a:t>
            </a:r>
            <a:endParaRPr lang="en-US" sz="3600" dirty="0"/>
          </a:p>
        </p:txBody>
      </p:sp>
      <p:grpSp>
        <p:nvGrpSpPr>
          <p:cNvPr id="76" name="Group 75"/>
          <p:cNvGrpSpPr/>
          <p:nvPr/>
        </p:nvGrpSpPr>
        <p:grpSpPr>
          <a:xfrm>
            <a:off x="206147" y="1866504"/>
            <a:ext cx="7689498" cy="4283226"/>
            <a:chOff x="419100" y="1196975"/>
            <a:chExt cx="8062913" cy="4992688"/>
          </a:xfrm>
        </p:grpSpPr>
        <p:sp>
          <p:nvSpPr>
            <p:cNvPr id="78" name="Text Box 3"/>
            <p:cNvSpPr txBox="1">
              <a:spLocks noChangeArrowheads="1"/>
            </p:cNvSpPr>
            <p:nvPr/>
          </p:nvSpPr>
          <p:spPr bwMode="auto">
            <a:xfrm>
              <a:off x="419100" y="4711700"/>
              <a:ext cx="48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latin typeface="Calibri" panose="020F0502020204030204" pitchFamily="34" charset="0"/>
                </a:rPr>
                <a:t>1.6</a:t>
              </a:r>
            </a:p>
          </p:txBody>
        </p:sp>
        <p:sp>
          <p:nvSpPr>
            <p:cNvPr id="79" name="Rectangle 4"/>
            <p:cNvSpPr>
              <a:spLocks noChangeArrowheads="1"/>
            </p:cNvSpPr>
            <p:nvPr/>
          </p:nvSpPr>
          <p:spPr bwMode="auto">
            <a:xfrm>
              <a:off x="1119188" y="5305425"/>
              <a:ext cx="2705100" cy="438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80" name="Rectangle 5"/>
            <p:cNvSpPr>
              <a:spLocks noChangeAspect="1" noChangeArrowheads="1"/>
            </p:cNvSpPr>
            <p:nvPr/>
          </p:nvSpPr>
          <p:spPr bwMode="auto">
            <a:xfrm>
              <a:off x="3736975" y="3638550"/>
              <a:ext cx="2303463" cy="2089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81" name="Freeform 6"/>
            <p:cNvSpPr>
              <a:spLocks noChangeAspect="1"/>
            </p:cNvSpPr>
            <p:nvPr/>
          </p:nvSpPr>
          <p:spPr bwMode="auto">
            <a:xfrm>
              <a:off x="1123950" y="3648075"/>
              <a:ext cx="2627313" cy="1676400"/>
            </a:xfrm>
            <a:custGeom>
              <a:avLst/>
              <a:gdLst>
                <a:gd name="T0" fmla="*/ 390525 w 1655"/>
                <a:gd name="T1" fmla="*/ 1495425 h 1056"/>
                <a:gd name="T2" fmla="*/ 466725 w 1655"/>
                <a:gd name="T3" fmla="*/ 1428750 h 1056"/>
                <a:gd name="T4" fmla="*/ 514350 w 1655"/>
                <a:gd name="T5" fmla="*/ 1419225 h 1056"/>
                <a:gd name="T6" fmla="*/ 609600 w 1655"/>
                <a:gd name="T7" fmla="*/ 1343025 h 1056"/>
                <a:gd name="T8" fmla="*/ 747713 w 1655"/>
                <a:gd name="T9" fmla="*/ 1243013 h 1056"/>
                <a:gd name="T10" fmla="*/ 817563 w 1655"/>
                <a:gd name="T11" fmla="*/ 1181100 h 1056"/>
                <a:gd name="T12" fmla="*/ 881063 w 1655"/>
                <a:gd name="T13" fmla="*/ 1095375 h 1056"/>
                <a:gd name="T14" fmla="*/ 976313 w 1655"/>
                <a:gd name="T15" fmla="*/ 995363 h 1056"/>
                <a:gd name="T16" fmla="*/ 1028700 w 1655"/>
                <a:gd name="T17" fmla="*/ 923925 h 1056"/>
                <a:gd name="T18" fmla="*/ 1062038 w 1655"/>
                <a:gd name="T19" fmla="*/ 890588 h 1056"/>
                <a:gd name="T20" fmla="*/ 1095375 w 1655"/>
                <a:gd name="T21" fmla="*/ 904875 h 1056"/>
                <a:gd name="T22" fmla="*/ 1133475 w 1655"/>
                <a:gd name="T23" fmla="*/ 904875 h 1056"/>
                <a:gd name="T24" fmla="*/ 1201738 w 1655"/>
                <a:gd name="T25" fmla="*/ 855663 h 1056"/>
                <a:gd name="T26" fmla="*/ 1223963 w 1655"/>
                <a:gd name="T27" fmla="*/ 795338 h 1056"/>
                <a:gd name="T28" fmla="*/ 1304925 w 1655"/>
                <a:gd name="T29" fmla="*/ 742950 h 1056"/>
                <a:gd name="T30" fmla="*/ 1338263 w 1655"/>
                <a:gd name="T31" fmla="*/ 695325 h 1056"/>
                <a:gd name="T32" fmla="*/ 1403350 w 1655"/>
                <a:gd name="T33" fmla="*/ 741363 h 1056"/>
                <a:gd name="T34" fmla="*/ 1471613 w 1655"/>
                <a:gd name="T35" fmla="*/ 762000 h 1056"/>
                <a:gd name="T36" fmla="*/ 1533525 w 1655"/>
                <a:gd name="T37" fmla="*/ 762000 h 1056"/>
                <a:gd name="T38" fmla="*/ 1614488 w 1655"/>
                <a:gd name="T39" fmla="*/ 681038 h 1056"/>
                <a:gd name="T40" fmla="*/ 1695450 w 1655"/>
                <a:gd name="T41" fmla="*/ 595313 h 1056"/>
                <a:gd name="T42" fmla="*/ 1781175 w 1655"/>
                <a:gd name="T43" fmla="*/ 523875 h 1056"/>
                <a:gd name="T44" fmla="*/ 1866900 w 1655"/>
                <a:gd name="T45" fmla="*/ 471488 h 1056"/>
                <a:gd name="T46" fmla="*/ 1938338 w 1655"/>
                <a:gd name="T47" fmla="*/ 495300 h 1056"/>
                <a:gd name="T48" fmla="*/ 2081213 w 1655"/>
                <a:gd name="T49" fmla="*/ 423863 h 1056"/>
                <a:gd name="T50" fmla="*/ 2109788 w 1655"/>
                <a:gd name="T51" fmla="*/ 347663 h 1056"/>
                <a:gd name="T52" fmla="*/ 2152650 w 1655"/>
                <a:gd name="T53" fmla="*/ 333375 h 1056"/>
                <a:gd name="T54" fmla="*/ 2219325 w 1655"/>
                <a:gd name="T55" fmla="*/ 338138 h 1056"/>
                <a:gd name="T56" fmla="*/ 2300288 w 1655"/>
                <a:gd name="T57" fmla="*/ 309563 h 1056"/>
                <a:gd name="T58" fmla="*/ 2366963 w 1655"/>
                <a:gd name="T59" fmla="*/ 242888 h 1056"/>
                <a:gd name="T60" fmla="*/ 2424113 w 1655"/>
                <a:gd name="T61" fmla="*/ 161925 h 1056"/>
                <a:gd name="T62" fmla="*/ 2471738 w 1655"/>
                <a:gd name="T63" fmla="*/ 66675 h 1056"/>
                <a:gd name="T64" fmla="*/ 2619375 w 1655"/>
                <a:gd name="T65" fmla="*/ 0 h 1056"/>
                <a:gd name="T66" fmla="*/ 2627313 w 1655"/>
                <a:gd name="T67" fmla="*/ 265113 h 1056"/>
                <a:gd name="T68" fmla="*/ 2624138 w 1655"/>
                <a:gd name="T69" fmla="*/ 1676400 h 1056"/>
                <a:gd name="T70" fmla="*/ 2066925 w 1655"/>
                <a:gd name="T71" fmla="*/ 1676400 h 1056"/>
                <a:gd name="T72" fmla="*/ 1695450 w 1655"/>
                <a:gd name="T73" fmla="*/ 1676400 h 1056"/>
                <a:gd name="T74" fmla="*/ 0 w 1655"/>
                <a:gd name="T75" fmla="*/ 1676400 h 1056"/>
                <a:gd name="T76" fmla="*/ 90488 w 1655"/>
                <a:gd name="T77" fmla="*/ 1624013 h 1056"/>
                <a:gd name="T78" fmla="*/ 166688 w 1655"/>
                <a:gd name="T79" fmla="*/ 1604963 h 1056"/>
                <a:gd name="T80" fmla="*/ 223838 w 1655"/>
                <a:gd name="T81" fmla="*/ 1571625 h 1056"/>
                <a:gd name="T82" fmla="*/ 309563 w 1655"/>
                <a:gd name="T83" fmla="*/ 1509713 h 1056"/>
                <a:gd name="T84" fmla="*/ 390525 w 1655"/>
                <a:gd name="T85" fmla="*/ 1495425 h 10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5"/>
                <a:gd name="T130" fmla="*/ 0 h 1056"/>
                <a:gd name="T131" fmla="*/ 1655 w 1655"/>
                <a:gd name="T132" fmla="*/ 1056 h 10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5" h="1056">
                  <a:moveTo>
                    <a:pt x="246" y="942"/>
                  </a:moveTo>
                  <a:lnTo>
                    <a:pt x="294" y="900"/>
                  </a:lnTo>
                  <a:lnTo>
                    <a:pt x="324" y="894"/>
                  </a:lnTo>
                  <a:lnTo>
                    <a:pt x="384" y="846"/>
                  </a:lnTo>
                  <a:lnTo>
                    <a:pt x="471" y="783"/>
                  </a:lnTo>
                  <a:lnTo>
                    <a:pt x="515" y="744"/>
                  </a:lnTo>
                  <a:lnTo>
                    <a:pt x="555" y="690"/>
                  </a:lnTo>
                  <a:lnTo>
                    <a:pt x="615" y="627"/>
                  </a:lnTo>
                  <a:lnTo>
                    <a:pt x="648" y="582"/>
                  </a:lnTo>
                  <a:lnTo>
                    <a:pt x="669" y="561"/>
                  </a:lnTo>
                  <a:lnTo>
                    <a:pt x="690" y="570"/>
                  </a:lnTo>
                  <a:lnTo>
                    <a:pt x="714" y="570"/>
                  </a:lnTo>
                  <a:lnTo>
                    <a:pt x="757" y="539"/>
                  </a:lnTo>
                  <a:lnTo>
                    <a:pt x="771" y="501"/>
                  </a:lnTo>
                  <a:lnTo>
                    <a:pt x="822" y="468"/>
                  </a:lnTo>
                  <a:lnTo>
                    <a:pt x="843" y="438"/>
                  </a:lnTo>
                  <a:lnTo>
                    <a:pt x="884" y="467"/>
                  </a:lnTo>
                  <a:lnTo>
                    <a:pt x="927" y="480"/>
                  </a:lnTo>
                  <a:lnTo>
                    <a:pt x="966" y="480"/>
                  </a:lnTo>
                  <a:lnTo>
                    <a:pt x="1017" y="429"/>
                  </a:lnTo>
                  <a:lnTo>
                    <a:pt x="1068" y="375"/>
                  </a:lnTo>
                  <a:lnTo>
                    <a:pt x="1122" y="330"/>
                  </a:lnTo>
                  <a:lnTo>
                    <a:pt x="1176" y="297"/>
                  </a:lnTo>
                  <a:lnTo>
                    <a:pt x="1221" y="312"/>
                  </a:lnTo>
                  <a:lnTo>
                    <a:pt x="1311" y="267"/>
                  </a:lnTo>
                  <a:lnTo>
                    <a:pt x="1329" y="219"/>
                  </a:lnTo>
                  <a:lnTo>
                    <a:pt x="1356" y="210"/>
                  </a:lnTo>
                  <a:lnTo>
                    <a:pt x="1398" y="213"/>
                  </a:lnTo>
                  <a:lnTo>
                    <a:pt x="1449" y="195"/>
                  </a:lnTo>
                  <a:lnTo>
                    <a:pt x="1491" y="153"/>
                  </a:lnTo>
                  <a:lnTo>
                    <a:pt x="1527" y="102"/>
                  </a:lnTo>
                  <a:lnTo>
                    <a:pt x="1557" y="42"/>
                  </a:lnTo>
                  <a:lnTo>
                    <a:pt x="1650" y="0"/>
                  </a:lnTo>
                  <a:lnTo>
                    <a:pt x="1655" y="167"/>
                  </a:lnTo>
                  <a:lnTo>
                    <a:pt x="1653" y="1056"/>
                  </a:lnTo>
                  <a:lnTo>
                    <a:pt x="1302" y="1056"/>
                  </a:lnTo>
                  <a:lnTo>
                    <a:pt x="1068" y="1056"/>
                  </a:lnTo>
                  <a:lnTo>
                    <a:pt x="0" y="1056"/>
                  </a:lnTo>
                  <a:lnTo>
                    <a:pt x="57" y="1023"/>
                  </a:lnTo>
                  <a:lnTo>
                    <a:pt x="105" y="1011"/>
                  </a:lnTo>
                  <a:lnTo>
                    <a:pt x="141" y="990"/>
                  </a:lnTo>
                  <a:lnTo>
                    <a:pt x="195" y="951"/>
                  </a:lnTo>
                  <a:lnTo>
                    <a:pt x="246" y="942"/>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Line 7"/>
            <p:cNvSpPr>
              <a:spLocks noChangeAspect="1" noChangeShapeType="1"/>
            </p:cNvSpPr>
            <p:nvPr/>
          </p:nvSpPr>
          <p:spPr bwMode="auto">
            <a:xfrm>
              <a:off x="2347913" y="3875088"/>
              <a:ext cx="327025" cy="255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3" name="AutoShape 8"/>
            <p:cNvSpPr>
              <a:spLocks noChangeAspect="1" noChangeArrowheads="1"/>
            </p:cNvSpPr>
            <p:nvPr/>
          </p:nvSpPr>
          <p:spPr bwMode="auto">
            <a:xfrm flipH="1">
              <a:off x="3805238" y="1603375"/>
              <a:ext cx="2230437" cy="2017713"/>
            </a:xfrm>
            <a:prstGeom prst="rtTriangle">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84" name="Line 9"/>
            <p:cNvSpPr>
              <a:spLocks noChangeAspect="1" noChangeShapeType="1"/>
            </p:cNvSpPr>
            <p:nvPr/>
          </p:nvSpPr>
          <p:spPr bwMode="auto">
            <a:xfrm>
              <a:off x="3762375" y="3652838"/>
              <a:ext cx="2276475"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0"/>
            <p:cNvSpPr>
              <a:spLocks noChangeAspect="1" noChangeShapeType="1"/>
            </p:cNvSpPr>
            <p:nvPr/>
          </p:nvSpPr>
          <p:spPr bwMode="auto">
            <a:xfrm>
              <a:off x="6019800" y="3648075"/>
              <a:ext cx="1003300" cy="576263"/>
            </a:xfrm>
            <a:prstGeom prst="line">
              <a:avLst/>
            </a:prstGeom>
            <a:noFill/>
            <a:ln w="57150">
              <a:solidFill>
                <a:srgbClr val="FF99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7" name="Line 12"/>
            <p:cNvSpPr>
              <a:spLocks noChangeAspect="1" noChangeShapeType="1"/>
            </p:cNvSpPr>
            <p:nvPr/>
          </p:nvSpPr>
          <p:spPr bwMode="auto">
            <a:xfrm flipH="1">
              <a:off x="6215063" y="3254375"/>
              <a:ext cx="384175" cy="217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 name="Text Box 13"/>
            <p:cNvSpPr txBox="1">
              <a:spLocks noChangeAspect="1" noChangeArrowheads="1"/>
            </p:cNvSpPr>
            <p:nvPr/>
          </p:nvSpPr>
          <p:spPr bwMode="auto">
            <a:xfrm>
              <a:off x="1201738" y="1316038"/>
              <a:ext cx="1974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a:latin typeface="Calibri" panose="020F0502020204030204" pitchFamily="34" charset="0"/>
                </a:rPr>
                <a:t>Billions of Tons  Carbon Emitted per Year</a:t>
              </a:r>
            </a:p>
          </p:txBody>
        </p:sp>
        <p:sp>
          <p:nvSpPr>
            <p:cNvPr id="89" name="Rectangle 15"/>
            <p:cNvSpPr>
              <a:spLocks noChangeAspect="1" noChangeArrowheads="1"/>
            </p:cNvSpPr>
            <p:nvPr/>
          </p:nvSpPr>
          <p:spPr bwMode="auto">
            <a:xfrm>
              <a:off x="1085850" y="3495675"/>
              <a:ext cx="15716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latin typeface="Calibri" panose="020F0502020204030204" pitchFamily="34" charset="0"/>
                </a:rPr>
                <a:t>Historical</a:t>
              </a:r>
            </a:p>
            <a:p>
              <a:pPr algn="ctr" eaLnBrk="1" hangingPunct="1">
                <a:spcBef>
                  <a:spcPct val="0"/>
                </a:spcBef>
                <a:buFontTx/>
                <a:buNone/>
              </a:pPr>
              <a:r>
                <a:rPr lang="en-US" altLang="en-US" sz="1600" b="1">
                  <a:latin typeface="Calibri" panose="020F0502020204030204" pitchFamily="34" charset="0"/>
                </a:rPr>
                <a:t> emissions</a:t>
              </a:r>
            </a:p>
          </p:txBody>
        </p:sp>
        <p:sp>
          <p:nvSpPr>
            <p:cNvPr id="90" name="Text Box 16"/>
            <p:cNvSpPr txBox="1">
              <a:spLocks noChangeAspect="1" noChangeArrowheads="1"/>
            </p:cNvSpPr>
            <p:nvPr/>
          </p:nvSpPr>
          <p:spPr bwMode="auto">
            <a:xfrm>
              <a:off x="3932238" y="3698875"/>
              <a:ext cx="1677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chemeClr val="bg1"/>
                  </a:solidFill>
                  <a:latin typeface="Calibri" panose="020F0502020204030204" pitchFamily="34" charset="0"/>
                </a:rPr>
                <a:t>Flat path</a:t>
              </a:r>
            </a:p>
          </p:txBody>
        </p:sp>
        <p:sp>
          <p:nvSpPr>
            <p:cNvPr id="91" name="Text Box 17"/>
            <p:cNvSpPr txBox="1">
              <a:spLocks noChangeAspect="1" noChangeArrowheads="1"/>
            </p:cNvSpPr>
            <p:nvPr/>
          </p:nvSpPr>
          <p:spPr bwMode="auto">
            <a:xfrm>
              <a:off x="4495800" y="2840038"/>
              <a:ext cx="1651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dirty="0">
                  <a:solidFill>
                    <a:schemeClr val="bg1"/>
                  </a:solidFill>
                  <a:latin typeface="Calibri" panose="020F0502020204030204" pitchFamily="34" charset="0"/>
                </a:rPr>
                <a:t>Stabilization Triangle</a:t>
              </a:r>
            </a:p>
          </p:txBody>
        </p:sp>
        <p:sp>
          <p:nvSpPr>
            <p:cNvPr id="92" name="Oval 18"/>
            <p:cNvSpPr>
              <a:spLocks noChangeAspect="1" noChangeArrowheads="1"/>
            </p:cNvSpPr>
            <p:nvPr/>
          </p:nvSpPr>
          <p:spPr bwMode="auto">
            <a:xfrm>
              <a:off x="5840413" y="3495675"/>
              <a:ext cx="357187" cy="35401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93" name="Line 19"/>
            <p:cNvSpPr>
              <a:spLocks noChangeShapeType="1"/>
            </p:cNvSpPr>
            <p:nvPr/>
          </p:nvSpPr>
          <p:spPr bwMode="auto">
            <a:xfrm flipV="1">
              <a:off x="3746500" y="1498600"/>
              <a:ext cx="2374900" cy="21463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4" name="Line 20"/>
            <p:cNvSpPr>
              <a:spLocks noChangeShapeType="1"/>
            </p:cNvSpPr>
            <p:nvPr/>
          </p:nvSpPr>
          <p:spPr bwMode="auto">
            <a:xfrm>
              <a:off x="1052513" y="5740400"/>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21"/>
            <p:cNvSpPr>
              <a:spLocks noChangeShapeType="1"/>
            </p:cNvSpPr>
            <p:nvPr/>
          </p:nvSpPr>
          <p:spPr bwMode="auto">
            <a:xfrm>
              <a:off x="1052513" y="3676650"/>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22"/>
            <p:cNvSpPr>
              <a:spLocks noChangeShapeType="1"/>
            </p:cNvSpPr>
            <p:nvPr/>
          </p:nvSpPr>
          <p:spPr bwMode="auto">
            <a:xfrm>
              <a:off x="1052513" y="1603375"/>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23"/>
            <p:cNvSpPr>
              <a:spLocks noChangeShapeType="1"/>
            </p:cNvSpPr>
            <p:nvPr/>
          </p:nvSpPr>
          <p:spPr bwMode="auto">
            <a:xfrm>
              <a:off x="1119188" y="5740400"/>
              <a:ext cx="7362825" cy="15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 name="Line 24"/>
            <p:cNvSpPr>
              <a:spLocks noChangeShapeType="1"/>
            </p:cNvSpPr>
            <p:nvPr/>
          </p:nvSpPr>
          <p:spPr bwMode="auto">
            <a:xfrm flipV="1">
              <a:off x="1119188"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25"/>
            <p:cNvSpPr>
              <a:spLocks noChangeShapeType="1"/>
            </p:cNvSpPr>
            <p:nvPr/>
          </p:nvSpPr>
          <p:spPr bwMode="auto">
            <a:xfrm flipV="1">
              <a:off x="3421063"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26"/>
            <p:cNvSpPr>
              <a:spLocks noChangeShapeType="1"/>
            </p:cNvSpPr>
            <p:nvPr/>
          </p:nvSpPr>
          <p:spPr bwMode="auto">
            <a:xfrm flipV="1">
              <a:off x="5722938" y="5740400"/>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27"/>
            <p:cNvSpPr>
              <a:spLocks noChangeShapeType="1"/>
            </p:cNvSpPr>
            <p:nvPr/>
          </p:nvSpPr>
          <p:spPr bwMode="auto">
            <a:xfrm flipV="1">
              <a:off x="8016875" y="5740400"/>
              <a:ext cx="1588"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Freeform 28"/>
            <p:cNvSpPr>
              <a:spLocks/>
            </p:cNvSpPr>
            <p:nvPr/>
          </p:nvSpPr>
          <p:spPr bwMode="auto">
            <a:xfrm>
              <a:off x="1119188" y="5283200"/>
              <a:ext cx="47625" cy="38100"/>
            </a:xfrm>
            <a:custGeom>
              <a:avLst/>
              <a:gdLst>
                <a:gd name="T0" fmla="*/ 0 w 30"/>
                <a:gd name="T1" fmla="*/ 38100 h 24"/>
                <a:gd name="T2" fmla="*/ 19050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2" y="12"/>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29"/>
            <p:cNvSpPr>
              <a:spLocks/>
            </p:cNvSpPr>
            <p:nvPr/>
          </p:nvSpPr>
          <p:spPr bwMode="auto">
            <a:xfrm>
              <a:off x="1166813" y="5273675"/>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Line 30"/>
            <p:cNvSpPr>
              <a:spLocks noChangeShapeType="1"/>
            </p:cNvSpPr>
            <p:nvPr/>
          </p:nvSpPr>
          <p:spPr bwMode="auto">
            <a:xfrm flipV="1">
              <a:off x="1214438" y="5264150"/>
              <a:ext cx="47625" cy="95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Freeform 31"/>
            <p:cNvSpPr>
              <a:spLocks/>
            </p:cNvSpPr>
            <p:nvPr/>
          </p:nvSpPr>
          <p:spPr bwMode="auto">
            <a:xfrm>
              <a:off x="1262063" y="5254625"/>
              <a:ext cx="38100" cy="9525"/>
            </a:xfrm>
            <a:custGeom>
              <a:avLst/>
              <a:gdLst>
                <a:gd name="T0" fmla="*/ 0 w 24"/>
                <a:gd name="T1" fmla="*/ 9525 h 6"/>
                <a:gd name="T2" fmla="*/ 19050 w 24"/>
                <a:gd name="T3" fmla="*/ 9525 h 6"/>
                <a:gd name="T4" fmla="*/ 38100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6"/>
                  </a:lnTo>
                  <a:lnTo>
                    <a:pt x="24"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32"/>
            <p:cNvSpPr>
              <a:spLocks/>
            </p:cNvSpPr>
            <p:nvPr/>
          </p:nvSpPr>
          <p:spPr bwMode="auto">
            <a:xfrm>
              <a:off x="1300163" y="5207000"/>
              <a:ext cx="46037" cy="47625"/>
            </a:xfrm>
            <a:custGeom>
              <a:avLst/>
              <a:gdLst>
                <a:gd name="T0" fmla="*/ 0 w 29"/>
                <a:gd name="T1" fmla="*/ 47625 h 30"/>
                <a:gd name="T2" fmla="*/ 19050 w 29"/>
                <a:gd name="T3" fmla="*/ 28575 h 30"/>
                <a:gd name="T4" fmla="*/ 46037 w 29"/>
                <a:gd name="T5" fmla="*/ 0 h 30"/>
                <a:gd name="T6" fmla="*/ 0 60000 65536"/>
                <a:gd name="T7" fmla="*/ 0 60000 65536"/>
                <a:gd name="T8" fmla="*/ 0 60000 65536"/>
                <a:gd name="T9" fmla="*/ 0 w 29"/>
                <a:gd name="T10" fmla="*/ 0 h 30"/>
                <a:gd name="T11" fmla="*/ 29 w 29"/>
                <a:gd name="T12" fmla="*/ 30 h 30"/>
              </a:gdLst>
              <a:ahLst/>
              <a:cxnLst>
                <a:cxn ang="T6">
                  <a:pos x="T0" y="T1"/>
                </a:cxn>
                <a:cxn ang="T7">
                  <a:pos x="T2" y="T3"/>
                </a:cxn>
                <a:cxn ang="T8">
                  <a:pos x="T4" y="T5"/>
                </a:cxn>
              </a:cxnLst>
              <a:rect l="T9" t="T10" r="T11" b="T12"/>
              <a:pathLst>
                <a:path w="29" h="30">
                  <a:moveTo>
                    <a:pt x="0" y="30"/>
                  </a:moveTo>
                  <a:lnTo>
                    <a:pt x="12" y="18"/>
                  </a:lnTo>
                  <a:lnTo>
                    <a:pt x="29"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33"/>
            <p:cNvSpPr>
              <a:spLocks/>
            </p:cNvSpPr>
            <p:nvPr/>
          </p:nvSpPr>
          <p:spPr bwMode="auto">
            <a:xfrm>
              <a:off x="1346200" y="5178425"/>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34"/>
            <p:cNvSpPr>
              <a:spLocks/>
            </p:cNvSpPr>
            <p:nvPr/>
          </p:nvSpPr>
          <p:spPr bwMode="auto">
            <a:xfrm>
              <a:off x="1393825" y="5149850"/>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35"/>
            <p:cNvSpPr>
              <a:spLocks/>
            </p:cNvSpPr>
            <p:nvPr/>
          </p:nvSpPr>
          <p:spPr bwMode="auto">
            <a:xfrm>
              <a:off x="1441450" y="5140325"/>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36"/>
            <p:cNvSpPr>
              <a:spLocks/>
            </p:cNvSpPr>
            <p:nvPr/>
          </p:nvSpPr>
          <p:spPr bwMode="auto">
            <a:xfrm>
              <a:off x="1489075" y="5103813"/>
              <a:ext cx="47625" cy="36512"/>
            </a:xfrm>
            <a:custGeom>
              <a:avLst/>
              <a:gdLst>
                <a:gd name="T0" fmla="*/ 0 w 30"/>
                <a:gd name="T1" fmla="*/ 36512 h 23"/>
                <a:gd name="T2" fmla="*/ 28575 w 30"/>
                <a:gd name="T3" fmla="*/ 17462 h 23"/>
                <a:gd name="T4" fmla="*/ 47625 w 30"/>
                <a:gd name="T5" fmla="*/ 0 h 23"/>
                <a:gd name="T6" fmla="*/ 0 60000 65536"/>
                <a:gd name="T7" fmla="*/ 0 60000 65536"/>
                <a:gd name="T8" fmla="*/ 0 60000 65536"/>
                <a:gd name="T9" fmla="*/ 0 w 30"/>
                <a:gd name="T10" fmla="*/ 0 h 23"/>
                <a:gd name="T11" fmla="*/ 30 w 30"/>
                <a:gd name="T12" fmla="*/ 23 h 23"/>
              </a:gdLst>
              <a:ahLst/>
              <a:cxnLst>
                <a:cxn ang="T6">
                  <a:pos x="T0" y="T1"/>
                </a:cxn>
                <a:cxn ang="T7">
                  <a:pos x="T2" y="T3"/>
                </a:cxn>
                <a:cxn ang="T8">
                  <a:pos x="T4" y="T5"/>
                </a:cxn>
              </a:cxnLst>
              <a:rect l="T9" t="T10" r="T11" b="T12"/>
              <a:pathLst>
                <a:path w="30" h="23">
                  <a:moveTo>
                    <a:pt x="0" y="23"/>
                  </a:moveTo>
                  <a:lnTo>
                    <a:pt x="18"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37"/>
            <p:cNvSpPr>
              <a:spLocks/>
            </p:cNvSpPr>
            <p:nvPr/>
          </p:nvSpPr>
          <p:spPr bwMode="auto">
            <a:xfrm>
              <a:off x="1536700" y="5075238"/>
              <a:ext cx="38100" cy="28575"/>
            </a:xfrm>
            <a:custGeom>
              <a:avLst/>
              <a:gdLst>
                <a:gd name="T0" fmla="*/ 0 w 24"/>
                <a:gd name="T1" fmla="*/ 28575 h 18"/>
                <a:gd name="T2" fmla="*/ 19050 w 24"/>
                <a:gd name="T3" fmla="*/ 9525 h 18"/>
                <a:gd name="T4" fmla="*/ 38100 w 24"/>
                <a:gd name="T5" fmla="*/ 0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18"/>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38"/>
            <p:cNvSpPr>
              <a:spLocks/>
            </p:cNvSpPr>
            <p:nvPr/>
          </p:nvSpPr>
          <p:spPr bwMode="auto">
            <a:xfrm>
              <a:off x="1574800" y="5065713"/>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Line 39"/>
            <p:cNvSpPr>
              <a:spLocks noChangeShapeType="1"/>
            </p:cNvSpPr>
            <p:nvPr/>
          </p:nvSpPr>
          <p:spPr bwMode="auto">
            <a:xfrm flipV="1">
              <a:off x="1622425" y="5046663"/>
              <a:ext cx="47625" cy="1905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40"/>
            <p:cNvSpPr>
              <a:spLocks noChangeShapeType="1"/>
            </p:cNvSpPr>
            <p:nvPr/>
          </p:nvSpPr>
          <p:spPr bwMode="auto">
            <a:xfrm flipV="1">
              <a:off x="1670050" y="5008563"/>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41"/>
            <p:cNvSpPr>
              <a:spLocks noChangeShapeType="1"/>
            </p:cNvSpPr>
            <p:nvPr/>
          </p:nvSpPr>
          <p:spPr bwMode="auto">
            <a:xfrm flipV="1">
              <a:off x="1717675" y="4960938"/>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42"/>
            <p:cNvSpPr>
              <a:spLocks noChangeShapeType="1"/>
            </p:cNvSpPr>
            <p:nvPr/>
          </p:nvSpPr>
          <p:spPr bwMode="auto">
            <a:xfrm flipV="1">
              <a:off x="1765300" y="4922838"/>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43"/>
            <p:cNvSpPr>
              <a:spLocks noChangeShapeType="1"/>
            </p:cNvSpPr>
            <p:nvPr/>
          </p:nvSpPr>
          <p:spPr bwMode="auto">
            <a:xfrm flipV="1">
              <a:off x="1812925" y="4884738"/>
              <a:ext cx="38100"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Freeform 44"/>
            <p:cNvSpPr>
              <a:spLocks/>
            </p:cNvSpPr>
            <p:nvPr/>
          </p:nvSpPr>
          <p:spPr bwMode="auto">
            <a:xfrm>
              <a:off x="1851025" y="4856163"/>
              <a:ext cx="47625" cy="28575"/>
            </a:xfrm>
            <a:custGeom>
              <a:avLst/>
              <a:gdLst>
                <a:gd name="T0" fmla="*/ 0 w 30"/>
                <a:gd name="T1" fmla="*/ 28575 h 18"/>
                <a:gd name="T2" fmla="*/ 19050 w 30"/>
                <a:gd name="T3" fmla="*/ 19050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45"/>
            <p:cNvSpPr>
              <a:spLocks/>
            </p:cNvSpPr>
            <p:nvPr/>
          </p:nvSpPr>
          <p:spPr bwMode="auto">
            <a:xfrm>
              <a:off x="1898650" y="4808538"/>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46"/>
            <p:cNvSpPr>
              <a:spLocks/>
            </p:cNvSpPr>
            <p:nvPr/>
          </p:nvSpPr>
          <p:spPr bwMode="auto">
            <a:xfrm>
              <a:off x="1946275" y="4760913"/>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47"/>
            <p:cNvSpPr>
              <a:spLocks/>
            </p:cNvSpPr>
            <p:nvPr/>
          </p:nvSpPr>
          <p:spPr bwMode="auto">
            <a:xfrm>
              <a:off x="1993900" y="4684713"/>
              <a:ext cx="47625" cy="76200"/>
            </a:xfrm>
            <a:custGeom>
              <a:avLst/>
              <a:gdLst>
                <a:gd name="T0" fmla="*/ 0 w 30"/>
                <a:gd name="T1" fmla="*/ 76200 h 48"/>
                <a:gd name="T2" fmla="*/ 19050 w 30"/>
                <a:gd name="T3" fmla="*/ 38100 h 48"/>
                <a:gd name="T4" fmla="*/ 47625 w 30"/>
                <a:gd name="T5" fmla="*/ 0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48"/>
                  </a:moveTo>
                  <a:lnTo>
                    <a:pt x="12" y="24"/>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48"/>
            <p:cNvSpPr>
              <a:spLocks/>
            </p:cNvSpPr>
            <p:nvPr/>
          </p:nvSpPr>
          <p:spPr bwMode="auto">
            <a:xfrm>
              <a:off x="2041525" y="4646613"/>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Line 49"/>
            <p:cNvSpPr>
              <a:spLocks noChangeShapeType="1"/>
            </p:cNvSpPr>
            <p:nvPr/>
          </p:nvSpPr>
          <p:spPr bwMode="auto">
            <a:xfrm flipV="1">
              <a:off x="2089150" y="4598988"/>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Freeform 50"/>
            <p:cNvSpPr>
              <a:spLocks/>
            </p:cNvSpPr>
            <p:nvPr/>
          </p:nvSpPr>
          <p:spPr bwMode="auto">
            <a:xfrm>
              <a:off x="2127250" y="4541838"/>
              <a:ext cx="47625" cy="57150"/>
            </a:xfrm>
            <a:custGeom>
              <a:avLst/>
              <a:gdLst>
                <a:gd name="T0" fmla="*/ 0 w 30"/>
                <a:gd name="T1" fmla="*/ 57150 h 36"/>
                <a:gd name="T2" fmla="*/ 19050 w 30"/>
                <a:gd name="T3" fmla="*/ 28575 h 36"/>
                <a:gd name="T4" fmla="*/ 38100 w 30"/>
                <a:gd name="T5" fmla="*/ 9525 h 36"/>
                <a:gd name="T6" fmla="*/ 47625 w 30"/>
                <a:gd name="T7" fmla="*/ 0 h 36"/>
                <a:gd name="T8" fmla="*/ 0 60000 65536"/>
                <a:gd name="T9" fmla="*/ 0 60000 65536"/>
                <a:gd name="T10" fmla="*/ 0 60000 65536"/>
                <a:gd name="T11" fmla="*/ 0 60000 65536"/>
                <a:gd name="T12" fmla="*/ 0 w 30"/>
                <a:gd name="T13" fmla="*/ 0 h 36"/>
                <a:gd name="T14" fmla="*/ 30 w 30"/>
                <a:gd name="T15" fmla="*/ 36 h 36"/>
              </a:gdLst>
              <a:ahLst/>
              <a:cxnLst>
                <a:cxn ang="T8">
                  <a:pos x="T0" y="T1"/>
                </a:cxn>
                <a:cxn ang="T9">
                  <a:pos x="T2" y="T3"/>
                </a:cxn>
                <a:cxn ang="T10">
                  <a:pos x="T4" y="T5"/>
                </a:cxn>
                <a:cxn ang="T11">
                  <a:pos x="T6" y="T7"/>
                </a:cxn>
              </a:cxnLst>
              <a:rect l="T12" t="T13" r="T14" b="T15"/>
              <a:pathLst>
                <a:path w="30" h="36">
                  <a:moveTo>
                    <a:pt x="0" y="36"/>
                  </a:moveTo>
                  <a:lnTo>
                    <a:pt x="12" y="18"/>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51"/>
            <p:cNvSpPr>
              <a:spLocks/>
            </p:cNvSpPr>
            <p:nvPr/>
          </p:nvSpPr>
          <p:spPr bwMode="auto">
            <a:xfrm>
              <a:off x="2174875" y="4541838"/>
              <a:ext cx="47625" cy="1587"/>
            </a:xfrm>
            <a:custGeom>
              <a:avLst/>
              <a:gdLst>
                <a:gd name="T0" fmla="*/ 0 w 30"/>
                <a:gd name="T1" fmla="*/ 0 h 1587"/>
                <a:gd name="T2" fmla="*/ 19050 w 30"/>
                <a:gd name="T3" fmla="*/ 0 h 1587"/>
                <a:gd name="T4" fmla="*/ 47625 w 30"/>
                <a:gd name="T5" fmla="*/ 0 h 1587"/>
                <a:gd name="T6" fmla="*/ 0 60000 65536"/>
                <a:gd name="T7" fmla="*/ 0 60000 65536"/>
                <a:gd name="T8" fmla="*/ 0 60000 65536"/>
                <a:gd name="T9" fmla="*/ 0 w 30"/>
                <a:gd name="T10" fmla="*/ 0 h 1587"/>
                <a:gd name="T11" fmla="*/ 30 w 30"/>
                <a:gd name="T12" fmla="*/ 1587 h 1587"/>
              </a:gdLst>
              <a:ahLst/>
              <a:cxnLst>
                <a:cxn ang="T6">
                  <a:pos x="T0" y="T1"/>
                </a:cxn>
                <a:cxn ang="T7">
                  <a:pos x="T2" y="T3"/>
                </a:cxn>
                <a:cxn ang="T8">
                  <a:pos x="T4" y="T5"/>
                </a:cxn>
              </a:cxnLst>
              <a:rect l="T9" t="T10" r="T11" b="T12"/>
              <a:pathLst>
                <a:path w="30" h="1587">
                  <a:moveTo>
                    <a:pt x="0" y="0"/>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 name="Freeform 52"/>
            <p:cNvSpPr>
              <a:spLocks/>
            </p:cNvSpPr>
            <p:nvPr/>
          </p:nvSpPr>
          <p:spPr bwMode="auto">
            <a:xfrm>
              <a:off x="2222500" y="4541838"/>
              <a:ext cx="47625" cy="9525"/>
            </a:xfrm>
            <a:custGeom>
              <a:avLst/>
              <a:gdLst>
                <a:gd name="T0" fmla="*/ 0 w 30"/>
                <a:gd name="T1" fmla="*/ 0 h 6"/>
                <a:gd name="T2" fmla="*/ 19050 w 30"/>
                <a:gd name="T3" fmla="*/ 9525 h 6"/>
                <a:gd name="T4" fmla="*/ 38100 w 30"/>
                <a:gd name="T5" fmla="*/ 9525 h 6"/>
                <a:gd name="T6" fmla="*/ 47625 w 30"/>
                <a:gd name="T7" fmla="*/ 9525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0" y="0"/>
                  </a:moveTo>
                  <a:lnTo>
                    <a:pt x="12" y="6"/>
                  </a:lnTo>
                  <a:lnTo>
                    <a:pt x="24"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53"/>
            <p:cNvSpPr>
              <a:spLocks/>
            </p:cNvSpPr>
            <p:nvPr/>
          </p:nvSpPr>
          <p:spPr bwMode="auto">
            <a:xfrm>
              <a:off x="2270125" y="4475163"/>
              <a:ext cx="47625" cy="76200"/>
            </a:xfrm>
            <a:custGeom>
              <a:avLst/>
              <a:gdLst>
                <a:gd name="T0" fmla="*/ 0 w 30"/>
                <a:gd name="T1" fmla="*/ 76200 h 48"/>
                <a:gd name="T2" fmla="*/ 9525 w 30"/>
                <a:gd name="T3" fmla="*/ 66675 h 48"/>
                <a:gd name="T4" fmla="*/ 19050 w 30"/>
                <a:gd name="T5" fmla="*/ 38100 h 48"/>
                <a:gd name="T6" fmla="*/ 38100 w 30"/>
                <a:gd name="T7" fmla="*/ 19050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42"/>
                  </a:lnTo>
                  <a:lnTo>
                    <a:pt x="12" y="24"/>
                  </a:lnTo>
                  <a:lnTo>
                    <a:pt x="24"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54"/>
            <p:cNvSpPr>
              <a:spLocks/>
            </p:cNvSpPr>
            <p:nvPr/>
          </p:nvSpPr>
          <p:spPr bwMode="auto">
            <a:xfrm>
              <a:off x="2317750" y="4437063"/>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55"/>
            <p:cNvSpPr>
              <a:spLocks/>
            </p:cNvSpPr>
            <p:nvPr/>
          </p:nvSpPr>
          <p:spPr bwMode="auto">
            <a:xfrm>
              <a:off x="2365375" y="4418013"/>
              <a:ext cx="38100" cy="19050"/>
            </a:xfrm>
            <a:custGeom>
              <a:avLst/>
              <a:gdLst>
                <a:gd name="T0" fmla="*/ 0 w 24"/>
                <a:gd name="T1" fmla="*/ 19050 h 12"/>
                <a:gd name="T2" fmla="*/ 19050 w 24"/>
                <a:gd name="T3" fmla="*/ 9525 h 12"/>
                <a:gd name="T4" fmla="*/ 28575 w 24"/>
                <a:gd name="T5" fmla="*/ 9525 h 12"/>
                <a:gd name="T6" fmla="*/ 38100 w 24"/>
                <a:gd name="T7" fmla="*/ 0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12"/>
                  </a:moveTo>
                  <a:lnTo>
                    <a:pt x="12" y="6"/>
                  </a:lnTo>
                  <a:lnTo>
                    <a:pt x="18"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 name="Freeform 56"/>
            <p:cNvSpPr>
              <a:spLocks/>
            </p:cNvSpPr>
            <p:nvPr/>
          </p:nvSpPr>
          <p:spPr bwMode="auto">
            <a:xfrm>
              <a:off x="2403475" y="4341813"/>
              <a:ext cx="47625" cy="76200"/>
            </a:xfrm>
            <a:custGeom>
              <a:avLst/>
              <a:gdLst>
                <a:gd name="T0" fmla="*/ 0 w 30"/>
                <a:gd name="T1" fmla="*/ 76200 h 48"/>
                <a:gd name="T2" fmla="*/ 9525 w 30"/>
                <a:gd name="T3" fmla="*/ 57150 h 48"/>
                <a:gd name="T4" fmla="*/ 19050 w 30"/>
                <a:gd name="T5" fmla="*/ 38100 h 48"/>
                <a:gd name="T6" fmla="*/ 38100 w 30"/>
                <a:gd name="T7" fmla="*/ 9525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36"/>
                  </a:lnTo>
                  <a:lnTo>
                    <a:pt x="12" y="24"/>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57"/>
            <p:cNvSpPr>
              <a:spLocks/>
            </p:cNvSpPr>
            <p:nvPr/>
          </p:nvSpPr>
          <p:spPr bwMode="auto">
            <a:xfrm>
              <a:off x="2451100" y="4341813"/>
              <a:ext cx="47625" cy="19050"/>
            </a:xfrm>
            <a:custGeom>
              <a:avLst/>
              <a:gdLst>
                <a:gd name="T0" fmla="*/ 0 w 30"/>
                <a:gd name="T1" fmla="*/ 0 h 12"/>
                <a:gd name="T2" fmla="*/ 9525 w 30"/>
                <a:gd name="T3" fmla="*/ 0 h 12"/>
                <a:gd name="T4" fmla="*/ 19050 w 30"/>
                <a:gd name="T5" fmla="*/ 0 h 12"/>
                <a:gd name="T6" fmla="*/ 47625 w 30"/>
                <a:gd name="T7" fmla="*/ 19050 h 12"/>
                <a:gd name="T8" fmla="*/ 0 60000 65536"/>
                <a:gd name="T9" fmla="*/ 0 60000 65536"/>
                <a:gd name="T10" fmla="*/ 0 60000 65536"/>
                <a:gd name="T11" fmla="*/ 0 60000 65536"/>
                <a:gd name="T12" fmla="*/ 0 w 30"/>
                <a:gd name="T13" fmla="*/ 0 h 12"/>
                <a:gd name="T14" fmla="*/ 30 w 30"/>
                <a:gd name="T15" fmla="*/ 12 h 12"/>
              </a:gdLst>
              <a:ahLst/>
              <a:cxnLst>
                <a:cxn ang="T8">
                  <a:pos x="T0" y="T1"/>
                </a:cxn>
                <a:cxn ang="T9">
                  <a:pos x="T2" y="T3"/>
                </a:cxn>
                <a:cxn ang="T10">
                  <a:pos x="T4" y="T5"/>
                </a:cxn>
                <a:cxn ang="T11">
                  <a:pos x="T6" y="T7"/>
                </a:cxn>
              </a:cxnLst>
              <a:rect l="T12" t="T13" r="T14" b="T15"/>
              <a:pathLst>
                <a:path w="30" h="12">
                  <a:moveTo>
                    <a:pt x="0" y="0"/>
                  </a:moveTo>
                  <a:lnTo>
                    <a:pt x="6" y="0"/>
                  </a:lnTo>
                  <a:lnTo>
                    <a:pt x="12" y="0"/>
                  </a:lnTo>
                  <a:lnTo>
                    <a:pt x="30" y="12"/>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 name="Freeform 58"/>
            <p:cNvSpPr>
              <a:spLocks/>
            </p:cNvSpPr>
            <p:nvPr/>
          </p:nvSpPr>
          <p:spPr bwMode="auto">
            <a:xfrm>
              <a:off x="2498725" y="4360863"/>
              <a:ext cx="47625" cy="38100"/>
            </a:xfrm>
            <a:custGeom>
              <a:avLst/>
              <a:gdLst>
                <a:gd name="T0" fmla="*/ 0 w 30"/>
                <a:gd name="T1" fmla="*/ 0 h 24"/>
                <a:gd name="T2" fmla="*/ 19050 w 30"/>
                <a:gd name="T3" fmla="*/ 19050 h 24"/>
                <a:gd name="T4" fmla="*/ 47625 w 30"/>
                <a:gd name="T5" fmla="*/ 3810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0"/>
                  </a:moveTo>
                  <a:lnTo>
                    <a:pt x="12" y="12"/>
                  </a:lnTo>
                  <a:lnTo>
                    <a:pt x="30" y="24"/>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59"/>
            <p:cNvSpPr>
              <a:spLocks/>
            </p:cNvSpPr>
            <p:nvPr/>
          </p:nvSpPr>
          <p:spPr bwMode="auto">
            <a:xfrm>
              <a:off x="2546350" y="4398963"/>
              <a:ext cx="47625" cy="9525"/>
            </a:xfrm>
            <a:custGeom>
              <a:avLst/>
              <a:gdLst>
                <a:gd name="T0" fmla="*/ 0 w 30"/>
                <a:gd name="T1" fmla="*/ 0 h 6"/>
                <a:gd name="T2" fmla="*/ 19050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2"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60"/>
            <p:cNvSpPr>
              <a:spLocks/>
            </p:cNvSpPr>
            <p:nvPr/>
          </p:nvSpPr>
          <p:spPr bwMode="auto">
            <a:xfrm>
              <a:off x="2593975" y="4408488"/>
              <a:ext cx="47625" cy="9525"/>
            </a:xfrm>
            <a:custGeom>
              <a:avLst/>
              <a:gdLst>
                <a:gd name="T0" fmla="*/ 0 w 30"/>
                <a:gd name="T1" fmla="*/ 0 h 6"/>
                <a:gd name="T2" fmla="*/ 28575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8"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61"/>
            <p:cNvSpPr>
              <a:spLocks/>
            </p:cNvSpPr>
            <p:nvPr/>
          </p:nvSpPr>
          <p:spPr bwMode="auto">
            <a:xfrm>
              <a:off x="2641600" y="4370388"/>
              <a:ext cx="38100" cy="47625"/>
            </a:xfrm>
            <a:custGeom>
              <a:avLst/>
              <a:gdLst>
                <a:gd name="T0" fmla="*/ 0 w 24"/>
                <a:gd name="T1" fmla="*/ 47625 h 30"/>
                <a:gd name="T2" fmla="*/ 9525 w 24"/>
                <a:gd name="T3" fmla="*/ 38100 h 30"/>
                <a:gd name="T4" fmla="*/ 19050 w 24"/>
                <a:gd name="T5" fmla="*/ 28575 h 30"/>
                <a:gd name="T6" fmla="*/ 38100 w 24"/>
                <a:gd name="T7" fmla="*/ 0 h 30"/>
                <a:gd name="T8" fmla="*/ 0 60000 65536"/>
                <a:gd name="T9" fmla="*/ 0 60000 65536"/>
                <a:gd name="T10" fmla="*/ 0 60000 65536"/>
                <a:gd name="T11" fmla="*/ 0 60000 65536"/>
                <a:gd name="T12" fmla="*/ 0 w 24"/>
                <a:gd name="T13" fmla="*/ 0 h 30"/>
                <a:gd name="T14" fmla="*/ 24 w 24"/>
                <a:gd name="T15" fmla="*/ 30 h 30"/>
              </a:gdLst>
              <a:ahLst/>
              <a:cxnLst>
                <a:cxn ang="T8">
                  <a:pos x="T0" y="T1"/>
                </a:cxn>
                <a:cxn ang="T9">
                  <a:pos x="T2" y="T3"/>
                </a:cxn>
                <a:cxn ang="T10">
                  <a:pos x="T4" y="T5"/>
                </a:cxn>
                <a:cxn ang="T11">
                  <a:pos x="T6" y="T7"/>
                </a:cxn>
              </a:cxnLst>
              <a:rect l="T12" t="T13" r="T14" b="T15"/>
              <a:pathLst>
                <a:path w="24" h="30">
                  <a:moveTo>
                    <a:pt x="0" y="30"/>
                  </a:moveTo>
                  <a:lnTo>
                    <a:pt x="6" y="24"/>
                  </a:lnTo>
                  <a:lnTo>
                    <a:pt x="12" y="18"/>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Line 62"/>
            <p:cNvSpPr>
              <a:spLocks noChangeShapeType="1"/>
            </p:cNvSpPr>
            <p:nvPr/>
          </p:nvSpPr>
          <p:spPr bwMode="auto">
            <a:xfrm flipV="1">
              <a:off x="2679700" y="4322763"/>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63"/>
            <p:cNvSpPr>
              <a:spLocks noChangeShapeType="1"/>
            </p:cNvSpPr>
            <p:nvPr/>
          </p:nvSpPr>
          <p:spPr bwMode="auto">
            <a:xfrm flipV="1">
              <a:off x="2727325" y="4284663"/>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Freeform 64"/>
            <p:cNvSpPr>
              <a:spLocks/>
            </p:cNvSpPr>
            <p:nvPr/>
          </p:nvSpPr>
          <p:spPr bwMode="auto">
            <a:xfrm>
              <a:off x="2774950" y="4246563"/>
              <a:ext cx="46038" cy="38100"/>
            </a:xfrm>
            <a:custGeom>
              <a:avLst/>
              <a:gdLst>
                <a:gd name="T0" fmla="*/ 0 w 29"/>
                <a:gd name="T1" fmla="*/ 38100 h 24"/>
                <a:gd name="T2" fmla="*/ 17463 w 29"/>
                <a:gd name="T3" fmla="*/ 19050 h 24"/>
                <a:gd name="T4" fmla="*/ 46038 w 29"/>
                <a:gd name="T5" fmla="*/ 0 h 24"/>
                <a:gd name="T6" fmla="*/ 0 60000 65536"/>
                <a:gd name="T7" fmla="*/ 0 60000 65536"/>
                <a:gd name="T8" fmla="*/ 0 60000 65536"/>
                <a:gd name="T9" fmla="*/ 0 w 29"/>
                <a:gd name="T10" fmla="*/ 0 h 24"/>
                <a:gd name="T11" fmla="*/ 29 w 29"/>
                <a:gd name="T12" fmla="*/ 24 h 24"/>
              </a:gdLst>
              <a:ahLst/>
              <a:cxnLst>
                <a:cxn ang="T6">
                  <a:pos x="T0" y="T1"/>
                </a:cxn>
                <a:cxn ang="T7">
                  <a:pos x="T2" y="T3"/>
                </a:cxn>
                <a:cxn ang="T8">
                  <a:pos x="T4" y="T5"/>
                </a:cxn>
              </a:cxnLst>
              <a:rect l="T9" t="T10" r="T11" b="T12"/>
              <a:pathLst>
                <a:path w="29" h="24">
                  <a:moveTo>
                    <a:pt x="0" y="24"/>
                  </a:moveTo>
                  <a:lnTo>
                    <a:pt x="11" y="12"/>
                  </a:lnTo>
                  <a:lnTo>
                    <a:pt x="29"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65"/>
            <p:cNvSpPr>
              <a:spLocks/>
            </p:cNvSpPr>
            <p:nvPr/>
          </p:nvSpPr>
          <p:spPr bwMode="auto">
            <a:xfrm>
              <a:off x="2820988" y="4189413"/>
              <a:ext cx="47625" cy="57150"/>
            </a:xfrm>
            <a:custGeom>
              <a:avLst/>
              <a:gdLst>
                <a:gd name="T0" fmla="*/ 0 w 30"/>
                <a:gd name="T1" fmla="*/ 57150 h 36"/>
                <a:gd name="T2" fmla="*/ 19050 w 30"/>
                <a:gd name="T3" fmla="*/ 28575 h 36"/>
                <a:gd name="T4" fmla="*/ 47625 w 30"/>
                <a:gd name="T5" fmla="*/ 0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36"/>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 name="Freeform 66"/>
            <p:cNvSpPr>
              <a:spLocks/>
            </p:cNvSpPr>
            <p:nvPr/>
          </p:nvSpPr>
          <p:spPr bwMode="auto">
            <a:xfrm>
              <a:off x="2868613" y="4160838"/>
              <a:ext cx="47625" cy="28575"/>
            </a:xfrm>
            <a:custGeom>
              <a:avLst/>
              <a:gdLst>
                <a:gd name="T0" fmla="*/ 0 w 30"/>
                <a:gd name="T1" fmla="*/ 28575 h 18"/>
                <a:gd name="T2" fmla="*/ 28575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8"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67"/>
            <p:cNvSpPr>
              <a:spLocks/>
            </p:cNvSpPr>
            <p:nvPr/>
          </p:nvSpPr>
          <p:spPr bwMode="auto">
            <a:xfrm>
              <a:off x="2916238" y="4141788"/>
              <a:ext cx="38100" cy="19050"/>
            </a:xfrm>
            <a:custGeom>
              <a:avLst/>
              <a:gdLst>
                <a:gd name="T0" fmla="*/ 0 w 24"/>
                <a:gd name="T1" fmla="*/ 19050 h 12"/>
                <a:gd name="T2" fmla="*/ 19050 w 24"/>
                <a:gd name="T3" fmla="*/ 9525 h 12"/>
                <a:gd name="T4" fmla="*/ 38100 w 24"/>
                <a:gd name="T5" fmla="*/ 0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12"/>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68"/>
            <p:cNvSpPr>
              <a:spLocks/>
            </p:cNvSpPr>
            <p:nvPr/>
          </p:nvSpPr>
          <p:spPr bwMode="auto">
            <a:xfrm>
              <a:off x="2954338" y="4105275"/>
              <a:ext cx="47625" cy="36513"/>
            </a:xfrm>
            <a:custGeom>
              <a:avLst/>
              <a:gdLst>
                <a:gd name="T0" fmla="*/ 0 w 30"/>
                <a:gd name="T1" fmla="*/ 36513 h 23"/>
                <a:gd name="T2" fmla="*/ 19050 w 30"/>
                <a:gd name="T3" fmla="*/ 17463 h 23"/>
                <a:gd name="T4" fmla="*/ 38100 w 30"/>
                <a:gd name="T5" fmla="*/ 0 h 23"/>
                <a:gd name="T6" fmla="*/ 47625 w 30"/>
                <a:gd name="T7" fmla="*/ 0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23"/>
                  </a:moveTo>
                  <a:lnTo>
                    <a:pt x="12" y="11"/>
                  </a:lnTo>
                  <a:lnTo>
                    <a:pt x="24"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69"/>
            <p:cNvSpPr>
              <a:spLocks/>
            </p:cNvSpPr>
            <p:nvPr/>
          </p:nvSpPr>
          <p:spPr bwMode="auto">
            <a:xfrm>
              <a:off x="3001963" y="4105275"/>
              <a:ext cx="47625" cy="36513"/>
            </a:xfrm>
            <a:custGeom>
              <a:avLst/>
              <a:gdLst>
                <a:gd name="T0" fmla="*/ 0 w 30"/>
                <a:gd name="T1" fmla="*/ 0 h 23"/>
                <a:gd name="T2" fmla="*/ 9525 w 30"/>
                <a:gd name="T3" fmla="*/ 9525 h 23"/>
                <a:gd name="T4" fmla="*/ 19050 w 30"/>
                <a:gd name="T5" fmla="*/ 17463 h 23"/>
                <a:gd name="T6" fmla="*/ 38100 w 30"/>
                <a:gd name="T7" fmla="*/ 26988 h 23"/>
                <a:gd name="T8" fmla="*/ 47625 w 30"/>
                <a:gd name="T9" fmla="*/ 36513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6" y="6"/>
                  </a:lnTo>
                  <a:lnTo>
                    <a:pt x="12" y="11"/>
                  </a:lnTo>
                  <a:lnTo>
                    <a:pt x="24" y="17"/>
                  </a:lnTo>
                  <a:lnTo>
                    <a:pt x="30" y="23"/>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70"/>
            <p:cNvSpPr>
              <a:spLocks/>
            </p:cNvSpPr>
            <p:nvPr/>
          </p:nvSpPr>
          <p:spPr bwMode="auto">
            <a:xfrm>
              <a:off x="3049588" y="4132263"/>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71"/>
            <p:cNvSpPr>
              <a:spLocks/>
            </p:cNvSpPr>
            <p:nvPr/>
          </p:nvSpPr>
          <p:spPr bwMode="auto">
            <a:xfrm>
              <a:off x="3097213" y="4105275"/>
              <a:ext cx="47625" cy="26988"/>
            </a:xfrm>
            <a:custGeom>
              <a:avLst/>
              <a:gdLst>
                <a:gd name="T0" fmla="*/ 0 w 30"/>
                <a:gd name="T1" fmla="*/ 26988 h 17"/>
                <a:gd name="T2" fmla="*/ 19050 w 30"/>
                <a:gd name="T3" fmla="*/ 17463 h 17"/>
                <a:gd name="T4" fmla="*/ 47625 w 30"/>
                <a:gd name="T5" fmla="*/ 0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0" y="17"/>
                  </a:moveTo>
                  <a:lnTo>
                    <a:pt x="12"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Line 72"/>
            <p:cNvSpPr>
              <a:spLocks noChangeShapeType="1"/>
            </p:cNvSpPr>
            <p:nvPr/>
          </p:nvSpPr>
          <p:spPr bwMode="auto">
            <a:xfrm flipV="1">
              <a:off x="3144838" y="4067175"/>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73"/>
            <p:cNvSpPr>
              <a:spLocks noChangeShapeType="1"/>
            </p:cNvSpPr>
            <p:nvPr/>
          </p:nvSpPr>
          <p:spPr bwMode="auto">
            <a:xfrm flipV="1">
              <a:off x="3192463" y="4019550"/>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Freeform 74"/>
            <p:cNvSpPr>
              <a:spLocks/>
            </p:cNvSpPr>
            <p:nvPr/>
          </p:nvSpPr>
          <p:spPr bwMode="auto">
            <a:xfrm>
              <a:off x="3230563" y="3971925"/>
              <a:ext cx="47625" cy="47625"/>
            </a:xfrm>
            <a:custGeom>
              <a:avLst/>
              <a:gdLst>
                <a:gd name="T0" fmla="*/ 0 w 30"/>
                <a:gd name="T1" fmla="*/ 47625 h 30"/>
                <a:gd name="T2" fmla="*/ 19050 w 30"/>
                <a:gd name="T3" fmla="*/ 19050 h 30"/>
                <a:gd name="T4" fmla="*/ 38100 w 30"/>
                <a:gd name="T5" fmla="*/ 9525 h 30"/>
                <a:gd name="T6" fmla="*/ 47625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12" y="12"/>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75"/>
            <p:cNvSpPr>
              <a:spLocks/>
            </p:cNvSpPr>
            <p:nvPr/>
          </p:nvSpPr>
          <p:spPr bwMode="auto">
            <a:xfrm>
              <a:off x="3278188" y="3971925"/>
              <a:ext cx="47625" cy="9525"/>
            </a:xfrm>
            <a:custGeom>
              <a:avLst/>
              <a:gdLst>
                <a:gd name="T0" fmla="*/ 0 w 30"/>
                <a:gd name="T1" fmla="*/ 0 h 6"/>
                <a:gd name="T2" fmla="*/ 9525 w 30"/>
                <a:gd name="T3" fmla="*/ 0 h 6"/>
                <a:gd name="T4" fmla="*/ 19050 w 30"/>
                <a:gd name="T5" fmla="*/ 0 h 6"/>
                <a:gd name="T6" fmla="*/ 47625 w 30"/>
                <a:gd name="T7" fmla="*/ 9525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0" y="0"/>
                  </a:moveTo>
                  <a:lnTo>
                    <a:pt x="6" y="0"/>
                  </a:lnTo>
                  <a:lnTo>
                    <a:pt x="12" y="0"/>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76"/>
            <p:cNvSpPr>
              <a:spLocks/>
            </p:cNvSpPr>
            <p:nvPr/>
          </p:nvSpPr>
          <p:spPr bwMode="auto">
            <a:xfrm>
              <a:off x="3325813" y="3981450"/>
              <a:ext cx="47625" cy="1588"/>
            </a:xfrm>
            <a:custGeom>
              <a:avLst/>
              <a:gdLst>
                <a:gd name="T0" fmla="*/ 0 w 30"/>
                <a:gd name="T1" fmla="*/ 0 h 1588"/>
                <a:gd name="T2" fmla="*/ 19050 w 30"/>
                <a:gd name="T3" fmla="*/ 0 h 1588"/>
                <a:gd name="T4" fmla="*/ 47625 w 30"/>
                <a:gd name="T5" fmla="*/ 0 h 1588"/>
                <a:gd name="T6" fmla="*/ 0 60000 65536"/>
                <a:gd name="T7" fmla="*/ 0 60000 65536"/>
                <a:gd name="T8" fmla="*/ 0 60000 65536"/>
                <a:gd name="T9" fmla="*/ 0 w 30"/>
                <a:gd name="T10" fmla="*/ 0 h 1588"/>
                <a:gd name="T11" fmla="*/ 30 w 30"/>
                <a:gd name="T12" fmla="*/ 1588 h 1588"/>
              </a:gdLst>
              <a:ahLst/>
              <a:cxnLst>
                <a:cxn ang="T6">
                  <a:pos x="T0" y="T1"/>
                </a:cxn>
                <a:cxn ang="T7">
                  <a:pos x="T2" y="T3"/>
                </a:cxn>
                <a:cxn ang="T8">
                  <a:pos x="T4" y="T5"/>
                </a:cxn>
              </a:cxnLst>
              <a:rect l="T9" t="T10" r="T11" b="T12"/>
              <a:pathLst>
                <a:path w="30" h="1588">
                  <a:moveTo>
                    <a:pt x="0" y="0"/>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77"/>
            <p:cNvSpPr>
              <a:spLocks/>
            </p:cNvSpPr>
            <p:nvPr/>
          </p:nvSpPr>
          <p:spPr bwMode="auto">
            <a:xfrm>
              <a:off x="3373438" y="3933825"/>
              <a:ext cx="47625" cy="47625"/>
            </a:xfrm>
            <a:custGeom>
              <a:avLst/>
              <a:gdLst>
                <a:gd name="T0" fmla="*/ 0 w 30"/>
                <a:gd name="T1" fmla="*/ 47625 h 30"/>
                <a:gd name="T2" fmla="*/ 9525 w 30"/>
                <a:gd name="T3" fmla="*/ 38100 h 30"/>
                <a:gd name="T4" fmla="*/ 19050 w 30"/>
                <a:gd name="T5" fmla="*/ 28575 h 30"/>
                <a:gd name="T6" fmla="*/ 47625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6" y="24"/>
                  </a:ln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Line 78"/>
            <p:cNvSpPr>
              <a:spLocks noChangeShapeType="1"/>
            </p:cNvSpPr>
            <p:nvPr/>
          </p:nvSpPr>
          <p:spPr bwMode="auto">
            <a:xfrm flipV="1">
              <a:off x="3421063" y="3905250"/>
              <a:ext cx="47625" cy="2857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Freeform 79"/>
            <p:cNvSpPr>
              <a:spLocks/>
            </p:cNvSpPr>
            <p:nvPr/>
          </p:nvSpPr>
          <p:spPr bwMode="auto">
            <a:xfrm>
              <a:off x="3468688" y="3886200"/>
              <a:ext cx="38100" cy="19050"/>
            </a:xfrm>
            <a:custGeom>
              <a:avLst/>
              <a:gdLst>
                <a:gd name="T0" fmla="*/ 0 w 24"/>
                <a:gd name="T1" fmla="*/ 19050 h 12"/>
                <a:gd name="T2" fmla="*/ 19050 w 24"/>
                <a:gd name="T3" fmla="*/ 9525 h 12"/>
                <a:gd name="T4" fmla="*/ 28575 w 24"/>
                <a:gd name="T5" fmla="*/ 9525 h 12"/>
                <a:gd name="T6" fmla="*/ 38100 w 24"/>
                <a:gd name="T7" fmla="*/ 0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12"/>
                  </a:moveTo>
                  <a:lnTo>
                    <a:pt x="12" y="6"/>
                  </a:lnTo>
                  <a:lnTo>
                    <a:pt x="18"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80"/>
            <p:cNvSpPr>
              <a:spLocks/>
            </p:cNvSpPr>
            <p:nvPr/>
          </p:nvSpPr>
          <p:spPr bwMode="auto">
            <a:xfrm>
              <a:off x="3506788" y="3800475"/>
              <a:ext cx="47625" cy="85725"/>
            </a:xfrm>
            <a:custGeom>
              <a:avLst/>
              <a:gdLst>
                <a:gd name="T0" fmla="*/ 0 w 30"/>
                <a:gd name="T1" fmla="*/ 85725 h 54"/>
                <a:gd name="T2" fmla="*/ 9525 w 30"/>
                <a:gd name="T3" fmla="*/ 66675 h 54"/>
                <a:gd name="T4" fmla="*/ 19050 w 30"/>
                <a:gd name="T5" fmla="*/ 47625 h 54"/>
                <a:gd name="T6" fmla="*/ 47625 w 30"/>
                <a:gd name="T7" fmla="*/ 0 h 54"/>
                <a:gd name="T8" fmla="*/ 0 60000 65536"/>
                <a:gd name="T9" fmla="*/ 0 60000 65536"/>
                <a:gd name="T10" fmla="*/ 0 60000 65536"/>
                <a:gd name="T11" fmla="*/ 0 60000 65536"/>
                <a:gd name="T12" fmla="*/ 0 w 30"/>
                <a:gd name="T13" fmla="*/ 0 h 54"/>
                <a:gd name="T14" fmla="*/ 30 w 30"/>
                <a:gd name="T15" fmla="*/ 54 h 54"/>
              </a:gdLst>
              <a:ahLst/>
              <a:cxnLst>
                <a:cxn ang="T8">
                  <a:pos x="T0" y="T1"/>
                </a:cxn>
                <a:cxn ang="T9">
                  <a:pos x="T2" y="T3"/>
                </a:cxn>
                <a:cxn ang="T10">
                  <a:pos x="T4" y="T5"/>
                </a:cxn>
                <a:cxn ang="T11">
                  <a:pos x="T6" y="T7"/>
                </a:cxn>
              </a:cxnLst>
              <a:rect l="T12" t="T13" r="T14" b="T15"/>
              <a:pathLst>
                <a:path w="30" h="54">
                  <a:moveTo>
                    <a:pt x="0" y="54"/>
                  </a:moveTo>
                  <a:lnTo>
                    <a:pt x="6" y="42"/>
                  </a:lnTo>
                  <a:lnTo>
                    <a:pt x="12" y="3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81"/>
            <p:cNvSpPr>
              <a:spLocks/>
            </p:cNvSpPr>
            <p:nvPr/>
          </p:nvSpPr>
          <p:spPr bwMode="auto">
            <a:xfrm>
              <a:off x="3554413" y="3695700"/>
              <a:ext cx="47625" cy="104775"/>
            </a:xfrm>
            <a:custGeom>
              <a:avLst/>
              <a:gdLst>
                <a:gd name="T0" fmla="*/ 0 w 30"/>
                <a:gd name="T1" fmla="*/ 104775 h 66"/>
                <a:gd name="T2" fmla="*/ 19050 w 30"/>
                <a:gd name="T3" fmla="*/ 57150 h 66"/>
                <a:gd name="T4" fmla="*/ 47625 w 30"/>
                <a:gd name="T5" fmla="*/ 0 h 66"/>
                <a:gd name="T6" fmla="*/ 0 60000 65536"/>
                <a:gd name="T7" fmla="*/ 0 60000 65536"/>
                <a:gd name="T8" fmla="*/ 0 60000 65536"/>
                <a:gd name="T9" fmla="*/ 0 w 30"/>
                <a:gd name="T10" fmla="*/ 0 h 66"/>
                <a:gd name="T11" fmla="*/ 30 w 30"/>
                <a:gd name="T12" fmla="*/ 66 h 66"/>
              </a:gdLst>
              <a:ahLst/>
              <a:cxnLst>
                <a:cxn ang="T6">
                  <a:pos x="T0" y="T1"/>
                </a:cxn>
                <a:cxn ang="T7">
                  <a:pos x="T2" y="T3"/>
                </a:cxn>
                <a:cxn ang="T8">
                  <a:pos x="T4" y="T5"/>
                </a:cxn>
              </a:cxnLst>
              <a:rect l="T9" t="T10" r="T11" b="T12"/>
              <a:pathLst>
                <a:path w="30" h="66">
                  <a:moveTo>
                    <a:pt x="0" y="66"/>
                  </a:moveTo>
                  <a:lnTo>
                    <a:pt x="12" y="3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 name="Rectangle 82"/>
            <p:cNvSpPr>
              <a:spLocks noChangeArrowheads="1"/>
            </p:cNvSpPr>
            <p:nvPr/>
          </p:nvSpPr>
          <p:spPr bwMode="auto">
            <a:xfrm>
              <a:off x="823913" y="5616575"/>
              <a:ext cx="1095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0</a:t>
              </a:r>
              <a:endParaRPr lang="en-US" altLang="en-US" sz="2000">
                <a:latin typeface="Calibri" panose="020F0502020204030204" pitchFamily="34" charset="0"/>
              </a:endParaRPr>
            </a:p>
          </p:txBody>
        </p:sp>
        <p:sp>
          <p:nvSpPr>
            <p:cNvPr id="157" name="Rectangle 83"/>
            <p:cNvSpPr>
              <a:spLocks noChangeArrowheads="1"/>
            </p:cNvSpPr>
            <p:nvPr/>
          </p:nvSpPr>
          <p:spPr bwMode="auto">
            <a:xfrm>
              <a:off x="823913" y="3552825"/>
              <a:ext cx="109537"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8</a:t>
              </a:r>
              <a:endParaRPr lang="en-US" altLang="en-US" sz="2000">
                <a:latin typeface="Calibri" panose="020F0502020204030204" pitchFamily="34" charset="0"/>
              </a:endParaRPr>
            </a:p>
          </p:txBody>
        </p:sp>
        <p:sp>
          <p:nvSpPr>
            <p:cNvPr id="158" name="Rectangle 84"/>
            <p:cNvSpPr>
              <a:spLocks noChangeArrowheads="1"/>
            </p:cNvSpPr>
            <p:nvPr/>
          </p:nvSpPr>
          <p:spPr bwMode="auto">
            <a:xfrm>
              <a:off x="700088" y="1479550"/>
              <a:ext cx="2190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16</a:t>
              </a:r>
              <a:endParaRPr lang="en-US" altLang="en-US" sz="2000">
                <a:latin typeface="Calibri" panose="020F0502020204030204" pitchFamily="34" charset="0"/>
              </a:endParaRPr>
            </a:p>
          </p:txBody>
        </p:sp>
        <p:sp>
          <p:nvSpPr>
            <p:cNvPr id="159" name="Rectangle 85"/>
            <p:cNvSpPr>
              <a:spLocks noChangeArrowheads="1"/>
            </p:cNvSpPr>
            <p:nvPr/>
          </p:nvSpPr>
          <p:spPr bwMode="auto">
            <a:xfrm>
              <a:off x="871538"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1950</a:t>
              </a:r>
              <a:endParaRPr lang="en-US" altLang="en-US" sz="2000">
                <a:latin typeface="Calibri" panose="020F0502020204030204" pitchFamily="34" charset="0"/>
              </a:endParaRPr>
            </a:p>
          </p:txBody>
        </p:sp>
        <p:sp>
          <p:nvSpPr>
            <p:cNvPr id="160" name="Rectangle 86"/>
            <p:cNvSpPr>
              <a:spLocks noChangeArrowheads="1"/>
            </p:cNvSpPr>
            <p:nvPr/>
          </p:nvSpPr>
          <p:spPr bwMode="auto">
            <a:xfrm>
              <a:off x="3173413"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2000</a:t>
              </a:r>
              <a:endParaRPr lang="en-US" altLang="en-US" sz="2000">
                <a:latin typeface="Calibri" panose="020F0502020204030204" pitchFamily="34" charset="0"/>
              </a:endParaRPr>
            </a:p>
          </p:txBody>
        </p:sp>
        <p:sp>
          <p:nvSpPr>
            <p:cNvPr id="161" name="Rectangle 87"/>
            <p:cNvSpPr>
              <a:spLocks noChangeArrowheads="1"/>
            </p:cNvSpPr>
            <p:nvPr/>
          </p:nvSpPr>
          <p:spPr bwMode="auto">
            <a:xfrm>
              <a:off x="5476875"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2050</a:t>
              </a:r>
              <a:endParaRPr lang="en-US" altLang="en-US" sz="2000">
                <a:latin typeface="Calibri" panose="020F0502020204030204" pitchFamily="34" charset="0"/>
              </a:endParaRPr>
            </a:p>
          </p:txBody>
        </p:sp>
        <p:sp>
          <p:nvSpPr>
            <p:cNvPr id="162" name="Rectangle 88"/>
            <p:cNvSpPr>
              <a:spLocks noChangeArrowheads="1"/>
            </p:cNvSpPr>
            <p:nvPr/>
          </p:nvSpPr>
          <p:spPr bwMode="auto">
            <a:xfrm>
              <a:off x="7769225" y="5930900"/>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2100</a:t>
              </a:r>
              <a:endParaRPr lang="en-US" altLang="en-US" sz="2000">
                <a:latin typeface="Calibri" panose="020F0502020204030204" pitchFamily="34" charset="0"/>
              </a:endParaRPr>
            </a:p>
          </p:txBody>
        </p:sp>
        <p:sp>
          <p:nvSpPr>
            <p:cNvPr id="163" name="Freeform 89"/>
            <p:cNvSpPr>
              <a:spLocks/>
            </p:cNvSpPr>
            <p:nvPr/>
          </p:nvSpPr>
          <p:spPr bwMode="auto">
            <a:xfrm>
              <a:off x="1128713" y="3635375"/>
              <a:ext cx="2628900" cy="1670050"/>
            </a:xfrm>
            <a:custGeom>
              <a:avLst/>
              <a:gdLst>
                <a:gd name="T0" fmla="*/ 55563 w 1656"/>
                <a:gd name="T1" fmla="*/ 1644650 h 1052"/>
                <a:gd name="T2" fmla="*/ 136525 w 1656"/>
                <a:gd name="T3" fmla="*/ 1635125 h 1052"/>
                <a:gd name="T4" fmla="*/ 219075 w 1656"/>
                <a:gd name="T5" fmla="*/ 1568450 h 1052"/>
                <a:gd name="T6" fmla="*/ 261938 w 1656"/>
                <a:gd name="T7" fmla="*/ 1541463 h 1052"/>
                <a:gd name="T8" fmla="*/ 333375 w 1656"/>
                <a:gd name="T9" fmla="*/ 1511300 h 1052"/>
                <a:gd name="T10" fmla="*/ 395288 w 1656"/>
                <a:gd name="T11" fmla="*/ 1479550 h 1052"/>
                <a:gd name="T12" fmla="*/ 441325 w 1656"/>
                <a:gd name="T13" fmla="*/ 1436688 h 1052"/>
                <a:gd name="T14" fmla="*/ 495300 w 1656"/>
                <a:gd name="T15" fmla="*/ 1430338 h 1052"/>
                <a:gd name="T16" fmla="*/ 547688 w 1656"/>
                <a:gd name="T17" fmla="*/ 1403350 h 1052"/>
                <a:gd name="T18" fmla="*/ 641350 w 1656"/>
                <a:gd name="T19" fmla="*/ 1317625 h 1052"/>
                <a:gd name="T20" fmla="*/ 717550 w 1656"/>
                <a:gd name="T21" fmla="*/ 1250950 h 1052"/>
                <a:gd name="T22" fmla="*/ 819150 w 1656"/>
                <a:gd name="T23" fmla="*/ 1174750 h 1052"/>
                <a:gd name="T24" fmla="*/ 884238 w 1656"/>
                <a:gd name="T25" fmla="*/ 1084263 h 1052"/>
                <a:gd name="T26" fmla="*/ 966788 w 1656"/>
                <a:gd name="T27" fmla="*/ 1008063 h 1052"/>
                <a:gd name="T28" fmla="*/ 1033463 w 1656"/>
                <a:gd name="T29" fmla="*/ 912813 h 1052"/>
                <a:gd name="T30" fmla="*/ 1093788 w 1656"/>
                <a:gd name="T31" fmla="*/ 906463 h 1052"/>
                <a:gd name="T32" fmla="*/ 1157288 w 1656"/>
                <a:gd name="T33" fmla="*/ 884238 h 1052"/>
                <a:gd name="T34" fmla="*/ 1228725 w 1656"/>
                <a:gd name="T35" fmla="*/ 811213 h 1052"/>
                <a:gd name="T36" fmla="*/ 1293813 w 1656"/>
                <a:gd name="T37" fmla="*/ 741363 h 1052"/>
                <a:gd name="T38" fmla="*/ 1328738 w 1656"/>
                <a:gd name="T39" fmla="*/ 703263 h 1052"/>
                <a:gd name="T40" fmla="*/ 1390650 w 1656"/>
                <a:gd name="T41" fmla="*/ 741363 h 1052"/>
                <a:gd name="T42" fmla="*/ 1452563 w 1656"/>
                <a:gd name="T43" fmla="*/ 769938 h 1052"/>
                <a:gd name="T44" fmla="*/ 1514475 w 1656"/>
                <a:gd name="T45" fmla="*/ 774700 h 1052"/>
                <a:gd name="T46" fmla="*/ 1562100 w 1656"/>
                <a:gd name="T47" fmla="*/ 722313 h 1052"/>
                <a:gd name="T48" fmla="*/ 1604963 w 1656"/>
                <a:gd name="T49" fmla="*/ 682625 h 1052"/>
                <a:gd name="T50" fmla="*/ 1662113 w 1656"/>
                <a:gd name="T51" fmla="*/ 630238 h 1052"/>
                <a:gd name="T52" fmla="*/ 1722438 w 1656"/>
                <a:gd name="T53" fmla="*/ 569913 h 1052"/>
                <a:gd name="T54" fmla="*/ 1800225 w 1656"/>
                <a:gd name="T55" fmla="*/ 517525 h 1052"/>
                <a:gd name="T56" fmla="*/ 1847850 w 1656"/>
                <a:gd name="T57" fmla="*/ 484188 h 1052"/>
                <a:gd name="T58" fmla="*/ 1889125 w 1656"/>
                <a:gd name="T59" fmla="*/ 482600 h 1052"/>
                <a:gd name="T60" fmla="*/ 1965325 w 1656"/>
                <a:gd name="T61" fmla="*/ 498475 h 1052"/>
                <a:gd name="T62" fmla="*/ 2036763 w 1656"/>
                <a:gd name="T63" fmla="*/ 454025 h 1052"/>
                <a:gd name="T64" fmla="*/ 2084388 w 1656"/>
                <a:gd name="T65" fmla="*/ 407988 h 1052"/>
                <a:gd name="T66" fmla="*/ 2119313 w 1656"/>
                <a:gd name="T67" fmla="*/ 358775 h 1052"/>
                <a:gd name="T68" fmla="*/ 2157413 w 1656"/>
                <a:gd name="T69" fmla="*/ 334963 h 1052"/>
                <a:gd name="T70" fmla="*/ 2209800 w 1656"/>
                <a:gd name="T71" fmla="*/ 346075 h 1052"/>
                <a:gd name="T72" fmla="*/ 2265363 w 1656"/>
                <a:gd name="T73" fmla="*/ 325438 h 1052"/>
                <a:gd name="T74" fmla="*/ 2309813 w 1656"/>
                <a:gd name="T75" fmla="*/ 287338 h 1052"/>
                <a:gd name="T76" fmla="*/ 2365375 w 1656"/>
                <a:gd name="T77" fmla="*/ 258763 h 1052"/>
                <a:gd name="T78" fmla="*/ 2413000 w 1656"/>
                <a:gd name="T79" fmla="*/ 179388 h 1052"/>
                <a:gd name="T80" fmla="*/ 2452688 w 1656"/>
                <a:gd name="T81" fmla="*/ 101600 h 1052"/>
                <a:gd name="T82" fmla="*/ 2614613 w 1656"/>
                <a:gd name="T83" fmla="*/ 7938 h 1052"/>
                <a:gd name="T84" fmla="*/ 2514600 w 1656"/>
                <a:gd name="T85" fmla="*/ 55563 h 10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6"/>
                <a:gd name="T130" fmla="*/ 0 h 1052"/>
                <a:gd name="T131" fmla="*/ 1656 w 1656"/>
                <a:gd name="T132" fmla="*/ 1052 h 105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6" h="1052">
                  <a:moveTo>
                    <a:pt x="0" y="1052"/>
                  </a:moveTo>
                  <a:cubicBezTo>
                    <a:pt x="12" y="1046"/>
                    <a:pt x="24" y="1040"/>
                    <a:pt x="35" y="1036"/>
                  </a:cubicBezTo>
                  <a:cubicBezTo>
                    <a:pt x="46" y="1032"/>
                    <a:pt x="58" y="1028"/>
                    <a:pt x="66" y="1027"/>
                  </a:cubicBezTo>
                  <a:cubicBezTo>
                    <a:pt x="74" y="1026"/>
                    <a:pt x="79" y="1030"/>
                    <a:pt x="86" y="1030"/>
                  </a:cubicBezTo>
                  <a:cubicBezTo>
                    <a:pt x="93" y="1030"/>
                    <a:pt x="98" y="1034"/>
                    <a:pt x="107" y="1027"/>
                  </a:cubicBezTo>
                  <a:cubicBezTo>
                    <a:pt x="116" y="1020"/>
                    <a:pt x="131" y="996"/>
                    <a:pt x="138" y="988"/>
                  </a:cubicBezTo>
                  <a:cubicBezTo>
                    <a:pt x="145" y="980"/>
                    <a:pt x="146" y="982"/>
                    <a:pt x="150" y="979"/>
                  </a:cubicBezTo>
                  <a:cubicBezTo>
                    <a:pt x="154" y="976"/>
                    <a:pt x="160" y="975"/>
                    <a:pt x="165" y="971"/>
                  </a:cubicBezTo>
                  <a:cubicBezTo>
                    <a:pt x="170" y="967"/>
                    <a:pt x="173" y="959"/>
                    <a:pt x="180" y="956"/>
                  </a:cubicBezTo>
                  <a:cubicBezTo>
                    <a:pt x="187" y="953"/>
                    <a:pt x="201" y="954"/>
                    <a:pt x="210" y="952"/>
                  </a:cubicBezTo>
                  <a:cubicBezTo>
                    <a:pt x="219" y="950"/>
                    <a:pt x="227" y="947"/>
                    <a:pt x="233" y="944"/>
                  </a:cubicBezTo>
                  <a:cubicBezTo>
                    <a:pt x="239" y="941"/>
                    <a:pt x="244" y="936"/>
                    <a:pt x="249" y="932"/>
                  </a:cubicBezTo>
                  <a:cubicBezTo>
                    <a:pt x="254" y="928"/>
                    <a:pt x="258" y="926"/>
                    <a:pt x="263" y="922"/>
                  </a:cubicBezTo>
                  <a:cubicBezTo>
                    <a:pt x="268" y="918"/>
                    <a:pt x="273" y="908"/>
                    <a:pt x="278" y="905"/>
                  </a:cubicBezTo>
                  <a:cubicBezTo>
                    <a:pt x="283" y="902"/>
                    <a:pt x="288" y="905"/>
                    <a:pt x="294" y="904"/>
                  </a:cubicBezTo>
                  <a:cubicBezTo>
                    <a:pt x="300" y="903"/>
                    <a:pt x="307" y="902"/>
                    <a:pt x="312" y="901"/>
                  </a:cubicBezTo>
                  <a:cubicBezTo>
                    <a:pt x="317" y="900"/>
                    <a:pt x="322" y="898"/>
                    <a:pt x="327" y="895"/>
                  </a:cubicBezTo>
                  <a:cubicBezTo>
                    <a:pt x="332" y="892"/>
                    <a:pt x="339" y="888"/>
                    <a:pt x="345" y="884"/>
                  </a:cubicBezTo>
                  <a:cubicBezTo>
                    <a:pt x="351" y="880"/>
                    <a:pt x="356" y="877"/>
                    <a:pt x="366" y="868"/>
                  </a:cubicBezTo>
                  <a:cubicBezTo>
                    <a:pt x="376" y="859"/>
                    <a:pt x="394" y="839"/>
                    <a:pt x="404" y="830"/>
                  </a:cubicBezTo>
                  <a:cubicBezTo>
                    <a:pt x="414" y="821"/>
                    <a:pt x="418" y="822"/>
                    <a:pt x="426" y="815"/>
                  </a:cubicBezTo>
                  <a:cubicBezTo>
                    <a:pt x="434" y="808"/>
                    <a:pt x="443" y="795"/>
                    <a:pt x="452" y="788"/>
                  </a:cubicBezTo>
                  <a:cubicBezTo>
                    <a:pt x="461" y="781"/>
                    <a:pt x="471" y="780"/>
                    <a:pt x="482" y="772"/>
                  </a:cubicBezTo>
                  <a:cubicBezTo>
                    <a:pt x="493" y="764"/>
                    <a:pt x="506" y="750"/>
                    <a:pt x="516" y="740"/>
                  </a:cubicBezTo>
                  <a:cubicBezTo>
                    <a:pt x="526" y="730"/>
                    <a:pt x="536" y="722"/>
                    <a:pt x="543" y="712"/>
                  </a:cubicBezTo>
                  <a:cubicBezTo>
                    <a:pt x="550" y="702"/>
                    <a:pt x="550" y="693"/>
                    <a:pt x="557" y="683"/>
                  </a:cubicBezTo>
                  <a:cubicBezTo>
                    <a:pt x="564" y="673"/>
                    <a:pt x="578" y="661"/>
                    <a:pt x="587" y="653"/>
                  </a:cubicBezTo>
                  <a:cubicBezTo>
                    <a:pt x="596" y="645"/>
                    <a:pt x="602" y="643"/>
                    <a:pt x="609" y="635"/>
                  </a:cubicBezTo>
                  <a:cubicBezTo>
                    <a:pt x="616" y="627"/>
                    <a:pt x="622" y="615"/>
                    <a:pt x="629" y="605"/>
                  </a:cubicBezTo>
                  <a:cubicBezTo>
                    <a:pt x="636" y="595"/>
                    <a:pt x="645" y="581"/>
                    <a:pt x="651" y="575"/>
                  </a:cubicBezTo>
                  <a:cubicBezTo>
                    <a:pt x="657" y="569"/>
                    <a:pt x="662" y="572"/>
                    <a:pt x="668" y="571"/>
                  </a:cubicBezTo>
                  <a:cubicBezTo>
                    <a:pt x="674" y="570"/>
                    <a:pt x="681" y="570"/>
                    <a:pt x="689" y="571"/>
                  </a:cubicBezTo>
                  <a:cubicBezTo>
                    <a:pt x="697" y="572"/>
                    <a:pt x="710" y="579"/>
                    <a:pt x="717" y="577"/>
                  </a:cubicBezTo>
                  <a:cubicBezTo>
                    <a:pt x="724" y="575"/>
                    <a:pt x="724" y="564"/>
                    <a:pt x="729" y="557"/>
                  </a:cubicBezTo>
                  <a:cubicBezTo>
                    <a:pt x="734" y="550"/>
                    <a:pt x="740" y="541"/>
                    <a:pt x="747" y="533"/>
                  </a:cubicBezTo>
                  <a:cubicBezTo>
                    <a:pt x="754" y="525"/>
                    <a:pt x="766" y="517"/>
                    <a:pt x="774" y="511"/>
                  </a:cubicBezTo>
                  <a:cubicBezTo>
                    <a:pt x="782" y="505"/>
                    <a:pt x="790" y="503"/>
                    <a:pt x="797" y="496"/>
                  </a:cubicBezTo>
                  <a:cubicBezTo>
                    <a:pt x="804" y="489"/>
                    <a:pt x="811" y="474"/>
                    <a:pt x="815" y="467"/>
                  </a:cubicBezTo>
                  <a:cubicBezTo>
                    <a:pt x="819" y="460"/>
                    <a:pt x="820" y="459"/>
                    <a:pt x="824" y="455"/>
                  </a:cubicBezTo>
                  <a:cubicBezTo>
                    <a:pt x="828" y="451"/>
                    <a:pt x="832" y="444"/>
                    <a:pt x="837" y="443"/>
                  </a:cubicBezTo>
                  <a:cubicBezTo>
                    <a:pt x="842" y="442"/>
                    <a:pt x="849" y="445"/>
                    <a:pt x="855" y="449"/>
                  </a:cubicBezTo>
                  <a:cubicBezTo>
                    <a:pt x="861" y="453"/>
                    <a:pt x="869" y="462"/>
                    <a:pt x="876" y="467"/>
                  </a:cubicBezTo>
                  <a:cubicBezTo>
                    <a:pt x="883" y="472"/>
                    <a:pt x="890" y="479"/>
                    <a:pt x="896" y="482"/>
                  </a:cubicBezTo>
                  <a:cubicBezTo>
                    <a:pt x="902" y="485"/>
                    <a:pt x="908" y="484"/>
                    <a:pt x="915" y="485"/>
                  </a:cubicBezTo>
                  <a:cubicBezTo>
                    <a:pt x="922" y="486"/>
                    <a:pt x="933" y="490"/>
                    <a:pt x="939" y="490"/>
                  </a:cubicBezTo>
                  <a:cubicBezTo>
                    <a:pt x="945" y="490"/>
                    <a:pt x="949" y="491"/>
                    <a:pt x="954" y="488"/>
                  </a:cubicBezTo>
                  <a:cubicBezTo>
                    <a:pt x="959" y="485"/>
                    <a:pt x="966" y="478"/>
                    <a:pt x="971" y="472"/>
                  </a:cubicBezTo>
                  <a:cubicBezTo>
                    <a:pt x="976" y="466"/>
                    <a:pt x="980" y="460"/>
                    <a:pt x="984" y="455"/>
                  </a:cubicBezTo>
                  <a:cubicBezTo>
                    <a:pt x="988" y="450"/>
                    <a:pt x="989" y="447"/>
                    <a:pt x="993" y="443"/>
                  </a:cubicBezTo>
                  <a:cubicBezTo>
                    <a:pt x="997" y="439"/>
                    <a:pt x="1006" y="434"/>
                    <a:pt x="1011" y="430"/>
                  </a:cubicBezTo>
                  <a:cubicBezTo>
                    <a:pt x="1016" y="426"/>
                    <a:pt x="1020" y="421"/>
                    <a:pt x="1026" y="416"/>
                  </a:cubicBezTo>
                  <a:cubicBezTo>
                    <a:pt x="1032" y="411"/>
                    <a:pt x="1040" y="402"/>
                    <a:pt x="1047" y="397"/>
                  </a:cubicBezTo>
                  <a:cubicBezTo>
                    <a:pt x="1054" y="392"/>
                    <a:pt x="1061" y="389"/>
                    <a:pt x="1067" y="383"/>
                  </a:cubicBezTo>
                  <a:cubicBezTo>
                    <a:pt x="1073" y="377"/>
                    <a:pt x="1079" y="366"/>
                    <a:pt x="1085" y="359"/>
                  </a:cubicBezTo>
                  <a:cubicBezTo>
                    <a:pt x="1091" y="352"/>
                    <a:pt x="1098" y="345"/>
                    <a:pt x="1106" y="340"/>
                  </a:cubicBezTo>
                  <a:cubicBezTo>
                    <a:pt x="1114" y="335"/>
                    <a:pt x="1126" y="330"/>
                    <a:pt x="1134" y="326"/>
                  </a:cubicBezTo>
                  <a:cubicBezTo>
                    <a:pt x="1142" y="322"/>
                    <a:pt x="1149" y="319"/>
                    <a:pt x="1154" y="316"/>
                  </a:cubicBezTo>
                  <a:cubicBezTo>
                    <a:pt x="1159" y="313"/>
                    <a:pt x="1161" y="308"/>
                    <a:pt x="1164" y="305"/>
                  </a:cubicBezTo>
                  <a:cubicBezTo>
                    <a:pt x="1167" y="302"/>
                    <a:pt x="1169" y="298"/>
                    <a:pt x="1173" y="298"/>
                  </a:cubicBezTo>
                  <a:cubicBezTo>
                    <a:pt x="1177" y="298"/>
                    <a:pt x="1184" y="301"/>
                    <a:pt x="1190" y="304"/>
                  </a:cubicBezTo>
                  <a:cubicBezTo>
                    <a:pt x="1196" y="307"/>
                    <a:pt x="1204" y="314"/>
                    <a:pt x="1212" y="316"/>
                  </a:cubicBezTo>
                  <a:cubicBezTo>
                    <a:pt x="1220" y="318"/>
                    <a:pt x="1229" y="317"/>
                    <a:pt x="1238" y="314"/>
                  </a:cubicBezTo>
                  <a:cubicBezTo>
                    <a:pt x="1247" y="311"/>
                    <a:pt x="1258" y="301"/>
                    <a:pt x="1265" y="296"/>
                  </a:cubicBezTo>
                  <a:cubicBezTo>
                    <a:pt x="1272" y="291"/>
                    <a:pt x="1278" y="290"/>
                    <a:pt x="1283" y="286"/>
                  </a:cubicBezTo>
                  <a:cubicBezTo>
                    <a:pt x="1288" y="282"/>
                    <a:pt x="1291" y="280"/>
                    <a:pt x="1296" y="275"/>
                  </a:cubicBezTo>
                  <a:cubicBezTo>
                    <a:pt x="1301" y="270"/>
                    <a:pt x="1309" y="263"/>
                    <a:pt x="1313" y="257"/>
                  </a:cubicBezTo>
                  <a:cubicBezTo>
                    <a:pt x="1317" y="251"/>
                    <a:pt x="1319" y="246"/>
                    <a:pt x="1323" y="241"/>
                  </a:cubicBezTo>
                  <a:cubicBezTo>
                    <a:pt x="1327" y="236"/>
                    <a:pt x="1331" y="230"/>
                    <a:pt x="1335" y="226"/>
                  </a:cubicBezTo>
                  <a:cubicBezTo>
                    <a:pt x="1339" y="222"/>
                    <a:pt x="1345" y="220"/>
                    <a:pt x="1349" y="217"/>
                  </a:cubicBezTo>
                  <a:cubicBezTo>
                    <a:pt x="1353" y="214"/>
                    <a:pt x="1355" y="211"/>
                    <a:pt x="1359" y="211"/>
                  </a:cubicBezTo>
                  <a:cubicBezTo>
                    <a:pt x="1363" y="211"/>
                    <a:pt x="1371" y="214"/>
                    <a:pt x="1376" y="215"/>
                  </a:cubicBezTo>
                  <a:cubicBezTo>
                    <a:pt x="1381" y="216"/>
                    <a:pt x="1386" y="218"/>
                    <a:pt x="1392" y="218"/>
                  </a:cubicBezTo>
                  <a:cubicBezTo>
                    <a:pt x="1398" y="218"/>
                    <a:pt x="1407" y="219"/>
                    <a:pt x="1413" y="217"/>
                  </a:cubicBezTo>
                  <a:cubicBezTo>
                    <a:pt x="1419" y="215"/>
                    <a:pt x="1423" y="209"/>
                    <a:pt x="1427" y="205"/>
                  </a:cubicBezTo>
                  <a:cubicBezTo>
                    <a:pt x="1431" y="201"/>
                    <a:pt x="1434" y="195"/>
                    <a:pt x="1439" y="191"/>
                  </a:cubicBezTo>
                  <a:cubicBezTo>
                    <a:pt x="1444" y="187"/>
                    <a:pt x="1450" y="184"/>
                    <a:pt x="1455" y="181"/>
                  </a:cubicBezTo>
                  <a:cubicBezTo>
                    <a:pt x="1460" y="178"/>
                    <a:pt x="1464" y="175"/>
                    <a:pt x="1470" y="172"/>
                  </a:cubicBezTo>
                  <a:cubicBezTo>
                    <a:pt x="1476" y="169"/>
                    <a:pt x="1484" y="169"/>
                    <a:pt x="1490" y="163"/>
                  </a:cubicBezTo>
                  <a:cubicBezTo>
                    <a:pt x="1496" y="157"/>
                    <a:pt x="1503" y="145"/>
                    <a:pt x="1508" y="137"/>
                  </a:cubicBezTo>
                  <a:cubicBezTo>
                    <a:pt x="1513" y="129"/>
                    <a:pt x="1516" y="121"/>
                    <a:pt x="1520" y="113"/>
                  </a:cubicBezTo>
                  <a:cubicBezTo>
                    <a:pt x="1524" y="105"/>
                    <a:pt x="1528" y="99"/>
                    <a:pt x="1532" y="91"/>
                  </a:cubicBezTo>
                  <a:cubicBezTo>
                    <a:pt x="1536" y="83"/>
                    <a:pt x="1542" y="71"/>
                    <a:pt x="1545" y="64"/>
                  </a:cubicBezTo>
                  <a:cubicBezTo>
                    <a:pt x="1548" y="57"/>
                    <a:pt x="1534" y="60"/>
                    <a:pt x="1551" y="50"/>
                  </a:cubicBezTo>
                  <a:cubicBezTo>
                    <a:pt x="1568" y="40"/>
                    <a:pt x="1638" y="10"/>
                    <a:pt x="1647" y="5"/>
                  </a:cubicBezTo>
                  <a:cubicBezTo>
                    <a:pt x="1656" y="0"/>
                    <a:pt x="1615" y="18"/>
                    <a:pt x="1605" y="23"/>
                  </a:cubicBezTo>
                  <a:cubicBezTo>
                    <a:pt x="1595" y="28"/>
                    <a:pt x="1591" y="32"/>
                    <a:pt x="1584" y="35"/>
                  </a:cubicBezTo>
                  <a:cubicBezTo>
                    <a:pt x="1577" y="38"/>
                    <a:pt x="1567" y="38"/>
                    <a:pt x="1563" y="38"/>
                  </a:cubicBezTo>
                </a:path>
              </a:pathLst>
            </a:custGeom>
            <a:noFill/>
            <a:ln w="57150">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 name="Line 90"/>
            <p:cNvSpPr>
              <a:spLocks noChangeShapeType="1"/>
            </p:cNvSpPr>
            <p:nvPr/>
          </p:nvSpPr>
          <p:spPr bwMode="auto">
            <a:xfrm flipV="1">
              <a:off x="3759200" y="3644900"/>
              <a:ext cx="0" cy="2082800"/>
            </a:xfrm>
            <a:prstGeom prst="line">
              <a:avLst/>
            </a:prstGeom>
            <a:noFill/>
            <a:ln w="38100">
              <a:solidFill>
                <a:srgbClr val="FFFF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91"/>
            <p:cNvSpPr>
              <a:spLocks noChangeShapeType="1"/>
            </p:cNvSpPr>
            <p:nvPr/>
          </p:nvSpPr>
          <p:spPr bwMode="auto">
            <a:xfrm>
              <a:off x="4953000" y="3848100"/>
              <a:ext cx="2413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6" name="Line 92"/>
            <p:cNvSpPr>
              <a:spLocks noChangeShapeType="1"/>
            </p:cNvSpPr>
            <p:nvPr/>
          </p:nvSpPr>
          <p:spPr bwMode="auto">
            <a:xfrm>
              <a:off x="1119188" y="1196975"/>
              <a:ext cx="1587" cy="454342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167" name="AutoShape 93"/>
            <p:cNvSpPr>
              <a:spLocks noChangeArrowheads="1"/>
            </p:cNvSpPr>
            <p:nvPr/>
          </p:nvSpPr>
          <p:spPr bwMode="auto">
            <a:xfrm>
              <a:off x="444500" y="4711700"/>
              <a:ext cx="431800" cy="3429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168" name="Line 94"/>
            <p:cNvSpPr>
              <a:spLocks noChangeShapeType="1"/>
            </p:cNvSpPr>
            <p:nvPr/>
          </p:nvSpPr>
          <p:spPr bwMode="auto">
            <a:xfrm>
              <a:off x="850900" y="5054600"/>
              <a:ext cx="2413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70" name="Text Box 11"/>
          <p:cNvSpPr txBox="1">
            <a:spLocks noChangeAspect="1" noChangeArrowheads="1"/>
          </p:cNvSpPr>
          <p:nvPr/>
        </p:nvSpPr>
        <p:spPr bwMode="auto">
          <a:xfrm>
            <a:off x="5956251" y="1378648"/>
            <a:ext cx="25063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smtClean="0">
                <a:latin typeface="Calibri" panose="020F0502020204030204" pitchFamily="34" charset="0"/>
              </a:rPr>
              <a:t>Do nothing= rising seas, flooded coasts, failed crops, extreme weather disease, famine</a:t>
            </a:r>
            <a:endParaRPr lang="en-US" altLang="en-US" sz="1400" b="1" dirty="0">
              <a:latin typeface="Calibri" panose="020F0502020204030204" pitchFamily="34" charset="0"/>
            </a:endParaRPr>
          </a:p>
        </p:txBody>
      </p:sp>
      <p:sp>
        <p:nvSpPr>
          <p:cNvPr id="171" name="Text Box 11"/>
          <p:cNvSpPr txBox="1">
            <a:spLocks noChangeAspect="1" noChangeArrowheads="1"/>
          </p:cNvSpPr>
          <p:nvPr/>
        </p:nvSpPr>
        <p:spPr bwMode="auto">
          <a:xfrm>
            <a:off x="6752939" y="4452619"/>
            <a:ext cx="1373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smtClean="0">
                <a:latin typeface="Calibri" panose="020F0502020204030204" pitchFamily="34" charset="0"/>
              </a:rPr>
              <a:t>Long term Goal Net Decrease C02</a:t>
            </a:r>
            <a:endParaRPr lang="en-US" altLang="en-US" sz="1400" b="1" dirty="0">
              <a:latin typeface="Calibri" panose="020F0502020204030204" pitchFamily="34" charset="0"/>
            </a:endParaRPr>
          </a:p>
        </p:txBody>
      </p:sp>
      <p:sp>
        <p:nvSpPr>
          <p:cNvPr id="172" name="Text Box 103"/>
          <p:cNvSpPr txBox="1">
            <a:spLocks noChangeArrowheads="1"/>
          </p:cNvSpPr>
          <p:nvPr/>
        </p:nvSpPr>
        <p:spPr bwMode="auto">
          <a:xfrm>
            <a:off x="6190606" y="3396201"/>
            <a:ext cx="2618320" cy="43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a:latin typeface="Calibri" panose="020F0502020204030204" pitchFamily="34" charset="0"/>
              </a:rPr>
              <a:t>Goal: In 50 years, same</a:t>
            </a:r>
          </a:p>
          <a:p>
            <a:pPr eaLnBrk="1" hangingPunct="1">
              <a:spcBef>
                <a:spcPct val="0"/>
              </a:spcBef>
              <a:buFontTx/>
              <a:buNone/>
            </a:pPr>
            <a:r>
              <a:rPr lang="en-US" altLang="en-US" sz="1400" b="1" dirty="0">
                <a:latin typeface="Calibri" panose="020F0502020204030204" pitchFamily="34" charset="0"/>
              </a:rPr>
              <a:t>global emissions as today</a:t>
            </a:r>
          </a:p>
        </p:txBody>
      </p:sp>
    </p:spTree>
    <p:extLst>
      <p:ext uri="{BB962C8B-B14F-4D97-AF65-F5344CB8AC3E}">
        <p14:creationId xmlns:p14="http://schemas.microsoft.com/office/powerpoint/2010/main" val="2510977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p:cNvGrpSpPr/>
          <p:nvPr/>
        </p:nvGrpSpPr>
        <p:grpSpPr>
          <a:xfrm>
            <a:off x="195483" y="1778680"/>
            <a:ext cx="9004177" cy="4364637"/>
            <a:chOff x="830905" y="1242729"/>
            <a:chExt cx="9350376" cy="5060951"/>
          </a:xfrm>
        </p:grpSpPr>
        <p:sp>
          <p:nvSpPr>
            <p:cNvPr id="272" name="Text Box 2"/>
            <p:cNvSpPr txBox="1">
              <a:spLocks noChangeArrowheads="1"/>
            </p:cNvSpPr>
            <p:nvPr/>
          </p:nvSpPr>
          <p:spPr bwMode="auto">
            <a:xfrm>
              <a:off x="830905" y="4825718"/>
              <a:ext cx="795336" cy="40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dirty="0">
                  <a:latin typeface="Calibri" panose="020F0502020204030204" pitchFamily="34" charset="0"/>
                </a:rPr>
                <a:t>1.6</a:t>
              </a:r>
            </a:p>
          </p:txBody>
        </p:sp>
        <p:sp>
          <p:nvSpPr>
            <p:cNvPr id="273" name="Rectangle 3"/>
            <p:cNvSpPr>
              <a:spLocks noChangeArrowheads="1"/>
            </p:cNvSpPr>
            <p:nvPr/>
          </p:nvSpPr>
          <p:spPr bwMode="auto">
            <a:xfrm>
              <a:off x="1530993" y="5419442"/>
              <a:ext cx="2705100" cy="438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274" name="Rectangle 4"/>
            <p:cNvSpPr>
              <a:spLocks noChangeAspect="1" noChangeArrowheads="1"/>
            </p:cNvSpPr>
            <p:nvPr/>
          </p:nvSpPr>
          <p:spPr bwMode="auto">
            <a:xfrm>
              <a:off x="4148781" y="3752567"/>
              <a:ext cx="2303462" cy="2089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275" name="Freeform 5"/>
            <p:cNvSpPr>
              <a:spLocks noChangeAspect="1"/>
            </p:cNvSpPr>
            <p:nvPr/>
          </p:nvSpPr>
          <p:spPr bwMode="auto">
            <a:xfrm>
              <a:off x="1521468" y="3776380"/>
              <a:ext cx="2627313" cy="1676400"/>
            </a:xfrm>
            <a:custGeom>
              <a:avLst/>
              <a:gdLst>
                <a:gd name="T0" fmla="*/ 390525 w 1655"/>
                <a:gd name="T1" fmla="*/ 1495425 h 1056"/>
                <a:gd name="T2" fmla="*/ 466725 w 1655"/>
                <a:gd name="T3" fmla="*/ 1428750 h 1056"/>
                <a:gd name="T4" fmla="*/ 514350 w 1655"/>
                <a:gd name="T5" fmla="*/ 1419225 h 1056"/>
                <a:gd name="T6" fmla="*/ 609600 w 1655"/>
                <a:gd name="T7" fmla="*/ 1343025 h 1056"/>
                <a:gd name="T8" fmla="*/ 747713 w 1655"/>
                <a:gd name="T9" fmla="*/ 1243013 h 1056"/>
                <a:gd name="T10" fmla="*/ 817563 w 1655"/>
                <a:gd name="T11" fmla="*/ 1181100 h 1056"/>
                <a:gd name="T12" fmla="*/ 881063 w 1655"/>
                <a:gd name="T13" fmla="*/ 1095375 h 1056"/>
                <a:gd name="T14" fmla="*/ 976313 w 1655"/>
                <a:gd name="T15" fmla="*/ 995363 h 1056"/>
                <a:gd name="T16" fmla="*/ 1028700 w 1655"/>
                <a:gd name="T17" fmla="*/ 923925 h 1056"/>
                <a:gd name="T18" fmla="*/ 1062038 w 1655"/>
                <a:gd name="T19" fmla="*/ 890588 h 1056"/>
                <a:gd name="T20" fmla="*/ 1095375 w 1655"/>
                <a:gd name="T21" fmla="*/ 904875 h 1056"/>
                <a:gd name="T22" fmla="*/ 1133475 w 1655"/>
                <a:gd name="T23" fmla="*/ 904875 h 1056"/>
                <a:gd name="T24" fmla="*/ 1201738 w 1655"/>
                <a:gd name="T25" fmla="*/ 855663 h 1056"/>
                <a:gd name="T26" fmla="*/ 1223963 w 1655"/>
                <a:gd name="T27" fmla="*/ 795338 h 1056"/>
                <a:gd name="T28" fmla="*/ 1304925 w 1655"/>
                <a:gd name="T29" fmla="*/ 742950 h 1056"/>
                <a:gd name="T30" fmla="*/ 1338263 w 1655"/>
                <a:gd name="T31" fmla="*/ 695325 h 1056"/>
                <a:gd name="T32" fmla="*/ 1403350 w 1655"/>
                <a:gd name="T33" fmla="*/ 741363 h 1056"/>
                <a:gd name="T34" fmla="*/ 1471613 w 1655"/>
                <a:gd name="T35" fmla="*/ 762000 h 1056"/>
                <a:gd name="T36" fmla="*/ 1533525 w 1655"/>
                <a:gd name="T37" fmla="*/ 762000 h 1056"/>
                <a:gd name="T38" fmla="*/ 1614488 w 1655"/>
                <a:gd name="T39" fmla="*/ 681038 h 1056"/>
                <a:gd name="T40" fmla="*/ 1695450 w 1655"/>
                <a:gd name="T41" fmla="*/ 595313 h 1056"/>
                <a:gd name="T42" fmla="*/ 1781175 w 1655"/>
                <a:gd name="T43" fmla="*/ 523875 h 1056"/>
                <a:gd name="T44" fmla="*/ 1866900 w 1655"/>
                <a:gd name="T45" fmla="*/ 471488 h 1056"/>
                <a:gd name="T46" fmla="*/ 1938338 w 1655"/>
                <a:gd name="T47" fmla="*/ 495300 h 1056"/>
                <a:gd name="T48" fmla="*/ 2081213 w 1655"/>
                <a:gd name="T49" fmla="*/ 423863 h 1056"/>
                <a:gd name="T50" fmla="*/ 2109788 w 1655"/>
                <a:gd name="T51" fmla="*/ 347663 h 1056"/>
                <a:gd name="T52" fmla="*/ 2152650 w 1655"/>
                <a:gd name="T53" fmla="*/ 333375 h 1056"/>
                <a:gd name="T54" fmla="*/ 2219325 w 1655"/>
                <a:gd name="T55" fmla="*/ 338138 h 1056"/>
                <a:gd name="T56" fmla="*/ 2300288 w 1655"/>
                <a:gd name="T57" fmla="*/ 309563 h 1056"/>
                <a:gd name="T58" fmla="*/ 2366963 w 1655"/>
                <a:gd name="T59" fmla="*/ 242888 h 1056"/>
                <a:gd name="T60" fmla="*/ 2424113 w 1655"/>
                <a:gd name="T61" fmla="*/ 161925 h 1056"/>
                <a:gd name="T62" fmla="*/ 2471738 w 1655"/>
                <a:gd name="T63" fmla="*/ 66675 h 1056"/>
                <a:gd name="T64" fmla="*/ 2619375 w 1655"/>
                <a:gd name="T65" fmla="*/ 0 h 1056"/>
                <a:gd name="T66" fmla="*/ 2627313 w 1655"/>
                <a:gd name="T67" fmla="*/ 265113 h 1056"/>
                <a:gd name="T68" fmla="*/ 2624138 w 1655"/>
                <a:gd name="T69" fmla="*/ 1676400 h 1056"/>
                <a:gd name="T70" fmla="*/ 2066925 w 1655"/>
                <a:gd name="T71" fmla="*/ 1676400 h 1056"/>
                <a:gd name="T72" fmla="*/ 1695450 w 1655"/>
                <a:gd name="T73" fmla="*/ 1676400 h 1056"/>
                <a:gd name="T74" fmla="*/ 0 w 1655"/>
                <a:gd name="T75" fmla="*/ 1676400 h 1056"/>
                <a:gd name="T76" fmla="*/ 90488 w 1655"/>
                <a:gd name="T77" fmla="*/ 1624013 h 1056"/>
                <a:gd name="T78" fmla="*/ 166688 w 1655"/>
                <a:gd name="T79" fmla="*/ 1604963 h 1056"/>
                <a:gd name="T80" fmla="*/ 223838 w 1655"/>
                <a:gd name="T81" fmla="*/ 1571625 h 1056"/>
                <a:gd name="T82" fmla="*/ 309563 w 1655"/>
                <a:gd name="T83" fmla="*/ 1509713 h 1056"/>
                <a:gd name="T84" fmla="*/ 390525 w 1655"/>
                <a:gd name="T85" fmla="*/ 1495425 h 10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5"/>
                <a:gd name="T130" fmla="*/ 0 h 1056"/>
                <a:gd name="T131" fmla="*/ 1655 w 1655"/>
                <a:gd name="T132" fmla="*/ 1056 h 105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5" h="1056">
                  <a:moveTo>
                    <a:pt x="246" y="942"/>
                  </a:moveTo>
                  <a:lnTo>
                    <a:pt x="294" y="900"/>
                  </a:lnTo>
                  <a:lnTo>
                    <a:pt x="324" y="894"/>
                  </a:lnTo>
                  <a:lnTo>
                    <a:pt x="384" y="846"/>
                  </a:lnTo>
                  <a:lnTo>
                    <a:pt x="471" y="783"/>
                  </a:lnTo>
                  <a:lnTo>
                    <a:pt x="515" y="744"/>
                  </a:lnTo>
                  <a:lnTo>
                    <a:pt x="555" y="690"/>
                  </a:lnTo>
                  <a:lnTo>
                    <a:pt x="615" y="627"/>
                  </a:lnTo>
                  <a:lnTo>
                    <a:pt x="648" y="582"/>
                  </a:lnTo>
                  <a:lnTo>
                    <a:pt x="669" y="561"/>
                  </a:lnTo>
                  <a:lnTo>
                    <a:pt x="690" y="570"/>
                  </a:lnTo>
                  <a:lnTo>
                    <a:pt x="714" y="570"/>
                  </a:lnTo>
                  <a:lnTo>
                    <a:pt x="757" y="539"/>
                  </a:lnTo>
                  <a:lnTo>
                    <a:pt x="771" y="501"/>
                  </a:lnTo>
                  <a:lnTo>
                    <a:pt x="822" y="468"/>
                  </a:lnTo>
                  <a:lnTo>
                    <a:pt x="843" y="438"/>
                  </a:lnTo>
                  <a:lnTo>
                    <a:pt x="884" y="467"/>
                  </a:lnTo>
                  <a:lnTo>
                    <a:pt x="927" y="480"/>
                  </a:lnTo>
                  <a:lnTo>
                    <a:pt x="966" y="480"/>
                  </a:lnTo>
                  <a:lnTo>
                    <a:pt x="1017" y="429"/>
                  </a:lnTo>
                  <a:lnTo>
                    <a:pt x="1068" y="375"/>
                  </a:lnTo>
                  <a:lnTo>
                    <a:pt x="1122" y="330"/>
                  </a:lnTo>
                  <a:lnTo>
                    <a:pt x="1176" y="297"/>
                  </a:lnTo>
                  <a:lnTo>
                    <a:pt x="1221" y="312"/>
                  </a:lnTo>
                  <a:lnTo>
                    <a:pt x="1311" y="267"/>
                  </a:lnTo>
                  <a:lnTo>
                    <a:pt x="1329" y="219"/>
                  </a:lnTo>
                  <a:lnTo>
                    <a:pt x="1356" y="210"/>
                  </a:lnTo>
                  <a:lnTo>
                    <a:pt x="1398" y="213"/>
                  </a:lnTo>
                  <a:lnTo>
                    <a:pt x="1449" y="195"/>
                  </a:lnTo>
                  <a:lnTo>
                    <a:pt x="1491" y="153"/>
                  </a:lnTo>
                  <a:lnTo>
                    <a:pt x="1527" y="102"/>
                  </a:lnTo>
                  <a:lnTo>
                    <a:pt x="1557" y="42"/>
                  </a:lnTo>
                  <a:lnTo>
                    <a:pt x="1650" y="0"/>
                  </a:lnTo>
                  <a:lnTo>
                    <a:pt x="1655" y="167"/>
                  </a:lnTo>
                  <a:lnTo>
                    <a:pt x="1653" y="1056"/>
                  </a:lnTo>
                  <a:lnTo>
                    <a:pt x="1302" y="1056"/>
                  </a:lnTo>
                  <a:lnTo>
                    <a:pt x="1068" y="1056"/>
                  </a:lnTo>
                  <a:lnTo>
                    <a:pt x="0" y="1056"/>
                  </a:lnTo>
                  <a:lnTo>
                    <a:pt x="57" y="1023"/>
                  </a:lnTo>
                  <a:lnTo>
                    <a:pt x="105" y="1011"/>
                  </a:lnTo>
                  <a:lnTo>
                    <a:pt x="141" y="990"/>
                  </a:lnTo>
                  <a:lnTo>
                    <a:pt x="195" y="951"/>
                  </a:lnTo>
                  <a:lnTo>
                    <a:pt x="246" y="942"/>
                  </a:lnTo>
                  <a:close/>
                </a:path>
              </a:pathLst>
            </a:custGeom>
            <a:solidFill>
              <a:srgbClr val="66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6" name="Line 6"/>
            <p:cNvSpPr>
              <a:spLocks noChangeAspect="1" noChangeShapeType="1"/>
            </p:cNvSpPr>
            <p:nvPr/>
          </p:nvSpPr>
          <p:spPr bwMode="auto">
            <a:xfrm>
              <a:off x="2759718" y="3989105"/>
              <a:ext cx="327025" cy="2555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7" name="AutoShape 7"/>
            <p:cNvSpPr>
              <a:spLocks noChangeAspect="1" noChangeArrowheads="1"/>
            </p:cNvSpPr>
            <p:nvPr/>
          </p:nvSpPr>
          <p:spPr bwMode="auto">
            <a:xfrm flipH="1">
              <a:off x="4217043" y="1717392"/>
              <a:ext cx="2230438" cy="2017713"/>
            </a:xfrm>
            <a:prstGeom prst="rtTriangle">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800">
                <a:latin typeface="Calibri" panose="020F0502020204030204" pitchFamily="34" charset="0"/>
              </a:endParaRPr>
            </a:p>
          </p:txBody>
        </p:sp>
        <p:sp>
          <p:nvSpPr>
            <p:cNvPr id="278" name="Line 8"/>
            <p:cNvSpPr>
              <a:spLocks noChangeAspect="1" noChangeShapeType="1"/>
            </p:cNvSpPr>
            <p:nvPr/>
          </p:nvSpPr>
          <p:spPr bwMode="auto">
            <a:xfrm>
              <a:off x="4174181" y="3766855"/>
              <a:ext cx="2276475" cy="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 name="Text Box 9"/>
            <p:cNvSpPr txBox="1">
              <a:spLocks noChangeAspect="1" noChangeArrowheads="1"/>
            </p:cNvSpPr>
            <p:nvPr/>
          </p:nvSpPr>
          <p:spPr bwMode="auto">
            <a:xfrm>
              <a:off x="1613543" y="1430055"/>
              <a:ext cx="19748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dirty="0">
                  <a:latin typeface="Calibri" panose="020F0502020204030204" pitchFamily="34" charset="0"/>
                </a:rPr>
                <a:t>Billions of Tons  Carbon Emitted per Year</a:t>
              </a:r>
            </a:p>
          </p:txBody>
        </p:sp>
        <p:sp>
          <p:nvSpPr>
            <p:cNvPr id="280" name="Rectangle 11"/>
            <p:cNvSpPr>
              <a:spLocks noChangeAspect="1" noChangeArrowheads="1"/>
            </p:cNvSpPr>
            <p:nvPr/>
          </p:nvSpPr>
          <p:spPr bwMode="auto">
            <a:xfrm>
              <a:off x="1497656" y="3609692"/>
              <a:ext cx="15716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600" b="1">
                  <a:latin typeface="Calibri" panose="020F0502020204030204" pitchFamily="34" charset="0"/>
                </a:rPr>
                <a:t>Historical</a:t>
              </a:r>
            </a:p>
            <a:p>
              <a:pPr algn="ctr" eaLnBrk="1" hangingPunct="1">
                <a:spcBef>
                  <a:spcPct val="0"/>
                </a:spcBef>
                <a:buFontTx/>
                <a:buNone/>
              </a:pPr>
              <a:r>
                <a:rPr lang="en-US" altLang="en-US" sz="1600" b="1">
                  <a:latin typeface="Calibri" panose="020F0502020204030204" pitchFamily="34" charset="0"/>
                </a:rPr>
                <a:t> emissions</a:t>
              </a:r>
            </a:p>
          </p:txBody>
        </p:sp>
        <p:sp>
          <p:nvSpPr>
            <p:cNvPr id="281" name="Text Box 12"/>
            <p:cNvSpPr txBox="1">
              <a:spLocks noChangeAspect="1" noChangeArrowheads="1"/>
            </p:cNvSpPr>
            <p:nvPr/>
          </p:nvSpPr>
          <p:spPr bwMode="auto">
            <a:xfrm>
              <a:off x="4344043" y="3812892"/>
              <a:ext cx="1677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chemeClr val="bg1"/>
                  </a:solidFill>
                  <a:latin typeface="Calibri" panose="020F0502020204030204" pitchFamily="34" charset="0"/>
                </a:rPr>
                <a:t>Flat path</a:t>
              </a:r>
            </a:p>
          </p:txBody>
        </p:sp>
        <p:sp>
          <p:nvSpPr>
            <p:cNvPr id="282" name="Line 13"/>
            <p:cNvSpPr>
              <a:spLocks noChangeShapeType="1"/>
            </p:cNvSpPr>
            <p:nvPr/>
          </p:nvSpPr>
          <p:spPr bwMode="auto">
            <a:xfrm flipV="1">
              <a:off x="4158307" y="1242729"/>
              <a:ext cx="2814636" cy="2516187"/>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3" name="Line 14"/>
            <p:cNvSpPr>
              <a:spLocks noChangeShapeType="1"/>
            </p:cNvSpPr>
            <p:nvPr/>
          </p:nvSpPr>
          <p:spPr bwMode="auto">
            <a:xfrm>
              <a:off x="1464318" y="5854417"/>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4" name="Line 15"/>
            <p:cNvSpPr>
              <a:spLocks noChangeShapeType="1"/>
            </p:cNvSpPr>
            <p:nvPr/>
          </p:nvSpPr>
          <p:spPr bwMode="auto">
            <a:xfrm>
              <a:off x="1464318" y="3790667"/>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5" name="Line 16"/>
            <p:cNvSpPr>
              <a:spLocks noChangeShapeType="1"/>
            </p:cNvSpPr>
            <p:nvPr/>
          </p:nvSpPr>
          <p:spPr bwMode="auto">
            <a:xfrm>
              <a:off x="1464318" y="1717392"/>
              <a:ext cx="6667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 name="Line 17"/>
            <p:cNvSpPr>
              <a:spLocks noChangeShapeType="1"/>
            </p:cNvSpPr>
            <p:nvPr/>
          </p:nvSpPr>
          <p:spPr bwMode="auto">
            <a:xfrm>
              <a:off x="1530993" y="5854417"/>
              <a:ext cx="7362825" cy="1588"/>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7" name="Line 18"/>
            <p:cNvSpPr>
              <a:spLocks noChangeShapeType="1"/>
            </p:cNvSpPr>
            <p:nvPr/>
          </p:nvSpPr>
          <p:spPr bwMode="auto">
            <a:xfrm flipV="1">
              <a:off x="1530993" y="5854417"/>
              <a:ext cx="1588"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8" name="Line 19"/>
            <p:cNvSpPr>
              <a:spLocks noChangeShapeType="1"/>
            </p:cNvSpPr>
            <p:nvPr/>
          </p:nvSpPr>
          <p:spPr bwMode="auto">
            <a:xfrm flipV="1">
              <a:off x="3832868" y="5854417"/>
              <a:ext cx="1588"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9" name="Line 20"/>
            <p:cNvSpPr>
              <a:spLocks noChangeShapeType="1"/>
            </p:cNvSpPr>
            <p:nvPr/>
          </p:nvSpPr>
          <p:spPr bwMode="auto">
            <a:xfrm flipV="1">
              <a:off x="6134743" y="5854417"/>
              <a:ext cx="1588"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0" name="Line 21"/>
            <p:cNvSpPr>
              <a:spLocks noChangeShapeType="1"/>
            </p:cNvSpPr>
            <p:nvPr/>
          </p:nvSpPr>
          <p:spPr bwMode="auto">
            <a:xfrm flipV="1">
              <a:off x="8428681" y="5854417"/>
              <a:ext cx="1587" cy="666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1" name="Freeform 22"/>
            <p:cNvSpPr>
              <a:spLocks/>
            </p:cNvSpPr>
            <p:nvPr/>
          </p:nvSpPr>
          <p:spPr bwMode="auto">
            <a:xfrm>
              <a:off x="1530993" y="5397217"/>
              <a:ext cx="47625" cy="38100"/>
            </a:xfrm>
            <a:custGeom>
              <a:avLst/>
              <a:gdLst>
                <a:gd name="T0" fmla="*/ 0 w 30"/>
                <a:gd name="T1" fmla="*/ 38100 h 24"/>
                <a:gd name="T2" fmla="*/ 19050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2" y="12"/>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2" name="Freeform 23"/>
            <p:cNvSpPr>
              <a:spLocks/>
            </p:cNvSpPr>
            <p:nvPr/>
          </p:nvSpPr>
          <p:spPr bwMode="auto">
            <a:xfrm>
              <a:off x="1578618" y="5387692"/>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3" name="Line 24"/>
            <p:cNvSpPr>
              <a:spLocks noChangeShapeType="1"/>
            </p:cNvSpPr>
            <p:nvPr/>
          </p:nvSpPr>
          <p:spPr bwMode="auto">
            <a:xfrm flipV="1">
              <a:off x="1626243" y="5378167"/>
              <a:ext cx="47625" cy="9525"/>
            </a:xfrm>
            <a:prstGeom prst="line">
              <a:avLst/>
            </a:prstGeom>
            <a:noFill/>
            <a:ln w="28575">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4" name="Freeform 25"/>
            <p:cNvSpPr>
              <a:spLocks/>
            </p:cNvSpPr>
            <p:nvPr/>
          </p:nvSpPr>
          <p:spPr bwMode="auto">
            <a:xfrm>
              <a:off x="1673868" y="5368642"/>
              <a:ext cx="38100" cy="9525"/>
            </a:xfrm>
            <a:custGeom>
              <a:avLst/>
              <a:gdLst>
                <a:gd name="T0" fmla="*/ 0 w 24"/>
                <a:gd name="T1" fmla="*/ 9525 h 6"/>
                <a:gd name="T2" fmla="*/ 19050 w 24"/>
                <a:gd name="T3" fmla="*/ 9525 h 6"/>
                <a:gd name="T4" fmla="*/ 38100 w 24"/>
                <a:gd name="T5" fmla="*/ 0 h 6"/>
                <a:gd name="T6" fmla="*/ 0 60000 65536"/>
                <a:gd name="T7" fmla="*/ 0 60000 65536"/>
                <a:gd name="T8" fmla="*/ 0 60000 65536"/>
                <a:gd name="T9" fmla="*/ 0 w 24"/>
                <a:gd name="T10" fmla="*/ 0 h 6"/>
                <a:gd name="T11" fmla="*/ 24 w 24"/>
                <a:gd name="T12" fmla="*/ 6 h 6"/>
              </a:gdLst>
              <a:ahLst/>
              <a:cxnLst>
                <a:cxn ang="T6">
                  <a:pos x="T0" y="T1"/>
                </a:cxn>
                <a:cxn ang="T7">
                  <a:pos x="T2" y="T3"/>
                </a:cxn>
                <a:cxn ang="T8">
                  <a:pos x="T4" y="T5"/>
                </a:cxn>
              </a:cxnLst>
              <a:rect l="T9" t="T10" r="T11" b="T12"/>
              <a:pathLst>
                <a:path w="24" h="6">
                  <a:moveTo>
                    <a:pt x="0" y="6"/>
                  </a:moveTo>
                  <a:lnTo>
                    <a:pt x="12" y="6"/>
                  </a:lnTo>
                  <a:lnTo>
                    <a:pt x="24"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5" name="Freeform 26"/>
            <p:cNvSpPr>
              <a:spLocks/>
            </p:cNvSpPr>
            <p:nvPr/>
          </p:nvSpPr>
          <p:spPr bwMode="auto">
            <a:xfrm>
              <a:off x="1711968" y="5321017"/>
              <a:ext cx="46038" cy="47625"/>
            </a:xfrm>
            <a:custGeom>
              <a:avLst/>
              <a:gdLst>
                <a:gd name="T0" fmla="*/ 0 w 29"/>
                <a:gd name="T1" fmla="*/ 47625 h 30"/>
                <a:gd name="T2" fmla="*/ 19050 w 29"/>
                <a:gd name="T3" fmla="*/ 28575 h 30"/>
                <a:gd name="T4" fmla="*/ 46038 w 29"/>
                <a:gd name="T5" fmla="*/ 0 h 30"/>
                <a:gd name="T6" fmla="*/ 0 60000 65536"/>
                <a:gd name="T7" fmla="*/ 0 60000 65536"/>
                <a:gd name="T8" fmla="*/ 0 60000 65536"/>
                <a:gd name="T9" fmla="*/ 0 w 29"/>
                <a:gd name="T10" fmla="*/ 0 h 30"/>
                <a:gd name="T11" fmla="*/ 29 w 29"/>
                <a:gd name="T12" fmla="*/ 30 h 30"/>
              </a:gdLst>
              <a:ahLst/>
              <a:cxnLst>
                <a:cxn ang="T6">
                  <a:pos x="T0" y="T1"/>
                </a:cxn>
                <a:cxn ang="T7">
                  <a:pos x="T2" y="T3"/>
                </a:cxn>
                <a:cxn ang="T8">
                  <a:pos x="T4" y="T5"/>
                </a:cxn>
              </a:cxnLst>
              <a:rect l="T9" t="T10" r="T11" b="T12"/>
              <a:pathLst>
                <a:path w="29" h="30">
                  <a:moveTo>
                    <a:pt x="0" y="30"/>
                  </a:moveTo>
                  <a:lnTo>
                    <a:pt x="12" y="18"/>
                  </a:lnTo>
                  <a:lnTo>
                    <a:pt x="29"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6" name="Freeform 27"/>
            <p:cNvSpPr>
              <a:spLocks/>
            </p:cNvSpPr>
            <p:nvPr/>
          </p:nvSpPr>
          <p:spPr bwMode="auto">
            <a:xfrm>
              <a:off x="1758006" y="5292442"/>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 name="Freeform 28"/>
            <p:cNvSpPr>
              <a:spLocks/>
            </p:cNvSpPr>
            <p:nvPr/>
          </p:nvSpPr>
          <p:spPr bwMode="auto">
            <a:xfrm>
              <a:off x="1805631" y="5263867"/>
              <a:ext cx="47625" cy="28575"/>
            </a:xfrm>
            <a:custGeom>
              <a:avLst/>
              <a:gdLst>
                <a:gd name="T0" fmla="*/ 0 w 30"/>
                <a:gd name="T1" fmla="*/ 28575 h 18"/>
                <a:gd name="T2" fmla="*/ 19050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6"/>
                  </a:lnTo>
                  <a:lnTo>
                    <a:pt x="30" y="0"/>
                  </a:lnTo>
                </a:path>
              </a:pathLst>
            </a:custGeom>
            <a:noFill/>
            <a:ln w="28575">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8" name="Freeform 29"/>
            <p:cNvSpPr>
              <a:spLocks/>
            </p:cNvSpPr>
            <p:nvPr/>
          </p:nvSpPr>
          <p:spPr bwMode="auto">
            <a:xfrm>
              <a:off x="1853256" y="5254342"/>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9" name="Freeform 30"/>
            <p:cNvSpPr>
              <a:spLocks/>
            </p:cNvSpPr>
            <p:nvPr/>
          </p:nvSpPr>
          <p:spPr bwMode="auto">
            <a:xfrm>
              <a:off x="1900881" y="5217830"/>
              <a:ext cx="47625" cy="36512"/>
            </a:xfrm>
            <a:custGeom>
              <a:avLst/>
              <a:gdLst>
                <a:gd name="T0" fmla="*/ 0 w 30"/>
                <a:gd name="T1" fmla="*/ 36512 h 23"/>
                <a:gd name="T2" fmla="*/ 28575 w 30"/>
                <a:gd name="T3" fmla="*/ 17462 h 23"/>
                <a:gd name="T4" fmla="*/ 47625 w 30"/>
                <a:gd name="T5" fmla="*/ 0 h 23"/>
                <a:gd name="T6" fmla="*/ 0 60000 65536"/>
                <a:gd name="T7" fmla="*/ 0 60000 65536"/>
                <a:gd name="T8" fmla="*/ 0 60000 65536"/>
                <a:gd name="T9" fmla="*/ 0 w 30"/>
                <a:gd name="T10" fmla="*/ 0 h 23"/>
                <a:gd name="T11" fmla="*/ 30 w 30"/>
                <a:gd name="T12" fmla="*/ 23 h 23"/>
              </a:gdLst>
              <a:ahLst/>
              <a:cxnLst>
                <a:cxn ang="T6">
                  <a:pos x="T0" y="T1"/>
                </a:cxn>
                <a:cxn ang="T7">
                  <a:pos x="T2" y="T3"/>
                </a:cxn>
                <a:cxn ang="T8">
                  <a:pos x="T4" y="T5"/>
                </a:cxn>
              </a:cxnLst>
              <a:rect l="T9" t="T10" r="T11" b="T12"/>
              <a:pathLst>
                <a:path w="30" h="23">
                  <a:moveTo>
                    <a:pt x="0" y="23"/>
                  </a:moveTo>
                  <a:lnTo>
                    <a:pt x="18"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0" name="Freeform 31"/>
            <p:cNvSpPr>
              <a:spLocks/>
            </p:cNvSpPr>
            <p:nvPr/>
          </p:nvSpPr>
          <p:spPr bwMode="auto">
            <a:xfrm>
              <a:off x="1948506" y="5189255"/>
              <a:ext cx="38100" cy="28575"/>
            </a:xfrm>
            <a:custGeom>
              <a:avLst/>
              <a:gdLst>
                <a:gd name="T0" fmla="*/ 0 w 24"/>
                <a:gd name="T1" fmla="*/ 28575 h 18"/>
                <a:gd name="T2" fmla="*/ 19050 w 24"/>
                <a:gd name="T3" fmla="*/ 9525 h 18"/>
                <a:gd name="T4" fmla="*/ 38100 w 24"/>
                <a:gd name="T5" fmla="*/ 0 h 18"/>
                <a:gd name="T6" fmla="*/ 0 60000 65536"/>
                <a:gd name="T7" fmla="*/ 0 60000 65536"/>
                <a:gd name="T8" fmla="*/ 0 60000 65536"/>
                <a:gd name="T9" fmla="*/ 0 w 24"/>
                <a:gd name="T10" fmla="*/ 0 h 18"/>
                <a:gd name="T11" fmla="*/ 24 w 24"/>
                <a:gd name="T12" fmla="*/ 18 h 18"/>
              </a:gdLst>
              <a:ahLst/>
              <a:cxnLst>
                <a:cxn ang="T6">
                  <a:pos x="T0" y="T1"/>
                </a:cxn>
                <a:cxn ang="T7">
                  <a:pos x="T2" y="T3"/>
                </a:cxn>
                <a:cxn ang="T8">
                  <a:pos x="T4" y="T5"/>
                </a:cxn>
              </a:cxnLst>
              <a:rect l="T9" t="T10" r="T11" b="T12"/>
              <a:pathLst>
                <a:path w="24" h="18">
                  <a:moveTo>
                    <a:pt x="0" y="18"/>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1" name="Freeform 32"/>
            <p:cNvSpPr>
              <a:spLocks/>
            </p:cNvSpPr>
            <p:nvPr/>
          </p:nvSpPr>
          <p:spPr bwMode="auto">
            <a:xfrm>
              <a:off x="1986606" y="5179730"/>
              <a:ext cx="47625" cy="9525"/>
            </a:xfrm>
            <a:custGeom>
              <a:avLst/>
              <a:gdLst>
                <a:gd name="T0" fmla="*/ 0 w 30"/>
                <a:gd name="T1" fmla="*/ 9525 h 6"/>
                <a:gd name="T2" fmla="*/ 19050 w 30"/>
                <a:gd name="T3" fmla="*/ 0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2" name="Line 33"/>
            <p:cNvSpPr>
              <a:spLocks noChangeShapeType="1"/>
            </p:cNvSpPr>
            <p:nvPr/>
          </p:nvSpPr>
          <p:spPr bwMode="auto">
            <a:xfrm flipV="1">
              <a:off x="2034231" y="5160680"/>
              <a:ext cx="47625" cy="1905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3" name="Line 34"/>
            <p:cNvSpPr>
              <a:spLocks noChangeShapeType="1"/>
            </p:cNvSpPr>
            <p:nvPr/>
          </p:nvSpPr>
          <p:spPr bwMode="auto">
            <a:xfrm flipV="1">
              <a:off x="2081856" y="5122580"/>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4" name="Line 35"/>
            <p:cNvSpPr>
              <a:spLocks noChangeShapeType="1"/>
            </p:cNvSpPr>
            <p:nvPr/>
          </p:nvSpPr>
          <p:spPr bwMode="auto">
            <a:xfrm flipV="1">
              <a:off x="2129481" y="5074955"/>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5" name="Line 36"/>
            <p:cNvSpPr>
              <a:spLocks noChangeShapeType="1"/>
            </p:cNvSpPr>
            <p:nvPr/>
          </p:nvSpPr>
          <p:spPr bwMode="auto">
            <a:xfrm flipV="1">
              <a:off x="2177106" y="5036855"/>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6" name="Line 37"/>
            <p:cNvSpPr>
              <a:spLocks noChangeShapeType="1"/>
            </p:cNvSpPr>
            <p:nvPr/>
          </p:nvSpPr>
          <p:spPr bwMode="auto">
            <a:xfrm flipV="1">
              <a:off x="2224731" y="4998755"/>
              <a:ext cx="38100"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 name="Freeform 38"/>
            <p:cNvSpPr>
              <a:spLocks/>
            </p:cNvSpPr>
            <p:nvPr/>
          </p:nvSpPr>
          <p:spPr bwMode="auto">
            <a:xfrm>
              <a:off x="2262831" y="4970180"/>
              <a:ext cx="47625" cy="28575"/>
            </a:xfrm>
            <a:custGeom>
              <a:avLst/>
              <a:gdLst>
                <a:gd name="T0" fmla="*/ 0 w 30"/>
                <a:gd name="T1" fmla="*/ 28575 h 18"/>
                <a:gd name="T2" fmla="*/ 19050 w 30"/>
                <a:gd name="T3" fmla="*/ 19050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2"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8" name="Freeform 39"/>
            <p:cNvSpPr>
              <a:spLocks/>
            </p:cNvSpPr>
            <p:nvPr/>
          </p:nvSpPr>
          <p:spPr bwMode="auto">
            <a:xfrm>
              <a:off x="2310456" y="4922555"/>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9" name="Freeform 40"/>
            <p:cNvSpPr>
              <a:spLocks/>
            </p:cNvSpPr>
            <p:nvPr/>
          </p:nvSpPr>
          <p:spPr bwMode="auto">
            <a:xfrm>
              <a:off x="2358081" y="4874930"/>
              <a:ext cx="47625" cy="47625"/>
            </a:xfrm>
            <a:custGeom>
              <a:avLst/>
              <a:gdLst>
                <a:gd name="T0" fmla="*/ 0 w 30"/>
                <a:gd name="T1" fmla="*/ 47625 h 30"/>
                <a:gd name="T2" fmla="*/ 19050 w 30"/>
                <a:gd name="T3" fmla="*/ 28575 h 30"/>
                <a:gd name="T4" fmla="*/ 47625 w 30"/>
                <a:gd name="T5" fmla="*/ 0 h 30"/>
                <a:gd name="T6" fmla="*/ 0 60000 65536"/>
                <a:gd name="T7" fmla="*/ 0 60000 65536"/>
                <a:gd name="T8" fmla="*/ 0 60000 65536"/>
                <a:gd name="T9" fmla="*/ 0 w 30"/>
                <a:gd name="T10" fmla="*/ 0 h 30"/>
                <a:gd name="T11" fmla="*/ 30 w 30"/>
                <a:gd name="T12" fmla="*/ 30 h 30"/>
              </a:gdLst>
              <a:ahLst/>
              <a:cxnLst>
                <a:cxn ang="T6">
                  <a:pos x="T0" y="T1"/>
                </a:cxn>
                <a:cxn ang="T7">
                  <a:pos x="T2" y="T3"/>
                </a:cxn>
                <a:cxn ang="T8">
                  <a:pos x="T4" y="T5"/>
                </a:cxn>
              </a:cxnLst>
              <a:rect l="T9" t="T10" r="T11" b="T12"/>
              <a:pathLst>
                <a:path w="30" h="30">
                  <a:moveTo>
                    <a:pt x="0" y="30"/>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0" name="Freeform 41"/>
            <p:cNvSpPr>
              <a:spLocks/>
            </p:cNvSpPr>
            <p:nvPr/>
          </p:nvSpPr>
          <p:spPr bwMode="auto">
            <a:xfrm>
              <a:off x="2405706" y="4798730"/>
              <a:ext cx="47625" cy="76200"/>
            </a:xfrm>
            <a:custGeom>
              <a:avLst/>
              <a:gdLst>
                <a:gd name="T0" fmla="*/ 0 w 30"/>
                <a:gd name="T1" fmla="*/ 76200 h 48"/>
                <a:gd name="T2" fmla="*/ 19050 w 30"/>
                <a:gd name="T3" fmla="*/ 38100 h 48"/>
                <a:gd name="T4" fmla="*/ 47625 w 30"/>
                <a:gd name="T5" fmla="*/ 0 h 48"/>
                <a:gd name="T6" fmla="*/ 0 60000 65536"/>
                <a:gd name="T7" fmla="*/ 0 60000 65536"/>
                <a:gd name="T8" fmla="*/ 0 60000 65536"/>
                <a:gd name="T9" fmla="*/ 0 w 30"/>
                <a:gd name="T10" fmla="*/ 0 h 48"/>
                <a:gd name="T11" fmla="*/ 30 w 30"/>
                <a:gd name="T12" fmla="*/ 48 h 48"/>
              </a:gdLst>
              <a:ahLst/>
              <a:cxnLst>
                <a:cxn ang="T6">
                  <a:pos x="T0" y="T1"/>
                </a:cxn>
                <a:cxn ang="T7">
                  <a:pos x="T2" y="T3"/>
                </a:cxn>
                <a:cxn ang="T8">
                  <a:pos x="T4" y="T5"/>
                </a:cxn>
              </a:cxnLst>
              <a:rect l="T9" t="T10" r="T11" b="T12"/>
              <a:pathLst>
                <a:path w="30" h="48">
                  <a:moveTo>
                    <a:pt x="0" y="48"/>
                  </a:moveTo>
                  <a:lnTo>
                    <a:pt x="12" y="24"/>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1" name="Freeform 42"/>
            <p:cNvSpPr>
              <a:spLocks/>
            </p:cNvSpPr>
            <p:nvPr/>
          </p:nvSpPr>
          <p:spPr bwMode="auto">
            <a:xfrm>
              <a:off x="2453331" y="4760630"/>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2" name="Line 43"/>
            <p:cNvSpPr>
              <a:spLocks noChangeShapeType="1"/>
            </p:cNvSpPr>
            <p:nvPr/>
          </p:nvSpPr>
          <p:spPr bwMode="auto">
            <a:xfrm flipV="1">
              <a:off x="2500956" y="4713005"/>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3" name="Freeform 44"/>
            <p:cNvSpPr>
              <a:spLocks/>
            </p:cNvSpPr>
            <p:nvPr/>
          </p:nvSpPr>
          <p:spPr bwMode="auto">
            <a:xfrm>
              <a:off x="2539056" y="4655855"/>
              <a:ext cx="47625" cy="57150"/>
            </a:xfrm>
            <a:custGeom>
              <a:avLst/>
              <a:gdLst>
                <a:gd name="T0" fmla="*/ 0 w 30"/>
                <a:gd name="T1" fmla="*/ 57150 h 36"/>
                <a:gd name="T2" fmla="*/ 19050 w 30"/>
                <a:gd name="T3" fmla="*/ 28575 h 36"/>
                <a:gd name="T4" fmla="*/ 38100 w 30"/>
                <a:gd name="T5" fmla="*/ 9525 h 36"/>
                <a:gd name="T6" fmla="*/ 47625 w 30"/>
                <a:gd name="T7" fmla="*/ 0 h 36"/>
                <a:gd name="T8" fmla="*/ 0 60000 65536"/>
                <a:gd name="T9" fmla="*/ 0 60000 65536"/>
                <a:gd name="T10" fmla="*/ 0 60000 65536"/>
                <a:gd name="T11" fmla="*/ 0 60000 65536"/>
                <a:gd name="T12" fmla="*/ 0 w 30"/>
                <a:gd name="T13" fmla="*/ 0 h 36"/>
                <a:gd name="T14" fmla="*/ 30 w 30"/>
                <a:gd name="T15" fmla="*/ 36 h 36"/>
              </a:gdLst>
              <a:ahLst/>
              <a:cxnLst>
                <a:cxn ang="T8">
                  <a:pos x="T0" y="T1"/>
                </a:cxn>
                <a:cxn ang="T9">
                  <a:pos x="T2" y="T3"/>
                </a:cxn>
                <a:cxn ang="T10">
                  <a:pos x="T4" y="T5"/>
                </a:cxn>
                <a:cxn ang="T11">
                  <a:pos x="T6" y="T7"/>
                </a:cxn>
              </a:cxnLst>
              <a:rect l="T12" t="T13" r="T14" b="T15"/>
              <a:pathLst>
                <a:path w="30" h="36">
                  <a:moveTo>
                    <a:pt x="0" y="36"/>
                  </a:moveTo>
                  <a:lnTo>
                    <a:pt x="12" y="18"/>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4" name="Freeform 45"/>
            <p:cNvSpPr>
              <a:spLocks/>
            </p:cNvSpPr>
            <p:nvPr/>
          </p:nvSpPr>
          <p:spPr bwMode="auto">
            <a:xfrm>
              <a:off x="2586681" y="4655855"/>
              <a:ext cx="47625" cy="1587"/>
            </a:xfrm>
            <a:custGeom>
              <a:avLst/>
              <a:gdLst>
                <a:gd name="T0" fmla="*/ 0 w 30"/>
                <a:gd name="T1" fmla="*/ 0 h 1587"/>
                <a:gd name="T2" fmla="*/ 19050 w 30"/>
                <a:gd name="T3" fmla="*/ 0 h 1587"/>
                <a:gd name="T4" fmla="*/ 47625 w 30"/>
                <a:gd name="T5" fmla="*/ 0 h 1587"/>
                <a:gd name="T6" fmla="*/ 0 60000 65536"/>
                <a:gd name="T7" fmla="*/ 0 60000 65536"/>
                <a:gd name="T8" fmla="*/ 0 60000 65536"/>
                <a:gd name="T9" fmla="*/ 0 w 30"/>
                <a:gd name="T10" fmla="*/ 0 h 1587"/>
                <a:gd name="T11" fmla="*/ 30 w 30"/>
                <a:gd name="T12" fmla="*/ 1587 h 1587"/>
              </a:gdLst>
              <a:ahLst/>
              <a:cxnLst>
                <a:cxn ang="T6">
                  <a:pos x="T0" y="T1"/>
                </a:cxn>
                <a:cxn ang="T7">
                  <a:pos x="T2" y="T3"/>
                </a:cxn>
                <a:cxn ang="T8">
                  <a:pos x="T4" y="T5"/>
                </a:cxn>
              </a:cxnLst>
              <a:rect l="T9" t="T10" r="T11" b="T12"/>
              <a:pathLst>
                <a:path w="30" h="1587">
                  <a:moveTo>
                    <a:pt x="0" y="0"/>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5" name="Freeform 46"/>
            <p:cNvSpPr>
              <a:spLocks/>
            </p:cNvSpPr>
            <p:nvPr/>
          </p:nvSpPr>
          <p:spPr bwMode="auto">
            <a:xfrm>
              <a:off x="2634306" y="4655855"/>
              <a:ext cx="47625" cy="9525"/>
            </a:xfrm>
            <a:custGeom>
              <a:avLst/>
              <a:gdLst>
                <a:gd name="T0" fmla="*/ 0 w 30"/>
                <a:gd name="T1" fmla="*/ 0 h 6"/>
                <a:gd name="T2" fmla="*/ 19050 w 30"/>
                <a:gd name="T3" fmla="*/ 9525 h 6"/>
                <a:gd name="T4" fmla="*/ 38100 w 30"/>
                <a:gd name="T5" fmla="*/ 9525 h 6"/>
                <a:gd name="T6" fmla="*/ 47625 w 30"/>
                <a:gd name="T7" fmla="*/ 9525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0" y="0"/>
                  </a:moveTo>
                  <a:lnTo>
                    <a:pt x="12" y="6"/>
                  </a:lnTo>
                  <a:lnTo>
                    <a:pt x="24"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6" name="Freeform 47"/>
            <p:cNvSpPr>
              <a:spLocks/>
            </p:cNvSpPr>
            <p:nvPr/>
          </p:nvSpPr>
          <p:spPr bwMode="auto">
            <a:xfrm>
              <a:off x="2681931" y="4589180"/>
              <a:ext cx="47625" cy="76200"/>
            </a:xfrm>
            <a:custGeom>
              <a:avLst/>
              <a:gdLst>
                <a:gd name="T0" fmla="*/ 0 w 30"/>
                <a:gd name="T1" fmla="*/ 76200 h 48"/>
                <a:gd name="T2" fmla="*/ 9525 w 30"/>
                <a:gd name="T3" fmla="*/ 66675 h 48"/>
                <a:gd name="T4" fmla="*/ 19050 w 30"/>
                <a:gd name="T5" fmla="*/ 38100 h 48"/>
                <a:gd name="T6" fmla="*/ 38100 w 30"/>
                <a:gd name="T7" fmla="*/ 19050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42"/>
                  </a:lnTo>
                  <a:lnTo>
                    <a:pt x="12" y="24"/>
                  </a:lnTo>
                  <a:lnTo>
                    <a:pt x="24"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 name="Freeform 48"/>
            <p:cNvSpPr>
              <a:spLocks/>
            </p:cNvSpPr>
            <p:nvPr/>
          </p:nvSpPr>
          <p:spPr bwMode="auto">
            <a:xfrm>
              <a:off x="2729556" y="4551080"/>
              <a:ext cx="47625" cy="38100"/>
            </a:xfrm>
            <a:custGeom>
              <a:avLst/>
              <a:gdLst>
                <a:gd name="T0" fmla="*/ 0 w 30"/>
                <a:gd name="T1" fmla="*/ 38100 h 24"/>
                <a:gd name="T2" fmla="*/ 28575 w 30"/>
                <a:gd name="T3" fmla="*/ 19050 h 24"/>
                <a:gd name="T4" fmla="*/ 47625 w 30"/>
                <a:gd name="T5" fmla="*/ 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24"/>
                  </a:moveTo>
                  <a:lnTo>
                    <a:pt x="18" y="12"/>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8" name="Freeform 49"/>
            <p:cNvSpPr>
              <a:spLocks/>
            </p:cNvSpPr>
            <p:nvPr/>
          </p:nvSpPr>
          <p:spPr bwMode="auto">
            <a:xfrm>
              <a:off x="2777181" y="4532030"/>
              <a:ext cx="38100" cy="19050"/>
            </a:xfrm>
            <a:custGeom>
              <a:avLst/>
              <a:gdLst>
                <a:gd name="T0" fmla="*/ 0 w 24"/>
                <a:gd name="T1" fmla="*/ 19050 h 12"/>
                <a:gd name="T2" fmla="*/ 19050 w 24"/>
                <a:gd name="T3" fmla="*/ 9525 h 12"/>
                <a:gd name="T4" fmla="*/ 28575 w 24"/>
                <a:gd name="T5" fmla="*/ 9525 h 12"/>
                <a:gd name="T6" fmla="*/ 38100 w 24"/>
                <a:gd name="T7" fmla="*/ 0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12"/>
                  </a:moveTo>
                  <a:lnTo>
                    <a:pt x="12" y="6"/>
                  </a:lnTo>
                  <a:lnTo>
                    <a:pt x="18"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9" name="Freeform 50"/>
            <p:cNvSpPr>
              <a:spLocks/>
            </p:cNvSpPr>
            <p:nvPr/>
          </p:nvSpPr>
          <p:spPr bwMode="auto">
            <a:xfrm>
              <a:off x="2815281" y="4455830"/>
              <a:ext cx="47625" cy="76200"/>
            </a:xfrm>
            <a:custGeom>
              <a:avLst/>
              <a:gdLst>
                <a:gd name="T0" fmla="*/ 0 w 30"/>
                <a:gd name="T1" fmla="*/ 76200 h 48"/>
                <a:gd name="T2" fmla="*/ 9525 w 30"/>
                <a:gd name="T3" fmla="*/ 57150 h 48"/>
                <a:gd name="T4" fmla="*/ 19050 w 30"/>
                <a:gd name="T5" fmla="*/ 38100 h 48"/>
                <a:gd name="T6" fmla="*/ 38100 w 30"/>
                <a:gd name="T7" fmla="*/ 9525 h 48"/>
                <a:gd name="T8" fmla="*/ 47625 w 30"/>
                <a:gd name="T9" fmla="*/ 0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0" y="48"/>
                  </a:moveTo>
                  <a:lnTo>
                    <a:pt x="6" y="36"/>
                  </a:lnTo>
                  <a:lnTo>
                    <a:pt x="12" y="24"/>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0" name="Freeform 51"/>
            <p:cNvSpPr>
              <a:spLocks/>
            </p:cNvSpPr>
            <p:nvPr/>
          </p:nvSpPr>
          <p:spPr bwMode="auto">
            <a:xfrm>
              <a:off x="2862906" y="4455830"/>
              <a:ext cx="47625" cy="19050"/>
            </a:xfrm>
            <a:custGeom>
              <a:avLst/>
              <a:gdLst>
                <a:gd name="T0" fmla="*/ 0 w 30"/>
                <a:gd name="T1" fmla="*/ 0 h 12"/>
                <a:gd name="T2" fmla="*/ 9525 w 30"/>
                <a:gd name="T3" fmla="*/ 0 h 12"/>
                <a:gd name="T4" fmla="*/ 19050 w 30"/>
                <a:gd name="T5" fmla="*/ 0 h 12"/>
                <a:gd name="T6" fmla="*/ 47625 w 30"/>
                <a:gd name="T7" fmla="*/ 19050 h 12"/>
                <a:gd name="T8" fmla="*/ 0 60000 65536"/>
                <a:gd name="T9" fmla="*/ 0 60000 65536"/>
                <a:gd name="T10" fmla="*/ 0 60000 65536"/>
                <a:gd name="T11" fmla="*/ 0 60000 65536"/>
                <a:gd name="T12" fmla="*/ 0 w 30"/>
                <a:gd name="T13" fmla="*/ 0 h 12"/>
                <a:gd name="T14" fmla="*/ 30 w 30"/>
                <a:gd name="T15" fmla="*/ 12 h 12"/>
              </a:gdLst>
              <a:ahLst/>
              <a:cxnLst>
                <a:cxn ang="T8">
                  <a:pos x="T0" y="T1"/>
                </a:cxn>
                <a:cxn ang="T9">
                  <a:pos x="T2" y="T3"/>
                </a:cxn>
                <a:cxn ang="T10">
                  <a:pos x="T4" y="T5"/>
                </a:cxn>
                <a:cxn ang="T11">
                  <a:pos x="T6" y="T7"/>
                </a:cxn>
              </a:cxnLst>
              <a:rect l="T12" t="T13" r="T14" b="T15"/>
              <a:pathLst>
                <a:path w="30" h="12">
                  <a:moveTo>
                    <a:pt x="0" y="0"/>
                  </a:moveTo>
                  <a:lnTo>
                    <a:pt x="6" y="0"/>
                  </a:lnTo>
                  <a:lnTo>
                    <a:pt x="12" y="0"/>
                  </a:lnTo>
                  <a:lnTo>
                    <a:pt x="30" y="12"/>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1" name="Freeform 52"/>
            <p:cNvSpPr>
              <a:spLocks/>
            </p:cNvSpPr>
            <p:nvPr/>
          </p:nvSpPr>
          <p:spPr bwMode="auto">
            <a:xfrm>
              <a:off x="2910531" y="4474880"/>
              <a:ext cx="47625" cy="38100"/>
            </a:xfrm>
            <a:custGeom>
              <a:avLst/>
              <a:gdLst>
                <a:gd name="T0" fmla="*/ 0 w 30"/>
                <a:gd name="T1" fmla="*/ 0 h 24"/>
                <a:gd name="T2" fmla="*/ 19050 w 30"/>
                <a:gd name="T3" fmla="*/ 19050 h 24"/>
                <a:gd name="T4" fmla="*/ 47625 w 30"/>
                <a:gd name="T5" fmla="*/ 38100 h 24"/>
                <a:gd name="T6" fmla="*/ 0 60000 65536"/>
                <a:gd name="T7" fmla="*/ 0 60000 65536"/>
                <a:gd name="T8" fmla="*/ 0 60000 65536"/>
                <a:gd name="T9" fmla="*/ 0 w 30"/>
                <a:gd name="T10" fmla="*/ 0 h 24"/>
                <a:gd name="T11" fmla="*/ 30 w 30"/>
                <a:gd name="T12" fmla="*/ 24 h 24"/>
              </a:gdLst>
              <a:ahLst/>
              <a:cxnLst>
                <a:cxn ang="T6">
                  <a:pos x="T0" y="T1"/>
                </a:cxn>
                <a:cxn ang="T7">
                  <a:pos x="T2" y="T3"/>
                </a:cxn>
                <a:cxn ang="T8">
                  <a:pos x="T4" y="T5"/>
                </a:cxn>
              </a:cxnLst>
              <a:rect l="T9" t="T10" r="T11" b="T12"/>
              <a:pathLst>
                <a:path w="30" h="24">
                  <a:moveTo>
                    <a:pt x="0" y="0"/>
                  </a:moveTo>
                  <a:lnTo>
                    <a:pt x="12" y="12"/>
                  </a:lnTo>
                  <a:lnTo>
                    <a:pt x="30" y="24"/>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2" name="Freeform 53"/>
            <p:cNvSpPr>
              <a:spLocks/>
            </p:cNvSpPr>
            <p:nvPr/>
          </p:nvSpPr>
          <p:spPr bwMode="auto">
            <a:xfrm>
              <a:off x="2958156" y="4512980"/>
              <a:ext cx="47625" cy="9525"/>
            </a:xfrm>
            <a:custGeom>
              <a:avLst/>
              <a:gdLst>
                <a:gd name="T0" fmla="*/ 0 w 30"/>
                <a:gd name="T1" fmla="*/ 0 h 6"/>
                <a:gd name="T2" fmla="*/ 19050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2"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3" name="Freeform 54"/>
            <p:cNvSpPr>
              <a:spLocks/>
            </p:cNvSpPr>
            <p:nvPr/>
          </p:nvSpPr>
          <p:spPr bwMode="auto">
            <a:xfrm>
              <a:off x="3005781" y="4522505"/>
              <a:ext cx="47625" cy="9525"/>
            </a:xfrm>
            <a:custGeom>
              <a:avLst/>
              <a:gdLst>
                <a:gd name="T0" fmla="*/ 0 w 30"/>
                <a:gd name="T1" fmla="*/ 0 h 6"/>
                <a:gd name="T2" fmla="*/ 28575 w 30"/>
                <a:gd name="T3" fmla="*/ 9525 h 6"/>
                <a:gd name="T4" fmla="*/ 47625 w 30"/>
                <a:gd name="T5" fmla="*/ 9525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0"/>
                  </a:moveTo>
                  <a:lnTo>
                    <a:pt x="18" y="6"/>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4" name="Freeform 55"/>
            <p:cNvSpPr>
              <a:spLocks/>
            </p:cNvSpPr>
            <p:nvPr/>
          </p:nvSpPr>
          <p:spPr bwMode="auto">
            <a:xfrm>
              <a:off x="3053406" y="4484405"/>
              <a:ext cx="38100" cy="47625"/>
            </a:xfrm>
            <a:custGeom>
              <a:avLst/>
              <a:gdLst>
                <a:gd name="T0" fmla="*/ 0 w 24"/>
                <a:gd name="T1" fmla="*/ 47625 h 30"/>
                <a:gd name="T2" fmla="*/ 9525 w 24"/>
                <a:gd name="T3" fmla="*/ 38100 h 30"/>
                <a:gd name="T4" fmla="*/ 19050 w 24"/>
                <a:gd name="T5" fmla="*/ 28575 h 30"/>
                <a:gd name="T6" fmla="*/ 38100 w 24"/>
                <a:gd name="T7" fmla="*/ 0 h 30"/>
                <a:gd name="T8" fmla="*/ 0 60000 65536"/>
                <a:gd name="T9" fmla="*/ 0 60000 65536"/>
                <a:gd name="T10" fmla="*/ 0 60000 65536"/>
                <a:gd name="T11" fmla="*/ 0 60000 65536"/>
                <a:gd name="T12" fmla="*/ 0 w 24"/>
                <a:gd name="T13" fmla="*/ 0 h 30"/>
                <a:gd name="T14" fmla="*/ 24 w 24"/>
                <a:gd name="T15" fmla="*/ 30 h 30"/>
              </a:gdLst>
              <a:ahLst/>
              <a:cxnLst>
                <a:cxn ang="T8">
                  <a:pos x="T0" y="T1"/>
                </a:cxn>
                <a:cxn ang="T9">
                  <a:pos x="T2" y="T3"/>
                </a:cxn>
                <a:cxn ang="T10">
                  <a:pos x="T4" y="T5"/>
                </a:cxn>
                <a:cxn ang="T11">
                  <a:pos x="T6" y="T7"/>
                </a:cxn>
              </a:cxnLst>
              <a:rect l="T12" t="T13" r="T14" b="T15"/>
              <a:pathLst>
                <a:path w="24" h="30">
                  <a:moveTo>
                    <a:pt x="0" y="30"/>
                  </a:moveTo>
                  <a:lnTo>
                    <a:pt x="6" y="24"/>
                  </a:lnTo>
                  <a:lnTo>
                    <a:pt x="12" y="18"/>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5" name="Line 56"/>
            <p:cNvSpPr>
              <a:spLocks noChangeShapeType="1"/>
            </p:cNvSpPr>
            <p:nvPr/>
          </p:nvSpPr>
          <p:spPr bwMode="auto">
            <a:xfrm flipV="1">
              <a:off x="3091506" y="4436780"/>
              <a:ext cx="47625"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6" name="Line 57"/>
            <p:cNvSpPr>
              <a:spLocks noChangeShapeType="1"/>
            </p:cNvSpPr>
            <p:nvPr/>
          </p:nvSpPr>
          <p:spPr bwMode="auto">
            <a:xfrm flipV="1">
              <a:off x="3139131" y="4398680"/>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 name="Freeform 58"/>
            <p:cNvSpPr>
              <a:spLocks/>
            </p:cNvSpPr>
            <p:nvPr/>
          </p:nvSpPr>
          <p:spPr bwMode="auto">
            <a:xfrm>
              <a:off x="3186756" y="4360580"/>
              <a:ext cx="46037" cy="38100"/>
            </a:xfrm>
            <a:custGeom>
              <a:avLst/>
              <a:gdLst>
                <a:gd name="T0" fmla="*/ 0 w 29"/>
                <a:gd name="T1" fmla="*/ 38100 h 24"/>
                <a:gd name="T2" fmla="*/ 17462 w 29"/>
                <a:gd name="T3" fmla="*/ 19050 h 24"/>
                <a:gd name="T4" fmla="*/ 46037 w 29"/>
                <a:gd name="T5" fmla="*/ 0 h 24"/>
                <a:gd name="T6" fmla="*/ 0 60000 65536"/>
                <a:gd name="T7" fmla="*/ 0 60000 65536"/>
                <a:gd name="T8" fmla="*/ 0 60000 65536"/>
                <a:gd name="T9" fmla="*/ 0 w 29"/>
                <a:gd name="T10" fmla="*/ 0 h 24"/>
                <a:gd name="T11" fmla="*/ 29 w 29"/>
                <a:gd name="T12" fmla="*/ 24 h 24"/>
              </a:gdLst>
              <a:ahLst/>
              <a:cxnLst>
                <a:cxn ang="T6">
                  <a:pos x="T0" y="T1"/>
                </a:cxn>
                <a:cxn ang="T7">
                  <a:pos x="T2" y="T3"/>
                </a:cxn>
                <a:cxn ang="T8">
                  <a:pos x="T4" y="T5"/>
                </a:cxn>
              </a:cxnLst>
              <a:rect l="T9" t="T10" r="T11" b="T12"/>
              <a:pathLst>
                <a:path w="29" h="24">
                  <a:moveTo>
                    <a:pt x="0" y="24"/>
                  </a:moveTo>
                  <a:lnTo>
                    <a:pt x="11" y="12"/>
                  </a:lnTo>
                  <a:lnTo>
                    <a:pt x="29"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8" name="Freeform 59"/>
            <p:cNvSpPr>
              <a:spLocks/>
            </p:cNvSpPr>
            <p:nvPr/>
          </p:nvSpPr>
          <p:spPr bwMode="auto">
            <a:xfrm>
              <a:off x="3232793" y="4303430"/>
              <a:ext cx="47625" cy="57150"/>
            </a:xfrm>
            <a:custGeom>
              <a:avLst/>
              <a:gdLst>
                <a:gd name="T0" fmla="*/ 0 w 30"/>
                <a:gd name="T1" fmla="*/ 57150 h 36"/>
                <a:gd name="T2" fmla="*/ 19050 w 30"/>
                <a:gd name="T3" fmla="*/ 28575 h 36"/>
                <a:gd name="T4" fmla="*/ 47625 w 30"/>
                <a:gd name="T5" fmla="*/ 0 h 36"/>
                <a:gd name="T6" fmla="*/ 0 60000 65536"/>
                <a:gd name="T7" fmla="*/ 0 60000 65536"/>
                <a:gd name="T8" fmla="*/ 0 60000 65536"/>
                <a:gd name="T9" fmla="*/ 0 w 30"/>
                <a:gd name="T10" fmla="*/ 0 h 36"/>
                <a:gd name="T11" fmla="*/ 30 w 30"/>
                <a:gd name="T12" fmla="*/ 36 h 36"/>
              </a:gdLst>
              <a:ahLst/>
              <a:cxnLst>
                <a:cxn ang="T6">
                  <a:pos x="T0" y="T1"/>
                </a:cxn>
                <a:cxn ang="T7">
                  <a:pos x="T2" y="T3"/>
                </a:cxn>
                <a:cxn ang="T8">
                  <a:pos x="T4" y="T5"/>
                </a:cxn>
              </a:cxnLst>
              <a:rect l="T9" t="T10" r="T11" b="T12"/>
              <a:pathLst>
                <a:path w="30" h="36">
                  <a:moveTo>
                    <a:pt x="0" y="36"/>
                  </a:move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9" name="Freeform 60"/>
            <p:cNvSpPr>
              <a:spLocks/>
            </p:cNvSpPr>
            <p:nvPr/>
          </p:nvSpPr>
          <p:spPr bwMode="auto">
            <a:xfrm>
              <a:off x="3280418" y="4274855"/>
              <a:ext cx="47625" cy="28575"/>
            </a:xfrm>
            <a:custGeom>
              <a:avLst/>
              <a:gdLst>
                <a:gd name="T0" fmla="*/ 0 w 30"/>
                <a:gd name="T1" fmla="*/ 28575 h 18"/>
                <a:gd name="T2" fmla="*/ 28575 w 30"/>
                <a:gd name="T3" fmla="*/ 9525 h 18"/>
                <a:gd name="T4" fmla="*/ 47625 w 30"/>
                <a:gd name="T5" fmla="*/ 0 h 18"/>
                <a:gd name="T6" fmla="*/ 0 60000 65536"/>
                <a:gd name="T7" fmla="*/ 0 60000 65536"/>
                <a:gd name="T8" fmla="*/ 0 60000 65536"/>
                <a:gd name="T9" fmla="*/ 0 w 30"/>
                <a:gd name="T10" fmla="*/ 0 h 18"/>
                <a:gd name="T11" fmla="*/ 30 w 30"/>
                <a:gd name="T12" fmla="*/ 18 h 18"/>
              </a:gdLst>
              <a:ahLst/>
              <a:cxnLst>
                <a:cxn ang="T6">
                  <a:pos x="T0" y="T1"/>
                </a:cxn>
                <a:cxn ang="T7">
                  <a:pos x="T2" y="T3"/>
                </a:cxn>
                <a:cxn ang="T8">
                  <a:pos x="T4" y="T5"/>
                </a:cxn>
              </a:cxnLst>
              <a:rect l="T9" t="T10" r="T11" b="T12"/>
              <a:pathLst>
                <a:path w="30" h="18">
                  <a:moveTo>
                    <a:pt x="0" y="18"/>
                  </a:moveTo>
                  <a:lnTo>
                    <a:pt x="18"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0" name="Freeform 61"/>
            <p:cNvSpPr>
              <a:spLocks/>
            </p:cNvSpPr>
            <p:nvPr/>
          </p:nvSpPr>
          <p:spPr bwMode="auto">
            <a:xfrm>
              <a:off x="3328043" y="4255805"/>
              <a:ext cx="38100" cy="19050"/>
            </a:xfrm>
            <a:custGeom>
              <a:avLst/>
              <a:gdLst>
                <a:gd name="T0" fmla="*/ 0 w 24"/>
                <a:gd name="T1" fmla="*/ 19050 h 12"/>
                <a:gd name="T2" fmla="*/ 19050 w 24"/>
                <a:gd name="T3" fmla="*/ 9525 h 12"/>
                <a:gd name="T4" fmla="*/ 38100 w 24"/>
                <a:gd name="T5" fmla="*/ 0 h 12"/>
                <a:gd name="T6" fmla="*/ 0 60000 65536"/>
                <a:gd name="T7" fmla="*/ 0 60000 65536"/>
                <a:gd name="T8" fmla="*/ 0 60000 65536"/>
                <a:gd name="T9" fmla="*/ 0 w 24"/>
                <a:gd name="T10" fmla="*/ 0 h 12"/>
                <a:gd name="T11" fmla="*/ 24 w 24"/>
                <a:gd name="T12" fmla="*/ 12 h 12"/>
              </a:gdLst>
              <a:ahLst/>
              <a:cxnLst>
                <a:cxn ang="T6">
                  <a:pos x="T0" y="T1"/>
                </a:cxn>
                <a:cxn ang="T7">
                  <a:pos x="T2" y="T3"/>
                </a:cxn>
                <a:cxn ang="T8">
                  <a:pos x="T4" y="T5"/>
                </a:cxn>
              </a:cxnLst>
              <a:rect l="T9" t="T10" r="T11" b="T12"/>
              <a:pathLst>
                <a:path w="24" h="12">
                  <a:moveTo>
                    <a:pt x="0" y="12"/>
                  </a:moveTo>
                  <a:lnTo>
                    <a:pt x="12"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1" name="Freeform 62"/>
            <p:cNvSpPr>
              <a:spLocks/>
            </p:cNvSpPr>
            <p:nvPr/>
          </p:nvSpPr>
          <p:spPr bwMode="auto">
            <a:xfrm>
              <a:off x="3366143" y="4219292"/>
              <a:ext cx="47625" cy="36513"/>
            </a:xfrm>
            <a:custGeom>
              <a:avLst/>
              <a:gdLst>
                <a:gd name="T0" fmla="*/ 0 w 30"/>
                <a:gd name="T1" fmla="*/ 36513 h 23"/>
                <a:gd name="T2" fmla="*/ 19050 w 30"/>
                <a:gd name="T3" fmla="*/ 17463 h 23"/>
                <a:gd name="T4" fmla="*/ 38100 w 30"/>
                <a:gd name="T5" fmla="*/ 0 h 23"/>
                <a:gd name="T6" fmla="*/ 47625 w 30"/>
                <a:gd name="T7" fmla="*/ 0 h 23"/>
                <a:gd name="T8" fmla="*/ 0 60000 65536"/>
                <a:gd name="T9" fmla="*/ 0 60000 65536"/>
                <a:gd name="T10" fmla="*/ 0 60000 65536"/>
                <a:gd name="T11" fmla="*/ 0 60000 65536"/>
                <a:gd name="T12" fmla="*/ 0 w 30"/>
                <a:gd name="T13" fmla="*/ 0 h 23"/>
                <a:gd name="T14" fmla="*/ 30 w 30"/>
                <a:gd name="T15" fmla="*/ 23 h 23"/>
              </a:gdLst>
              <a:ahLst/>
              <a:cxnLst>
                <a:cxn ang="T8">
                  <a:pos x="T0" y="T1"/>
                </a:cxn>
                <a:cxn ang="T9">
                  <a:pos x="T2" y="T3"/>
                </a:cxn>
                <a:cxn ang="T10">
                  <a:pos x="T4" y="T5"/>
                </a:cxn>
                <a:cxn ang="T11">
                  <a:pos x="T6" y="T7"/>
                </a:cxn>
              </a:cxnLst>
              <a:rect l="T12" t="T13" r="T14" b="T15"/>
              <a:pathLst>
                <a:path w="30" h="23">
                  <a:moveTo>
                    <a:pt x="0" y="23"/>
                  </a:moveTo>
                  <a:lnTo>
                    <a:pt x="12" y="11"/>
                  </a:lnTo>
                  <a:lnTo>
                    <a:pt x="24"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2" name="Freeform 63"/>
            <p:cNvSpPr>
              <a:spLocks/>
            </p:cNvSpPr>
            <p:nvPr/>
          </p:nvSpPr>
          <p:spPr bwMode="auto">
            <a:xfrm>
              <a:off x="3413768" y="4219292"/>
              <a:ext cx="47625" cy="36513"/>
            </a:xfrm>
            <a:custGeom>
              <a:avLst/>
              <a:gdLst>
                <a:gd name="T0" fmla="*/ 0 w 30"/>
                <a:gd name="T1" fmla="*/ 0 h 23"/>
                <a:gd name="T2" fmla="*/ 9525 w 30"/>
                <a:gd name="T3" fmla="*/ 9525 h 23"/>
                <a:gd name="T4" fmla="*/ 19050 w 30"/>
                <a:gd name="T5" fmla="*/ 17463 h 23"/>
                <a:gd name="T6" fmla="*/ 38100 w 30"/>
                <a:gd name="T7" fmla="*/ 26988 h 23"/>
                <a:gd name="T8" fmla="*/ 47625 w 30"/>
                <a:gd name="T9" fmla="*/ 36513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0" y="0"/>
                  </a:moveTo>
                  <a:lnTo>
                    <a:pt x="6" y="6"/>
                  </a:lnTo>
                  <a:lnTo>
                    <a:pt x="12" y="11"/>
                  </a:lnTo>
                  <a:lnTo>
                    <a:pt x="24" y="17"/>
                  </a:lnTo>
                  <a:lnTo>
                    <a:pt x="30" y="23"/>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3" name="Freeform 64"/>
            <p:cNvSpPr>
              <a:spLocks/>
            </p:cNvSpPr>
            <p:nvPr/>
          </p:nvSpPr>
          <p:spPr bwMode="auto">
            <a:xfrm>
              <a:off x="3461393" y="4246280"/>
              <a:ext cx="47625" cy="9525"/>
            </a:xfrm>
            <a:custGeom>
              <a:avLst/>
              <a:gdLst>
                <a:gd name="T0" fmla="*/ 0 w 30"/>
                <a:gd name="T1" fmla="*/ 9525 h 6"/>
                <a:gd name="T2" fmla="*/ 19050 w 30"/>
                <a:gd name="T3" fmla="*/ 9525 h 6"/>
                <a:gd name="T4" fmla="*/ 47625 w 30"/>
                <a:gd name="T5" fmla="*/ 0 h 6"/>
                <a:gd name="T6" fmla="*/ 0 60000 65536"/>
                <a:gd name="T7" fmla="*/ 0 60000 65536"/>
                <a:gd name="T8" fmla="*/ 0 60000 65536"/>
                <a:gd name="T9" fmla="*/ 0 w 30"/>
                <a:gd name="T10" fmla="*/ 0 h 6"/>
                <a:gd name="T11" fmla="*/ 30 w 30"/>
                <a:gd name="T12" fmla="*/ 6 h 6"/>
              </a:gdLst>
              <a:ahLst/>
              <a:cxnLst>
                <a:cxn ang="T6">
                  <a:pos x="T0" y="T1"/>
                </a:cxn>
                <a:cxn ang="T7">
                  <a:pos x="T2" y="T3"/>
                </a:cxn>
                <a:cxn ang="T8">
                  <a:pos x="T4" y="T5"/>
                </a:cxn>
              </a:cxnLst>
              <a:rect l="T9" t="T10" r="T11" b="T12"/>
              <a:pathLst>
                <a:path w="30" h="6">
                  <a:moveTo>
                    <a:pt x="0" y="6"/>
                  </a:moveTo>
                  <a:lnTo>
                    <a:pt x="12"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4" name="Freeform 65"/>
            <p:cNvSpPr>
              <a:spLocks/>
            </p:cNvSpPr>
            <p:nvPr/>
          </p:nvSpPr>
          <p:spPr bwMode="auto">
            <a:xfrm>
              <a:off x="3509018" y="4219292"/>
              <a:ext cx="47625" cy="26988"/>
            </a:xfrm>
            <a:custGeom>
              <a:avLst/>
              <a:gdLst>
                <a:gd name="T0" fmla="*/ 0 w 30"/>
                <a:gd name="T1" fmla="*/ 26988 h 17"/>
                <a:gd name="T2" fmla="*/ 19050 w 30"/>
                <a:gd name="T3" fmla="*/ 17463 h 17"/>
                <a:gd name="T4" fmla="*/ 47625 w 30"/>
                <a:gd name="T5" fmla="*/ 0 h 17"/>
                <a:gd name="T6" fmla="*/ 0 60000 65536"/>
                <a:gd name="T7" fmla="*/ 0 60000 65536"/>
                <a:gd name="T8" fmla="*/ 0 60000 65536"/>
                <a:gd name="T9" fmla="*/ 0 w 30"/>
                <a:gd name="T10" fmla="*/ 0 h 17"/>
                <a:gd name="T11" fmla="*/ 30 w 30"/>
                <a:gd name="T12" fmla="*/ 17 h 17"/>
              </a:gdLst>
              <a:ahLst/>
              <a:cxnLst>
                <a:cxn ang="T6">
                  <a:pos x="T0" y="T1"/>
                </a:cxn>
                <a:cxn ang="T7">
                  <a:pos x="T2" y="T3"/>
                </a:cxn>
                <a:cxn ang="T8">
                  <a:pos x="T4" y="T5"/>
                </a:cxn>
              </a:cxnLst>
              <a:rect l="T9" t="T10" r="T11" b="T12"/>
              <a:pathLst>
                <a:path w="30" h="17">
                  <a:moveTo>
                    <a:pt x="0" y="17"/>
                  </a:moveTo>
                  <a:lnTo>
                    <a:pt x="12" y="11"/>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5" name="Line 66"/>
            <p:cNvSpPr>
              <a:spLocks noChangeShapeType="1"/>
            </p:cNvSpPr>
            <p:nvPr/>
          </p:nvSpPr>
          <p:spPr bwMode="auto">
            <a:xfrm flipV="1">
              <a:off x="3556643" y="4181192"/>
              <a:ext cx="47625" cy="3810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6" name="Line 67"/>
            <p:cNvSpPr>
              <a:spLocks noChangeShapeType="1"/>
            </p:cNvSpPr>
            <p:nvPr/>
          </p:nvSpPr>
          <p:spPr bwMode="auto">
            <a:xfrm flipV="1">
              <a:off x="3604268" y="4133567"/>
              <a:ext cx="38100" cy="4762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7" name="Freeform 68"/>
            <p:cNvSpPr>
              <a:spLocks/>
            </p:cNvSpPr>
            <p:nvPr/>
          </p:nvSpPr>
          <p:spPr bwMode="auto">
            <a:xfrm>
              <a:off x="3642368" y="4085942"/>
              <a:ext cx="47625" cy="47625"/>
            </a:xfrm>
            <a:custGeom>
              <a:avLst/>
              <a:gdLst>
                <a:gd name="T0" fmla="*/ 0 w 30"/>
                <a:gd name="T1" fmla="*/ 47625 h 30"/>
                <a:gd name="T2" fmla="*/ 19050 w 30"/>
                <a:gd name="T3" fmla="*/ 19050 h 30"/>
                <a:gd name="T4" fmla="*/ 38100 w 30"/>
                <a:gd name="T5" fmla="*/ 9525 h 30"/>
                <a:gd name="T6" fmla="*/ 47625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12" y="12"/>
                  </a:lnTo>
                  <a:lnTo>
                    <a:pt x="24" y="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 name="Freeform 69"/>
            <p:cNvSpPr>
              <a:spLocks/>
            </p:cNvSpPr>
            <p:nvPr/>
          </p:nvSpPr>
          <p:spPr bwMode="auto">
            <a:xfrm>
              <a:off x="3689993" y="4085942"/>
              <a:ext cx="47625" cy="9525"/>
            </a:xfrm>
            <a:custGeom>
              <a:avLst/>
              <a:gdLst>
                <a:gd name="T0" fmla="*/ 0 w 30"/>
                <a:gd name="T1" fmla="*/ 0 h 6"/>
                <a:gd name="T2" fmla="*/ 9525 w 30"/>
                <a:gd name="T3" fmla="*/ 0 h 6"/>
                <a:gd name="T4" fmla="*/ 19050 w 30"/>
                <a:gd name="T5" fmla="*/ 0 h 6"/>
                <a:gd name="T6" fmla="*/ 47625 w 30"/>
                <a:gd name="T7" fmla="*/ 9525 h 6"/>
                <a:gd name="T8" fmla="*/ 0 60000 65536"/>
                <a:gd name="T9" fmla="*/ 0 60000 65536"/>
                <a:gd name="T10" fmla="*/ 0 60000 65536"/>
                <a:gd name="T11" fmla="*/ 0 60000 65536"/>
                <a:gd name="T12" fmla="*/ 0 w 30"/>
                <a:gd name="T13" fmla="*/ 0 h 6"/>
                <a:gd name="T14" fmla="*/ 30 w 30"/>
                <a:gd name="T15" fmla="*/ 6 h 6"/>
              </a:gdLst>
              <a:ahLst/>
              <a:cxnLst>
                <a:cxn ang="T8">
                  <a:pos x="T0" y="T1"/>
                </a:cxn>
                <a:cxn ang="T9">
                  <a:pos x="T2" y="T3"/>
                </a:cxn>
                <a:cxn ang="T10">
                  <a:pos x="T4" y="T5"/>
                </a:cxn>
                <a:cxn ang="T11">
                  <a:pos x="T6" y="T7"/>
                </a:cxn>
              </a:cxnLst>
              <a:rect l="T12" t="T13" r="T14" b="T15"/>
              <a:pathLst>
                <a:path w="30" h="6">
                  <a:moveTo>
                    <a:pt x="0" y="0"/>
                  </a:moveTo>
                  <a:lnTo>
                    <a:pt x="6" y="0"/>
                  </a:lnTo>
                  <a:lnTo>
                    <a:pt x="12" y="0"/>
                  </a:lnTo>
                  <a:lnTo>
                    <a:pt x="30" y="6"/>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9" name="Freeform 70"/>
            <p:cNvSpPr>
              <a:spLocks/>
            </p:cNvSpPr>
            <p:nvPr/>
          </p:nvSpPr>
          <p:spPr bwMode="auto">
            <a:xfrm>
              <a:off x="3737618" y="4095467"/>
              <a:ext cx="47625" cy="1588"/>
            </a:xfrm>
            <a:custGeom>
              <a:avLst/>
              <a:gdLst>
                <a:gd name="T0" fmla="*/ 0 w 30"/>
                <a:gd name="T1" fmla="*/ 0 h 1588"/>
                <a:gd name="T2" fmla="*/ 19050 w 30"/>
                <a:gd name="T3" fmla="*/ 0 h 1588"/>
                <a:gd name="T4" fmla="*/ 47625 w 30"/>
                <a:gd name="T5" fmla="*/ 0 h 1588"/>
                <a:gd name="T6" fmla="*/ 0 60000 65536"/>
                <a:gd name="T7" fmla="*/ 0 60000 65536"/>
                <a:gd name="T8" fmla="*/ 0 60000 65536"/>
                <a:gd name="T9" fmla="*/ 0 w 30"/>
                <a:gd name="T10" fmla="*/ 0 h 1588"/>
                <a:gd name="T11" fmla="*/ 30 w 30"/>
                <a:gd name="T12" fmla="*/ 1588 h 1588"/>
              </a:gdLst>
              <a:ahLst/>
              <a:cxnLst>
                <a:cxn ang="T6">
                  <a:pos x="T0" y="T1"/>
                </a:cxn>
                <a:cxn ang="T7">
                  <a:pos x="T2" y="T3"/>
                </a:cxn>
                <a:cxn ang="T8">
                  <a:pos x="T4" y="T5"/>
                </a:cxn>
              </a:cxnLst>
              <a:rect l="T9" t="T10" r="T11" b="T12"/>
              <a:pathLst>
                <a:path w="30" h="1588">
                  <a:moveTo>
                    <a:pt x="0" y="0"/>
                  </a:moveTo>
                  <a:lnTo>
                    <a:pt x="12" y="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0" name="Freeform 71"/>
            <p:cNvSpPr>
              <a:spLocks/>
            </p:cNvSpPr>
            <p:nvPr/>
          </p:nvSpPr>
          <p:spPr bwMode="auto">
            <a:xfrm>
              <a:off x="3785243" y="4047842"/>
              <a:ext cx="47625" cy="47625"/>
            </a:xfrm>
            <a:custGeom>
              <a:avLst/>
              <a:gdLst>
                <a:gd name="T0" fmla="*/ 0 w 30"/>
                <a:gd name="T1" fmla="*/ 47625 h 30"/>
                <a:gd name="T2" fmla="*/ 9525 w 30"/>
                <a:gd name="T3" fmla="*/ 38100 h 30"/>
                <a:gd name="T4" fmla="*/ 19050 w 30"/>
                <a:gd name="T5" fmla="*/ 28575 h 30"/>
                <a:gd name="T6" fmla="*/ 47625 w 30"/>
                <a:gd name="T7" fmla="*/ 0 h 30"/>
                <a:gd name="T8" fmla="*/ 0 60000 65536"/>
                <a:gd name="T9" fmla="*/ 0 60000 65536"/>
                <a:gd name="T10" fmla="*/ 0 60000 65536"/>
                <a:gd name="T11" fmla="*/ 0 60000 65536"/>
                <a:gd name="T12" fmla="*/ 0 w 30"/>
                <a:gd name="T13" fmla="*/ 0 h 30"/>
                <a:gd name="T14" fmla="*/ 30 w 30"/>
                <a:gd name="T15" fmla="*/ 30 h 30"/>
              </a:gdLst>
              <a:ahLst/>
              <a:cxnLst>
                <a:cxn ang="T8">
                  <a:pos x="T0" y="T1"/>
                </a:cxn>
                <a:cxn ang="T9">
                  <a:pos x="T2" y="T3"/>
                </a:cxn>
                <a:cxn ang="T10">
                  <a:pos x="T4" y="T5"/>
                </a:cxn>
                <a:cxn ang="T11">
                  <a:pos x="T6" y="T7"/>
                </a:cxn>
              </a:cxnLst>
              <a:rect l="T12" t="T13" r="T14" b="T15"/>
              <a:pathLst>
                <a:path w="30" h="30">
                  <a:moveTo>
                    <a:pt x="0" y="30"/>
                  </a:moveTo>
                  <a:lnTo>
                    <a:pt x="6" y="24"/>
                  </a:lnTo>
                  <a:lnTo>
                    <a:pt x="12" y="18"/>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1" name="Line 72"/>
            <p:cNvSpPr>
              <a:spLocks noChangeShapeType="1"/>
            </p:cNvSpPr>
            <p:nvPr/>
          </p:nvSpPr>
          <p:spPr bwMode="auto">
            <a:xfrm flipV="1">
              <a:off x="3832868" y="4019267"/>
              <a:ext cx="47625" cy="28575"/>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2" name="Freeform 73"/>
            <p:cNvSpPr>
              <a:spLocks/>
            </p:cNvSpPr>
            <p:nvPr/>
          </p:nvSpPr>
          <p:spPr bwMode="auto">
            <a:xfrm>
              <a:off x="3880493" y="4000217"/>
              <a:ext cx="38100" cy="19050"/>
            </a:xfrm>
            <a:custGeom>
              <a:avLst/>
              <a:gdLst>
                <a:gd name="T0" fmla="*/ 0 w 24"/>
                <a:gd name="T1" fmla="*/ 19050 h 12"/>
                <a:gd name="T2" fmla="*/ 19050 w 24"/>
                <a:gd name="T3" fmla="*/ 9525 h 12"/>
                <a:gd name="T4" fmla="*/ 28575 w 24"/>
                <a:gd name="T5" fmla="*/ 9525 h 12"/>
                <a:gd name="T6" fmla="*/ 38100 w 24"/>
                <a:gd name="T7" fmla="*/ 0 h 12"/>
                <a:gd name="T8" fmla="*/ 0 60000 65536"/>
                <a:gd name="T9" fmla="*/ 0 60000 65536"/>
                <a:gd name="T10" fmla="*/ 0 60000 65536"/>
                <a:gd name="T11" fmla="*/ 0 60000 65536"/>
                <a:gd name="T12" fmla="*/ 0 w 24"/>
                <a:gd name="T13" fmla="*/ 0 h 12"/>
                <a:gd name="T14" fmla="*/ 24 w 24"/>
                <a:gd name="T15" fmla="*/ 12 h 12"/>
              </a:gdLst>
              <a:ahLst/>
              <a:cxnLst>
                <a:cxn ang="T8">
                  <a:pos x="T0" y="T1"/>
                </a:cxn>
                <a:cxn ang="T9">
                  <a:pos x="T2" y="T3"/>
                </a:cxn>
                <a:cxn ang="T10">
                  <a:pos x="T4" y="T5"/>
                </a:cxn>
                <a:cxn ang="T11">
                  <a:pos x="T6" y="T7"/>
                </a:cxn>
              </a:cxnLst>
              <a:rect l="T12" t="T13" r="T14" b="T15"/>
              <a:pathLst>
                <a:path w="24" h="12">
                  <a:moveTo>
                    <a:pt x="0" y="12"/>
                  </a:moveTo>
                  <a:lnTo>
                    <a:pt x="12" y="6"/>
                  </a:lnTo>
                  <a:lnTo>
                    <a:pt x="18" y="6"/>
                  </a:lnTo>
                  <a:lnTo>
                    <a:pt x="24"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3" name="Freeform 74"/>
            <p:cNvSpPr>
              <a:spLocks/>
            </p:cNvSpPr>
            <p:nvPr/>
          </p:nvSpPr>
          <p:spPr bwMode="auto">
            <a:xfrm>
              <a:off x="3918593" y="3914492"/>
              <a:ext cx="47625" cy="85725"/>
            </a:xfrm>
            <a:custGeom>
              <a:avLst/>
              <a:gdLst>
                <a:gd name="T0" fmla="*/ 0 w 30"/>
                <a:gd name="T1" fmla="*/ 85725 h 54"/>
                <a:gd name="T2" fmla="*/ 9525 w 30"/>
                <a:gd name="T3" fmla="*/ 66675 h 54"/>
                <a:gd name="T4" fmla="*/ 19050 w 30"/>
                <a:gd name="T5" fmla="*/ 47625 h 54"/>
                <a:gd name="T6" fmla="*/ 47625 w 30"/>
                <a:gd name="T7" fmla="*/ 0 h 54"/>
                <a:gd name="T8" fmla="*/ 0 60000 65536"/>
                <a:gd name="T9" fmla="*/ 0 60000 65536"/>
                <a:gd name="T10" fmla="*/ 0 60000 65536"/>
                <a:gd name="T11" fmla="*/ 0 60000 65536"/>
                <a:gd name="T12" fmla="*/ 0 w 30"/>
                <a:gd name="T13" fmla="*/ 0 h 54"/>
                <a:gd name="T14" fmla="*/ 30 w 30"/>
                <a:gd name="T15" fmla="*/ 54 h 54"/>
              </a:gdLst>
              <a:ahLst/>
              <a:cxnLst>
                <a:cxn ang="T8">
                  <a:pos x="T0" y="T1"/>
                </a:cxn>
                <a:cxn ang="T9">
                  <a:pos x="T2" y="T3"/>
                </a:cxn>
                <a:cxn ang="T10">
                  <a:pos x="T4" y="T5"/>
                </a:cxn>
                <a:cxn ang="T11">
                  <a:pos x="T6" y="T7"/>
                </a:cxn>
              </a:cxnLst>
              <a:rect l="T12" t="T13" r="T14" b="T15"/>
              <a:pathLst>
                <a:path w="30" h="54">
                  <a:moveTo>
                    <a:pt x="0" y="54"/>
                  </a:moveTo>
                  <a:lnTo>
                    <a:pt x="6" y="42"/>
                  </a:lnTo>
                  <a:lnTo>
                    <a:pt x="12" y="30"/>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4" name="Freeform 75"/>
            <p:cNvSpPr>
              <a:spLocks/>
            </p:cNvSpPr>
            <p:nvPr/>
          </p:nvSpPr>
          <p:spPr bwMode="auto">
            <a:xfrm>
              <a:off x="3966218" y="3809717"/>
              <a:ext cx="47625" cy="104775"/>
            </a:xfrm>
            <a:custGeom>
              <a:avLst/>
              <a:gdLst>
                <a:gd name="T0" fmla="*/ 0 w 30"/>
                <a:gd name="T1" fmla="*/ 104775 h 66"/>
                <a:gd name="T2" fmla="*/ 19050 w 30"/>
                <a:gd name="T3" fmla="*/ 57150 h 66"/>
                <a:gd name="T4" fmla="*/ 47625 w 30"/>
                <a:gd name="T5" fmla="*/ 0 h 66"/>
                <a:gd name="T6" fmla="*/ 0 60000 65536"/>
                <a:gd name="T7" fmla="*/ 0 60000 65536"/>
                <a:gd name="T8" fmla="*/ 0 60000 65536"/>
                <a:gd name="T9" fmla="*/ 0 w 30"/>
                <a:gd name="T10" fmla="*/ 0 h 66"/>
                <a:gd name="T11" fmla="*/ 30 w 30"/>
                <a:gd name="T12" fmla="*/ 66 h 66"/>
              </a:gdLst>
              <a:ahLst/>
              <a:cxnLst>
                <a:cxn ang="T6">
                  <a:pos x="T0" y="T1"/>
                </a:cxn>
                <a:cxn ang="T7">
                  <a:pos x="T2" y="T3"/>
                </a:cxn>
                <a:cxn ang="T8">
                  <a:pos x="T4" y="T5"/>
                </a:cxn>
              </a:cxnLst>
              <a:rect l="T9" t="T10" r="T11" b="T12"/>
              <a:pathLst>
                <a:path w="30" h="66">
                  <a:moveTo>
                    <a:pt x="0" y="66"/>
                  </a:moveTo>
                  <a:lnTo>
                    <a:pt x="12" y="36"/>
                  </a:lnTo>
                  <a:lnTo>
                    <a:pt x="30" y="0"/>
                  </a:lnTo>
                </a:path>
              </a:pathLst>
            </a:cu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5" name="Rectangle 76"/>
            <p:cNvSpPr>
              <a:spLocks noChangeArrowheads="1"/>
            </p:cNvSpPr>
            <p:nvPr/>
          </p:nvSpPr>
          <p:spPr bwMode="auto">
            <a:xfrm>
              <a:off x="1235718" y="5730592"/>
              <a:ext cx="10953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0</a:t>
              </a:r>
              <a:endParaRPr lang="en-US" altLang="en-US" sz="2000">
                <a:latin typeface="Calibri" panose="020F0502020204030204" pitchFamily="34" charset="0"/>
              </a:endParaRPr>
            </a:p>
          </p:txBody>
        </p:sp>
        <p:sp>
          <p:nvSpPr>
            <p:cNvPr id="346" name="Rectangle 77"/>
            <p:cNvSpPr>
              <a:spLocks noChangeArrowheads="1"/>
            </p:cNvSpPr>
            <p:nvPr/>
          </p:nvSpPr>
          <p:spPr bwMode="auto">
            <a:xfrm>
              <a:off x="1235718" y="3666842"/>
              <a:ext cx="10953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8</a:t>
              </a:r>
              <a:endParaRPr lang="en-US" altLang="en-US" sz="2000">
                <a:latin typeface="Calibri" panose="020F0502020204030204" pitchFamily="34" charset="0"/>
              </a:endParaRPr>
            </a:p>
          </p:txBody>
        </p:sp>
        <p:sp>
          <p:nvSpPr>
            <p:cNvPr id="347" name="Rectangle 78"/>
            <p:cNvSpPr>
              <a:spLocks noChangeArrowheads="1"/>
            </p:cNvSpPr>
            <p:nvPr/>
          </p:nvSpPr>
          <p:spPr bwMode="auto">
            <a:xfrm>
              <a:off x="1111893" y="1593567"/>
              <a:ext cx="2190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16</a:t>
              </a:r>
              <a:endParaRPr lang="en-US" altLang="en-US" sz="2000">
                <a:latin typeface="Calibri" panose="020F0502020204030204" pitchFamily="34" charset="0"/>
              </a:endParaRPr>
            </a:p>
          </p:txBody>
        </p:sp>
        <p:sp>
          <p:nvSpPr>
            <p:cNvPr id="348" name="Rectangle 79"/>
            <p:cNvSpPr>
              <a:spLocks noChangeArrowheads="1"/>
            </p:cNvSpPr>
            <p:nvPr/>
          </p:nvSpPr>
          <p:spPr bwMode="auto">
            <a:xfrm>
              <a:off x="1283343" y="6044917"/>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1950</a:t>
              </a:r>
              <a:endParaRPr lang="en-US" altLang="en-US" sz="2000">
                <a:latin typeface="Calibri" panose="020F0502020204030204" pitchFamily="34" charset="0"/>
              </a:endParaRPr>
            </a:p>
          </p:txBody>
        </p:sp>
        <p:sp>
          <p:nvSpPr>
            <p:cNvPr id="349" name="Rectangle 80"/>
            <p:cNvSpPr>
              <a:spLocks noChangeArrowheads="1"/>
            </p:cNvSpPr>
            <p:nvPr/>
          </p:nvSpPr>
          <p:spPr bwMode="auto">
            <a:xfrm>
              <a:off x="3585218" y="6044917"/>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2000</a:t>
              </a:r>
              <a:endParaRPr lang="en-US" altLang="en-US" sz="2000">
                <a:latin typeface="Calibri" panose="020F0502020204030204" pitchFamily="34" charset="0"/>
              </a:endParaRPr>
            </a:p>
          </p:txBody>
        </p:sp>
        <p:sp>
          <p:nvSpPr>
            <p:cNvPr id="350" name="Rectangle 81"/>
            <p:cNvSpPr>
              <a:spLocks noChangeArrowheads="1"/>
            </p:cNvSpPr>
            <p:nvPr/>
          </p:nvSpPr>
          <p:spPr bwMode="auto">
            <a:xfrm>
              <a:off x="5888681" y="6044917"/>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2050</a:t>
              </a:r>
              <a:endParaRPr lang="en-US" altLang="en-US" sz="2000">
                <a:latin typeface="Calibri" panose="020F0502020204030204" pitchFamily="34" charset="0"/>
              </a:endParaRPr>
            </a:p>
          </p:txBody>
        </p:sp>
        <p:sp>
          <p:nvSpPr>
            <p:cNvPr id="351" name="Rectangle 82"/>
            <p:cNvSpPr>
              <a:spLocks noChangeArrowheads="1"/>
            </p:cNvSpPr>
            <p:nvPr/>
          </p:nvSpPr>
          <p:spPr bwMode="auto">
            <a:xfrm>
              <a:off x="8181031" y="6044917"/>
              <a:ext cx="438150"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700" b="1">
                  <a:solidFill>
                    <a:srgbClr val="000000"/>
                  </a:solidFill>
                  <a:latin typeface="Calibri" panose="020F0502020204030204" pitchFamily="34" charset="0"/>
                </a:rPr>
                <a:t>2100</a:t>
              </a:r>
              <a:endParaRPr lang="en-US" altLang="en-US" sz="2000">
                <a:latin typeface="Calibri" panose="020F0502020204030204" pitchFamily="34" charset="0"/>
              </a:endParaRPr>
            </a:p>
          </p:txBody>
        </p:sp>
        <p:sp>
          <p:nvSpPr>
            <p:cNvPr id="352" name="Freeform 83"/>
            <p:cNvSpPr>
              <a:spLocks/>
            </p:cNvSpPr>
            <p:nvPr/>
          </p:nvSpPr>
          <p:spPr bwMode="auto">
            <a:xfrm>
              <a:off x="1540518" y="3808130"/>
              <a:ext cx="2476500" cy="1611312"/>
            </a:xfrm>
            <a:custGeom>
              <a:avLst/>
              <a:gdLst>
                <a:gd name="T0" fmla="*/ 55563 w 1560"/>
                <a:gd name="T1" fmla="*/ 1585912 h 1015"/>
                <a:gd name="T2" fmla="*/ 136525 w 1560"/>
                <a:gd name="T3" fmla="*/ 1576387 h 1015"/>
                <a:gd name="T4" fmla="*/ 219075 w 1560"/>
                <a:gd name="T5" fmla="*/ 1509712 h 1015"/>
                <a:gd name="T6" fmla="*/ 261938 w 1560"/>
                <a:gd name="T7" fmla="*/ 1482725 h 1015"/>
                <a:gd name="T8" fmla="*/ 333375 w 1560"/>
                <a:gd name="T9" fmla="*/ 1452562 h 1015"/>
                <a:gd name="T10" fmla="*/ 395288 w 1560"/>
                <a:gd name="T11" fmla="*/ 1420812 h 1015"/>
                <a:gd name="T12" fmla="*/ 441325 w 1560"/>
                <a:gd name="T13" fmla="*/ 1377950 h 1015"/>
                <a:gd name="T14" fmla="*/ 495300 w 1560"/>
                <a:gd name="T15" fmla="*/ 1371600 h 1015"/>
                <a:gd name="T16" fmla="*/ 547688 w 1560"/>
                <a:gd name="T17" fmla="*/ 1344612 h 1015"/>
                <a:gd name="T18" fmla="*/ 641350 w 1560"/>
                <a:gd name="T19" fmla="*/ 1258887 h 1015"/>
                <a:gd name="T20" fmla="*/ 717550 w 1560"/>
                <a:gd name="T21" fmla="*/ 1192212 h 1015"/>
                <a:gd name="T22" fmla="*/ 819150 w 1560"/>
                <a:gd name="T23" fmla="*/ 1116012 h 1015"/>
                <a:gd name="T24" fmla="*/ 884238 w 1560"/>
                <a:gd name="T25" fmla="*/ 1025525 h 1015"/>
                <a:gd name="T26" fmla="*/ 966788 w 1560"/>
                <a:gd name="T27" fmla="*/ 949325 h 1015"/>
                <a:gd name="T28" fmla="*/ 1033463 w 1560"/>
                <a:gd name="T29" fmla="*/ 854075 h 1015"/>
                <a:gd name="T30" fmla="*/ 1093788 w 1560"/>
                <a:gd name="T31" fmla="*/ 847725 h 1015"/>
                <a:gd name="T32" fmla="*/ 1157288 w 1560"/>
                <a:gd name="T33" fmla="*/ 825500 h 1015"/>
                <a:gd name="T34" fmla="*/ 1228725 w 1560"/>
                <a:gd name="T35" fmla="*/ 752475 h 1015"/>
                <a:gd name="T36" fmla="*/ 1293813 w 1560"/>
                <a:gd name="T37" fmla="*/ 682625 h 1015"/>
                <a:gd name="T38" fmla="*/ 1328738 w 1560"/>
                <a:gd name="T39" fmla="*/ 644525 h 1015"/>
                <a:gd name="T40" fmla="*/ 1390650 w 1560"/>
                <a:gd name="T41" fmla="*/ 682625 h 1015"/>
                <a:gd name="T42" fmla="*/ 1452563 w 1560"/>
                <a:gd name="T43" fmla="*/ 711200 h 1015"/>
                <a:gd name="T44" fmla="*/ 1514475 w 1560"/>
                <a:gd name="T45" fmla="*/ 715962 h 1015"/>
                <a:gd name="T46" fmla="*/ 1562100 w 1560"/>
                <a:gd name="T47" fmla="*/ 663575 h 1015"/>
                <a:gd name="T48" fmla="*/ 1604963 w 1560"/>
                <a:gd name="T49" fmla="*/ 623887 h 1015"/>
                <a:gd name="T50" fmla="*/ 1662113 w 1560"/>
                <a:gd name="T51" fmla="*/ 571500 h 1015"/>
                <a:gd name="T52" fmla="*/ 1722438 w 1560"/>
                <a:gd name="T53" fmla="*/ 511175 h 1015"/>
                <a:gd name="T54" fmla="*/ 1800225 w 1560"/>
                <a:gd name="T55" fmla="*/ 458787 h 1015"/>
                <a:gd name="T56" fmla="*/ 1847850 w 1560"/>
                <a:gd name="T57" fmla="*/ 425450 h 1015"/>
                <a:gd name="T58" fmla="*/ 1889125 w 1560"/>
                <a:gd name="T59" fmla="*/ 423862 h 1015"/>
                <a:gd name="T60" fmla="*/ 1965325 w 1560"/>
                <a:gd name="T61" fmla="*/ 439737 h 1015"/>
                <a:gd name="T62" fmla="*/ 2036763 w 1560"/>
                <a:gd name="T63" fmla="*/ 395287 h 1015"/>
                <a:gd name="T64" fmla="*/ 2084388 w 1560"/>
                <a:gd name="T65" fmla="*/ 349250 h 1015"/>
                <a:gd name="T66" fmla="*/ 2119313 w 1560"/>
                <a:gd name="T67" fmla="*/ 300037 h 1015"/>
                <a:gd name="T68" fmla="*/ 2157413 w 1560"/>
                <a:gd name="T69" fmla="*/ 276225 h 1015"/>
                <a:gd name="T70" fmla="*/ 2209800 w 1560"/>
                <a:gd name="T71" fmla="*/ 287337 h 1015"/>
                <a:gd name="T72" fmla="*/ 2265363 w 1560"/>
                <a:gd name="T73" fmla="*/ 266700 h 1015"/>
                <a:gd name="T74" fmla="*/ 2309813 w 1560"/>
                <a:gd name="T75" fmla="*/ 228600 h 1015"/>
                <a:gd name="T76" fmla="*/ 2365375 w 1560"/>
                <a:gd name="T77" fmla="*/ 200025 h 1015"/>
                <a:gd name="T78" fmla="*/ 2413000 w 1560"/>
                <a:gd name="T79" fmla="*/ 120650 h 1015"/>
                <a:gd name="T80" fmla="*/ 2452688 w 1560"/>
                <a:gd name="T81" fmla="*/ 42862 h 1015"/>
                <a:gd name="T82" fmla="*/ 2476500 w 1560"/>
                <a:gd name="T83" fmla="*/ 0 h 10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60"/>
                <a:gd name="T127" fmla="*/ 0 h 1015"/>
                <a:gd name="T128" fmla="*/ 1560 w 1560"/>
                <a:gd name="T129" fmla="*/ 1015 h 101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60" h="1015">
                  <a:moveTo>
                    <a:pt x="0" y="1015"/>
                  </a:moveTo>
                  <a:cubicBezTo>
                    <a:pt x="12" y="1009"/>
                    <a:pt x="24" y="1003"/>
                    <a:pt x="35" y="999"/>
                  </a:cubicBezTo>
                  <a:cubicBezTo>
                    <a:pt x="46" y="995"/>
                    <a:pt x="58" y="991"/>
                    <a:pt x="66" y="990"/>
                  </a:cubicBezTo>
                  <a:cubicBezTo>
                    <a:pt x="74" y="989"/>
                    <a:pt x="79" y="993"/>
                    <a:pt x="86" y="993"/>
                  </a:cubicBezTo>
                  <a:cubicBezTo>
                    <a:pt x="93" y="993"/>
                    <a:pt x="98" y="997"/>
                    <a:pt x="107" y="990"/>
                  </a:cubicBezTo>
                  <a:cubicBezTo>
                    <a:pt x="116" y="983"/>
                    <a:pt x="131" y="959"/>
                    <a:pt x="138" y="951"/>
                  </a:cubicBezTo>
                  <a:cubicBezTo>
                    <a:pt x="145" y="943"/>
                    <a:pt x="146" y="945"/>
                    <a:pt x="150" y="942"/>
                  </a:cubicBezTo>
                  <a:cubicBezTo>
                    <a:pt x="154" y="939"/>
                    <a:pt x="160" y="938"/>
                    <a:pt x="165" y="934"/>
                  </a:cubicBezTo>
                  <a:cubicBezTo>
                    <a:pt x="170" y="930"/>
                    <a:pt x="173" y="922"/>
                    <a:pt x="180" y="919"/>
                  </a:cubicBezTo>
                  <a:cubicBezTo>
                    <a:pt x="187" y="916"/>
                    <a:pt x="201" y="917"/>
                    <a:pt x="210" y="915"/>
                  </a:cubicBezTo>
                  <a:cubicBezTo>
                    <a:pt x="219" y="913"/>
                    <a:pt x="227" y="910"/>
                    <a:pt x="233" y="907"/>
                  </a:cubicBezTo>
                  <a:cubicBezTo>
                    <a:pt x="239" y="904"/>
                    <a:pt x="244" y="899"/>
                    <a:pt x="249" y="895"/>
                  </a:cubicBezTo>
                  <a:cubicBezTo>
                    <a:pt x="254" y="891"/>
                    <a:pt x="258" y="889"/>
                    <a:pt x="263" y="885"/>
                  </a:cubicBezTo>
                  <a:cubicBezTo>
                    <a:pt x="268" y="881"/>
                    <a:pt x="273" y="871"/>
                    <a:pt x="278" y="868"/>
                  </a:cubicBezTo>
                  <a:cubicBezTo>
                    <a:pt x="283" y="865"/>
                    <a:pt x="288" y="868"/>
                    <a:pt x="294" y="867"/>
                  </a:cubicBezTo>
                  <a:cubicBezTo>
                    <a:pt x="300" y="866"/>
                    <a:pt x="307" y="865"/>
                    <a:pt x="312" y="864"/>
                  </a:cubicBezTo>
                  <a:cubicBezTo>
                    <a:pt x="317" y="863"/>
                    <a:pt x="322" y="861"/>
                    <a:pt x="327" y="858"/>
                  </a:cubicBezTo>
                  <a:cubicBezTo>
                    <a:pt x="332" y="855"/>
                    <a:pt x="339" y="851"/>
                    <a:pt x="345" y="847"/>
                  </a:cubicBezTo>
                  <a:cubicBezTo>
                    <a:pt x="351" y="843"/>
                    <a:pt x="356" y="840"/>
                    <a:pt x="366" y="831"/>
                  </a:cubicBezTo>
                  <a:cubicBezTo>
                    <a:pt x="376" y="822"/>
                    <a:pt x="394" y="802"/>
                    <a:pt x="404" y="793"/>
                  </a:cubicBezTo>
                  <a:cubicBezTo>
                    <a:pt x="414" y="784"/>
                    <a:pt x="418" y="785"/>
                    <a:pt x="426" y="778"/>
                  </a:cubicBezTo>
                  <a:cubicBezTo>
                    <a:pt x="434" y="771"/>
                    <a:pt x="443" y="758"/>
                    <a:pt x="452" y="751"/>
                  </a:cubicBezTo>
                  <a:cubicBezTo>
                    <a:pt x="461" y="744"/>
                    <a:pt x="471" y="743"/>
                    <a:pt x="482" y="735"/>
                  </a:cubicBezTo>
                  <a:cubicBezTo>
                    <a:pt x="493" y="727"/>
                    <a:pt x="506" y="713"/>
                    <a:pt x="516" y="703"/>
                  </a:cubicBezTo>
                  <a:cubicBezTo>
                    <a:pt x="526" y="693"/>
                    <a:pt x="536" y="685"/>
                    <a:pt x="543" y="675"/>
                  </a:cubicBezTo>
                  <a:cubicBezTo>
                    <a:pt x="550" y="665"/>
                    <a:pt x="550" y="656"/>
                    <a:pt x="557" y="646"/>
                  </a:cubicBezTo>
                  <a:cubicBezTo>
                    <a:pt x="564" y="636"/>
                    <a:pt x="578" y="624"/>
                    <a:pt x="587" y="616"/>
                  </a:cubicBezTo>
                  <a:cubicBezTo>
                    <a:pt x="596" y="608"/>
                    <a:pt x="602" y="606"/>
                    <a:pt x="609" y="598"/>
                  </a:cubicBezTo>
                  <a:cubicBezTo>
                    <a:pt x="616" y="590"/>
                    <a:pt x="622" y="578"/>
                    <a:pt x="629" y="568"/>
                  </a:cubicBezTo>
                  <a:cubicBezTo>
                    <a:pt x="636" y="558"/>
                    <a:pt x="645" y="544"/>
                    <a:pt x="651" y="538"/>
                  </a:cubicBezTo>
                  <a:cubicBezTo>
                    <a:pt x="657" y="532"/>
                    <a:pt x="662" y="535"/>
                    <a:pt x="668" y="534"/>
                  </a:cubicBezTo>
                  <a:cubicBezTo>
                    <a:pt x="674" y="533"/>
                    <a:pt x="681" y="533"/>
                    <a:pt x="689" y="534"/>
                  </a:cubicBezTo>
                  <a:cubicBezTo>
                    <a:pt x="697" y="535"/>
                    <a:pt x="710" y="542"/>
                    <a:pt x="717" y="540"/>
                  </a:cubicBezTo>
                  <a:cubicBezTo>
                    <a:pt x="724" y="538"/>
                    <a:pt x="724" y="527"/>
                    <a:pt x="729" y="520"/>
                  </a:cubicBezTo>
                  <a:cubicBezTo>
                    <a:pt x="734" y="513"/>
                    <a:pt x="740" y="504"/>
                    <a:pt x="747" y="496"/>
                  </a:cubicBezTo>
                  <a:cubicBezTo>
                    <a:pt x="754" y="488"/>
                    <a:pt x="766" y="480"/>
                    <a:pt x="774" y="474"/>
                  </a:cubicBezTo>
                  <a:cubicBezTo>
                    <a:pt x="782" y="468"/>
                    <a:pt x="790" y="466"/>
                    <a:pt x="797" y="459"/>
                  </a:cubicBezTo>
                  <a:cubicBezTo>
                    <a:pt x="804" y="452"/>
                    <a:pt x="811" y="437"/>
                    <a:pt x="815" y="430"/>
                  </a:cubicBezTo>
                  <a:cubicBezTo>
                    <a:pt x="819" y="423"/>
                    <a:pt x="820" y="422"/>
                    <a:pt x="824" y="418"/>
                  </a:cubicBezTo>
                  <a:cubicBezTo>
                    <a:pt x="828" y="414"/>
                    <a:pt x="832" y="407"/>
                    <a:pt x="837" y="406"/>
                  </a:cubicBezTo>
                  <a:cubicBezTo>
                    <a:pt x="842" y="405"/>
                    <a:pt x="849" y="408"/>
                    <a:pt x="855" y="412"/>
                  </a:cubicBezTo>
                  <a:cubicBezTo>
                    <a:pt x="861" y="416"/>
                    <a:pt x="869" y="425"/>
                    <a:pt x="876" y="430"/>
                  </a:cubicBezTo>
                  <a:cubicBezTo>
                    <a:pt x="883" y="435"/>
                    <a:pt x="890" y="442"/>
                    <a:pt x="896" y="445"/>
                  </a:cubicBezTo>
                  <a:cubicBezTo>
                    <a:pt x="902" y="448"/>
                    <a:pt x="908" y="447"/>
                    <a:pt x="915" y="448"/>
                  </a:cubicBezTo>
                  <a:cubicBezTo>
                    <a:pt x="922" y="449"/>
                    <a:pt x="933" y="453"/>
                    <a:pt x="939" y="453"/>
                  </a:cubicBezTo>
                  <a:cubicBezTo>
                    <a:pt x="945" y="453"/>
                    <a:pt x="949" y="454"/>
                    <a:pt x="954" y="451"/>
                  </a:cubicBezTo>
                  <a:cubicBezTo>
                    <a:pt x="959" y="448"/>
                    <a:pt x="966" y="441"/>
                    <a:pt x="971" y="435"/>
                  </a:cubicBezTo>
                  <a:cubicBezTo>
                    <a:pt x="976" y="429"/>
                    <a:pt x="980" y="423"/>
                    <a:pt x="984" y="418"/>
                  </a:cubicBezTo>
                  <a:cubicBezTo>
                    <a:pt x="988" y="413"/>
                    <a:pt x="989" y="410"/>
                    <a:pt x="993" y="406"/>
                  </a:cubicBezTo>
                  <a:cubicBezTo>
                    <a:pt x="997" y="402"/>
                    <a:pt x="1006" y="397"/>
                    <a:pt x="1011" y="393"/>
                  </a:cubicBezTo>
                  <a:cubicBezTo>
                    <a:pt x="1016" y="389"/>
                    <a:pt x="1020" y="384"/>
                    <a:pt x="1026" y="379"/>
                  </a:cubicBezTo>
                  <a:cubicBezTo>
                    <a:pt x="1032" y="374"/>
                    <a:pt x="1040" y="365"/>
                    <a:pt x="1047" y="360"/>
                  </a:cubicBezTo>
                  <a:cubicBezTo>
                    <a:pt x="1054" y="355"/>
                    <a:pt x="1061" y="352"/>
                    <a:pt x="1067" y="346"/>
                  </a:cubicBezTo>
                  <a:cubicBezTo>
                    <a:pt x="1073" y="340"/>
                    <a:pt x="1079" y="329"/>
                    <a:pt x="1085" y="322"/>
                  </a:cubicBezTo>
                  <a:cubicBezTo>
                    <a:pt x="1091" y="315"/>
                    <a:pt x="1098" y="308"/>
                    <a:pt x="1106" y="303"/>
                  </a:cubicBezTo>
                  <a:cubicBezTo>
                    <a:pt x="1114" y="298"/>
                    <a:pt x="1126" y="293"/>
                    <a:pt x="1134" y="289"/>
                  </a:cubicBezTo>
                  <a:cubicBezTo>
                    <a:pt x="1142" y="285"/>
                    <a:pt x="1149" y="282"/>
                    <a:pt x="1154" y="279"/>
                  </a:cubicBezTo>
                  <a:cubicBezTo>
                    <a:pt x="1159" y="276"/>
                    <a:pt x="1161" y="271"/>
                    <a:pt x="1164" y="268"/>
                  </a:cubicBezTo>
                  <a:cubicBezTo>
                    <a:pt x="1167" y="265"/>
                    <a:pt x="1169" y="261"/>
                    <a:pt x="1173" y="261"/>
                  </a:cubicBezTo>
                  <a:cubicBezTo>
                    <a:pt x="1177" y="261"/>
                    <a:pt x="1184" y="264"/>
                    <a:pt x="1190" y="267"/>
                  </a:cubicBezTo>
                  <a:cubicBezTo>
                    <a:pt x="1196" y="270"/>
                    <a:pt x="1204" y="277"/>
                    <a:pt x="1212" y="279"/>
                  </a:cubicBezTo>
                  <a:cubicBezTo>
                    <a:pt x="1220" y="281"/>
                    <a:pt x="1229" y="280"/>
                    <a:pt x="1238" y="277"/>
                  </a:cubicBezTo>
                  <a:cubicBezTo>
                    <a:pt x="1247" y="274"/>
                    <a:pt x="1258" y="264"/>
                    <a:pt x="1265" y="259"/>
                  </a:cubicBezTo>
                  <a:cubicBezTo>
                    <a:pt x="1272" y="254"/>
                    <a:pt x="1278" y="253"/>
                    <a:pt x="1283" y="249"/>
                  </a:cubicBezTo>
                  <a:cubicBezTo>
                    <a:pt x="1288" y="245"/>
                    <a:pt x="1291" y="243"/>
                    <a:pt x="1296" y="238"/>
                  </a:cubicBezTo>
                  <a:cubicBezTo>
                    <a:pt x="1301" y="233"/>
                    <a:pt x="1309" y="226"/>
                    <a:pt x="1313" y="220"/>
                  </a:cubicBezTo>
                  <a:cubicBezTo>
                    <a:pt x="1317" y="214"/>
                    <a:pt x="1319" y="209"/>
                    <a:pt x="1323" y="204"/>
                  </a:cubicBezTo>
                  <a:cubicBezTo>
                    <a:pt x="1327" y="199"/>
                    <a:pt x="1331" y="193"/>
                    <a:pt x="1335" y="189"/>
                  </a:cubicBezTo>
                  <a:cubicBezTo>
                    <a:pt x="1339" y="185"/>
                    <a:pt x="1345" y="183"/>
                    <a:pt x="1349" y="180"/>
                  </a:cubicBezTo>
                  <a:cubicBezTo>
                    <a:pt x="1353" y="177"/>
                    <a:pt x="1355" y="174"/>
                    <a:pt x="1359" y="174"/>
                  </a:cubicBezTo>
                  <a:cubicBezTo>
                    <a:pt x="1363" y="174"/>
                    <a:pt x="1371" y="177"/>
                    <a:pt x="1376" y="178"/>
                  </a:cubicBezTo>
                  <a:cubicBezTo>
                    <a:pt x="1381" y="179"/>
                    <a:pt x="1386" y="181"/>
                    <a:pt x="1392" y="181"/>
                  </a:cubicBezTo>
                  <a:cubicBezTo>
                    <a:pt x="1398" y="181"/>
                    <a:pt x="1407" y="182"/>
                    <a:pt x="1413" y="180"/>
                  </a:cubicBezTo>
                  <a:cubicBezTo>
                    <a:pt x="1419" y="178"/>
                    <a:pt x="1423" y="172"/>
                    <a:pt x="1427" y="168"/>
                  </a:cubicBezTo>
                  <a:cubicBezTo>
                    <a:pt x="1431" y="164"/>
                    <a:pt x="1434" y="158"/>
                    <a:pt x="1439" y="154"/>
                  </a:cubicBezTo>
                  <a:cubicBezTo>
                    <a:pt x="1444" y="150"/>
                    <a:pt x="1450" y="147"/>
                    <a:pt x="1455" y="144"/>
                  </a:cubicBezTo>
                  <a:cubicBezTo>
                    <a:pt x="1460" y="141"/>
                    <a:pt x="1464" y="138"/>
                    <a:pt x="1470" y="135"/>
                  </a:cubicBezTo>
                  <a:cubicBezTo>
                    <a:pt x="1476" y="132"/>
                    <a:pt x="1484" y="132"/>
                    <a:pt x="1490" y="126"/>
                  </a:cubicBezTo>
                  <a:cubicBezTo>
                    <a:pt x="1496" y="120"/>
                    <a:pt x="1503" y="108"/>
                    <a:pt x="1508" y="100"/>
                  </a:cubicBezTo>
                  <a:cubicBezTo>
                    <a:pt x="1513" y="92"/>
                    <a:pt x="1516" y="84"/>
                    <a:pt x="1520" y="76"/>
                  </a:cubicBezTo>
                  <a:cubicBezTo>
                    <a:pt x="1524" y="68"/>
                    <a:pt x="1528" y="62"/>
                    <a:pt x="1532" y="54"/>
                  </a:cubicBezTo>
                  <a:cubicBezTo>
                    <a:pt x="1536" y="46"/>
                    <a:pt x="1542" y="34"/>
                    <a:pt x="1545" y="27"/>
                  </a:cubicBezTo>
                  <a:cubicBezTo>
                    <a:pt x="1548" y="20"/>
                    <a:pt x="1549" y="17"/>
                    <a:pt x="1551" y="13"/>
                  </a:cubicBezTo>
                  <a:cubicBezTo>
                    <a:pt x="1553" y="9"/>
                    <a:pt x="1558" y="3"/>
                    <a:pt x="1560" y="0"/>
                  </a:cubicBezTo>
                </a:path>
              </a:pathLst>
            </a:custGeom>
            <a:noFill/>
            <a:ln w="57150">
              <a:solidFill>
                <a:srgbClr val="FF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3" name="Line 84"/>
            <p:cNvSpPr>
              <a:spLocks noChangeShapeType="1"/>
            </p:cNvSpPr>
            <p:nvPr/>
          </p:nvSpPr>
          <p:spPr bwMode="auto">
            <a:xfrm flipV="1">
              <a:off x="4171006" y="3758917"/>
              <a:ext cx="0" cy="2082800"/>
            </a:xfrm>
            <a:prstGeom prst="line">
              <a:avLst/>
            </a:prstGeom>
            <a:noFill/>
            <a:ln w="38100">
              <a:solidFill>
                <a:srgbClr val="FFFF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54" name="Line 85"/>
            <p:cNvSpPr>
              <a:spLocks noChangeShapeType="1"/>
            </p:cNvSpPr>
            <p:nvPr/>
          </p:nvSpPr>
          <p:spPr bwMode="auto">
            <a:xfrm>
              <a:off x="5364806" y="3962117"/>
              <a:ext cx="2413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5" name="Line 86"/>
            <p:cNvSpPr>
              <a:spLocks noChangeShapeType="1"/>
            </p:cNvSpPr>
            <p:nvPr/>
          </p:nvSpPr>
          <p:spPr bwMode="auto">
            <a:xfrm>
              <a:off x="1530993" y="1310992"/>
              <a:ext cx="1588" cy="4543425"/>
            </a:xfrm>
            <a:prstGeom prst="line">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6" name="AutoShape 87"/>
            <p:cNvSpPr>
              <a:spLocks noChangeArrowheads="1"/>
            </p:cNvSpPr>
            <p:nvPr/>
          </p:nvSpPr>
          <p:spPr bwMode="auto">
            <a:xfrm>
              <a:off x="843606" y="4825717"/>
              <a:ext cx="431800" cy="342900"/>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57" name="Line 88"/>
            <p:cNvSpPr>
              <a:spLocks noChangeShapeType="1"/>
            </p:cNvSpPr>
            <p:nvPr/>
          </p:nvSpPr>
          <p:spPr bwMode="auto">
            <a:xfrm>
              <a:off x="1262706" y="5168617"/>
              <a:ext cx="2413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8" name="Line 91"/>
            <p:cNvSpPr>
              <a:spLocks noChangeShapeType="1"/>
            </p:cNvSpPr>
            <p:nvPr/>
          </p:nvSpPr>
          <p:spPr bwMode="auto">
            <a:xfrm>
              <a:off x="6418906" y="3771617"/>
              <a:ext cx="1930400" cy="1193800"/>
            </a:xfrm>
            <a:prstGeom prst="line">
              <a:avLst/>
            </a:prstGeom>
            <a:noFill/>
            <a:ln w="57150">
              <a:solidFill>
                <a:srgbClr val="FF99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59" name="Line 92"/>
            <p:cNvSpPr>
              <a:spLocks noChangeShapeType="1"/>
            </p:cNvSpPr>
            <p:nvPr/>
          </p:nvSpPr>
          <p:spPr bwMode="auto">
            <a:xfrm flipV="1">
              <a:off x="4120206" y="1996792"/>
              <a:ext cx="2320925" cy="17780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0" name="Line 93"/>
            <p:cNvSpPr>
              <a:spLocks noChangeShapeType="1"/>
            </p:cNvSpPr>
            <p:nvPr/>
          </p:nvSpPr>
          <p:spPr bwMode="auto">
            <a:xfrm flipV="1">
              <a:off x="4148781" y="2244442"/>
              <a:ext cx="2301875" cy="15208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1" name="Line 94"/>
            <p:cNvSpPr>
              <a:spLocks noChangeShapeType="1"/>
            </p:cNvSpPr>
            <p:nvPr/>
          </p:nvSpPr>
          <p:spPr bwMode="auto">
            <a:xfrm flipV="1">
              <a:off x="4148781" y="2488917"/>
              <a:ext cx="2289175" cy="127635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2" name="Line 95"/>
            <p:cNvSpPr>
              <a:spLocks noChangeShapeType="1"/>
            </p:cNvSpPr>
            <p:nvPr/>
          </p:nvSpPr>
          <p:spPr bwMode="auto">
            <a:xfrm flipV="1">
              <a:off x="4177356" y="2733392"/>
              <a:ext cx="2257425" cy="102235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3" name="Line 96"/>
            <p:cNvSpPr>
              <a:spLocks noChangeShapeType="1"/>
            </p:cNvSpPr>
            <p:nvPr/>
          </p:nvSpPr>
          <p:spPr bwMode="auto">
            <a:xfrm flipV="1">
              <a:off x="4148781" y="3000092"/>
              <a:ext cx="2282825" cy="7651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4" name="Line 97"/>
            <p:cNvSpPr>
              <a:spLocks noChangeShapeType="1"/>
            </p:cNvSpPr>
            <p:nvPr/>
          </p:nvSpPr>
          <p:spPr bwMode="auto">
            <a:xfrm flipV="1">
              <a:off x="4148781" y="3244567"/>
              <a:ext cx="2298700" cy="5207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5" name="Line 98"/>
            <p:cNvSpPr>
              <a:spLocks noChangeShapeType="1"/>
            </p:cNvSpPr>
            <p:nvPr/>
          </p:nvSpPr>
          <p:spPr bwMode="auto">
            <a:xfrm flipV="1">
              <a:off x="4161481" y="3498567"/>
              <a:ext cx="2273300" cy="25400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6" name="Text Box 99"/>
            <p:cNvSpPr txBox="1">
              <a:spLocks noChangeArrowheads="1"/>
            </p:cNvSpPr>
            <p:nvPr/>
          </p:nvSpPr>
          <p:spPr bwMode="auto">
            <a:xfrm>
              <a:off x="6825306" y="1574517"/>
              <a:ext cx="928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Calibri" panose="020F0502020204030204" pitchFamily="34" charset="0"/>
                </a:rPr>
                <a:t>16 GtC/y</a:t>
              </a:r>
            </a:p>
          </p:txBody>
        </p:sp>
        <p:sp>
          <p:nvSpPr>
            <p:cNvPr id="367" name="Line 100"/>
            <p:cNvSpPr>
              <a:spLocks noChangeShapeType="1"/>
            </p:cNvSpPr>
            <p:nvPr/>
          </p:nvSpPr>
          <p:spPr bwMode="auto">
            <a:xfrm flipH="1">
              <a:off x="6469706" y="1739617"/>
              <a:ext cx="333375" cy="127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 name="Text Box 101"/>
            <p:cNvSpPr txBox="1">
              <a:spLocks noChangeArrowheads="1"/>
            </p:cNvSpPr>
            <p:nvPr/>
          </p:nvSpPr>
          <p:spPr bwMode="auto">
            <a:xfrm>
              <a:off x="6828481" y="2420655"/>
              <a:ext cx="147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latin typeface="Calibri" panose="020F0502020204030204" pitchFamily="34" charset="0"/>
                </a:rPr>
                <a:t>Eight “wedges”</a:t>
              </a:r>
            </a:p>
          </p:txBody>
        </p:sp>
        <p:sp>
          <p:nvSpPr>
            <p:cNvPr id="369" name="Line 102"/>
            <p:cNvSpPr>
              <a:spLocks noChangeShapeType="1"/>
            </p:cNvSpPr>
            <p:nvPr/>
          </p:nvSpPr>
          <p:spPr bwMode="auto">
            <a:xfrm flipH="1" flipV="1">
              <a:off x="6514156" y="2603217"/>
              <a:ext cx="317500" cy="635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0" name="Text Box 103"/>
            <p:cNvSpPr txBox="1">
              <a:spLocks noChangeArrowheads="1"/>
            </p:cNvSpPr>
            <p:nvPr/>
          </p:nvSpPr>
          <p:spPr bwMode="auto">
            <a:xfrm>
              <a:off x="7057081" y="3289017"/>
              <a:ext cx="3124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b="1" dirty="0">
                  <a:latin typeface="Calibri" panose="020F0502020204030204" pitchFamily="34" charset="0"/>
                </a:rPr>
                <a:t>Goal: In 50 years, same</a:t>
              </a:r>
            </a:p>
            <a:p>
              <a:pPr eaLnBrk="1" hangingPunct="1">
                <a:spcBef>
                  <a:spcPct val="0"/>
                </a:spcBef>
                <a:buFontTx/>
                <a:buNone/>
              </a:pPr>
              <a:r>
                <a:rPr lang="en-US" altLang="en-US" sz="1400" b="1" dirty="0">
                  <a:latin typeface="Calibri" panose="020F0502020204030204" pitchFamily="34" charset="0"/>
                </a:rPr>
                <a:t>global emissions as today</a:t>
              </a:r>
            </a:p>
          </p:txBody>
        </p:sp>
        <p:sp>
          <p:nvSpPr>
            <p:cNvPr id="371" name="Oval 104"/>
            <p:cNvSpPr>
              <a:spLocks noChangeAspect="1" noChangeArrowheads="1"/>
            </p:cNvSpPr>
            <p:nvPr/>
          </p:nvSpPr>
          <p:spPr bwMode="auto">
            <a:xfrm>
              <a:off x="6252218" y="3609692"/>
              <a:ext cx="357188" cy="35401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72" name="Line 105"/>
            <p:cNvSpPr>
              <a:spLocks noChangeShapeType="1"/>
            </p:cNvSpPr>
            <p:nvPr/>
          </p:nvSpPr>
          <p:spPr bwMode="auto">
            <a:xfrm flipH="1">
              <a:off x="6672906" y="3670017"/>
              <a:ext cx="241300" cy="50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3" name="Line 106"/>
            <p:cNvSpPr>
              <a:spLocks noChangeShapeType="1"/>
            </p:cNvSpPr>
            <p:nvPr/>
          </p:nvSpPr>
          <p:spPr bwMode="auto">
            <a:xfrm flipV="1">
              <a:off x="4018606" y="3746217"/>
              <a:ext cx="165100" cy="76200"/>
            </a:xfrm>
            <a:prstGeom prst="line">
              <a:avLst/>
            </a:prstGeom>
            <a:noFill/>
            <a:ln w="57150">
              <a:solidFill>
                <a:srgbClr val="FF9966"/>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8" name="TextBox 107"/>
          <p:cNvSpPr txBox="1"/>
          <p:nvPr/>
        </p:nvSpPr>
        <p:spPr>
          <a:xfrm>
            <a:off x="3677031" y="340630"/>
            <a:ext cx="4055982" cy="646331"/>
          </a:xfrm>
          <a:prstGeom prst="rect">
            <a:avLst/>
          </a:prstGeom>
          <a:noFill/>
        </p:spPr>
        <p:txBody>
          <a:bodyPr wrap="none" rtlCol="0">
            <a:spAutoFit/>
          </a:bodyPr>
          <a:lstStyle/>
          <a:p>
            <a:r>
              <a:rPr lang="en-US" sz="3600" dirty="0" smtClean="0"/>
              <a:t>Stabilization Wedges</a:t>
            </a:r>
            <a:endParaRPr lang="en-US" sz="3600" dirty="0"/>
          </a:p>
        </p:txBody>
      </p:sp>
    </p:spTree>
    <p:extLst>
      <p:ext uri="{BB962C8B-B14F-4D97-AF65-F5344CB8AC3E}">
        <p14:creationId xmlns:p14="http://schemas.microsoft.com/office/powerpoint/2010/main" val="5228504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1954</TotalTime>
  <Words>1842</Words>
  <Application>Microsoft Office PowerPoint</Application>
  <PresentationFormat>On-screen Show (4:3)</PresentationFormat>
  <Paragraphs>334</Paragraphs>
  <Slides>27</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Calibri Light</vt:lpstr>
      <vt:lpstr>Times</vt:lpstr>
      <vt:lpstr>Office Theme</vt:lpstr>
      <vt:lpstr>1_Office Theme</vt:lpstr>
      <vt:lpstr>PowerPoint Presentation</vt:lpstr>
      <vt:lpstr>CEI Mission</vt:lpstr>
      <vt:lpstr>Building a Complete Energy System</vt:lpstr>
      <vt:lpstr>Research Challenges</vt:lpstr>
      <vt:lpstr>Climate Change</vt:lpstr>
      <vt:lpstr>C02  now &gt; 400 ppm</vt:lpstr>
      <vt:lpstr>PowerPoint Presentation</vt:lpstr>
      <vt:lpstr>PowerPoint Presentation</vt:lpstr>
      <vt:lpstr>PowerPoint Presentation</vt:lpstr>
      <vt:lpstr>What is a wedge?</vt:lpstr>
      <vt:lpstr>How much area for a terawatt of solar?</vt:lpstr>
      <vt:lpstr>How does a solar cell work?</vt:lpstr>
      <vt:lpstr>What is efficiency?</vt:lpstr>
      <vt:lpstr>Research Improves Efficiency</vt:lpstr>
      <vt:lpstr>Science Research Process</vt:lpstr>
      <vt:lpstr>Engineering Process</vt:lpstr>
      <vt:lpstr>Interdisciplinary Research</vt:lpstr>
      <vt:lpstr>Research Careers</vt:lpstr>
      <vt:lpstr>PowerPoint Presentation</vt:lpstr>
      <vt:lpstr>PowerPoint Presentation</vt:lpstr>
      <vt:lpstr>PowerPoint Presentation</vt:lpstr>
      <vt:lpstr>PowerPoint Presentation</vt:lpstr>
      <vt:lpstr>PowerPoint Presentation</vt:lpstr>
      <vt:lpstr>PowerPoint Presentation</vt:lpstr>
      <vt:lpstr>Thank you!</vt:lpstr>
      <vt:lpstr>CEI Origins</vt:lpstr>
      <vt:lpstr>Clean Energy Ambassadors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N. TAYLOR</dc:creator>
  <cp:lastModifiedBy>SHAUN N. TAYLOR</cp:lastModifiedBy>
  <cp:revision>84</cp:revision>
  <dcterms:created xsi:type="dcterms:W3CDTF">2015-02-24T19:40:10Z</dcterms:created>
  <dcterms:modified xsi:type="dcterms:W3CDTF">2016-11-10T21:03:31Z</dcterms:modified>
</cp:coreProperties>
</file>