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81" r:id="rId4"/>
    <p:sldId id="282" r:id="rId5"/>
    <p:sldId id="259" r:id="rId6"/>
    <p:sldId id="266" r:id="rId7"/>
    <p:sldId id="265" r:id="rId8"/>
    <p:sldId id="258" r:id="rId9"/>
    <p:sldId id="267" r:id="rId10"/>
    <p:sldId id="268" r:id="rId11"/>
    <p:sldId id="269" r:id="rId12"/>
    <p:sldId id="264" r:id="rId13"/>
    <p:sldId id="270" r:id="rId14"/>
    <p:sldId id="272" r:id="rId15"/>
    <p:sldId id="273" r:id="rId16"/>
    <p:sldId id="280" r:id="rId17"/>
    <p:sldId id="284" r:id="rId18"/>
    <p:sldId id="276" r:id="rId19"/>
    <p:sldId id="278"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87646" autoAdjust="0"/>
  </p:normalViewPr>
  <p:slideViewPr>
    <p:cSldViewPr snapToGrid="0">
      <p:cViewPr>
        <p:scale>
          <a:sx n="95" d="100"/>
          <a:sy n="95" d="100"/>
        </p:scale>
        <p:origin x="-642" y="-210"/>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B8ED0-0546-4435-8DC0-4AD102C9C88A}" type="datetimeFigureOut">
              <a:rPr lang="en-US" smtClean="0"/>
              <a:t>3/31/2016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DCA7B-E61C-4D99-8211-E04186333AA2}" type="slidenum">
              <a:rPr lang="en-US" smtClean="0"/>
              <a:t>‹#›</a:t>
            </a:fld>
            <a:endParaRPr lang="en-US"/>
          </a:p>
        </p:txBody>
      </p:sp>
    </p:spTree>
    <p:extLst>
      <p:ext uri="{BB962C8B-B14F-4D97-AF65-F5344CB8AC3E}">
        <p14:creationId xmlns:p14="http://schemas.microsoft.com/office/powerpoint/2010/main" val="169458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Batteries</a:t>
            </a:r>
            <a:r>
              <a:rPr lang="en-US" baseline="0" dirty="0" smtClean="0"/>
              <a:t> produce electricity by performing a chemical reaction inside it. The more chemicals you can react at a time, the more power you can produce. These reactions need a surface area where the reaction takes place. The larger this area, the more you can react in a given time.</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2</a:t>
            </a:fld>
            <a:endParaRPr lang="en-US"/>
          </a:p>
        </p:txBody>
      </p:sp>
    </p:spTree>
    <p:extLst>
      <p:ext uri="{BB962C8B-B14F-4D97-AF65-F5344CB8AC3E}">
        <p14:creationId xmlns:p14="http://schemas.microsoft.com/office/powerpoint/2010/main" val="2429217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repeat.</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11</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keep repeating</a:t>
            </a:r>
            <a:r>
              <a:rPr lang="en-US" baseline="0" dirty="0" smtClean="0"/>
              <a:t> this as many times as we want, until the line becomes essentially straight to our eyes. Now this looks exactly as your original line segment of length 1, however it has length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12</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use this same idea for area. Suppose we cut</a:t>
            </a:r>
            <a:r>
              <a:rPr lang="en-US" baseline="0" dirty="0" smtClean="0"/>
              <a:t> a square window (red) in a material (gray). If the side length is 1, the perimeter is 4 and area 1.</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13</a:t>
            </a:fld>
            <a:endParaRPr lang="en-US"/>
          </a:p>
        </p:txBody>
      </p:sp>
    </p:spTree>
    <p:extLst>
      <p:ext uri="{BB962C8B-B14F-4D97-AF65-F5344CB8AC3E}">
        <p14:creationId xmlns:p14="http://schemas.microsoft.com/office/powerpoint/2010/main" val="308596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break that window</a:t>
            </a:r>
            <a:r>
              <a:rPr lang="en-US" baseline="0" dirty="0" smtClean="0"/>
              <a:t> </a:t>
            </a:r>
            <a:r>
              <a:rPr lang="en-US" dirty="0" smtClean="0"/>
              <a:t>into </a:t>
            </a:r>
            <a:r>
              <a:rPr lang="en-US" baseline="0" dirty="0" smtClean="0"/>
              <a:t> 4 smaller windows of side length ½. The total area is still 1, but the perimeter is 8.</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14</a:t>
            </a:fld>
            <a:endParaRPr lang="en-US"/>
          </a:p>
        </p:txBody>
      </p:sp>
    </p:spTree>
    <p:extLst>
      <p:ext uri="{BB962C8B-B14F-4D97-AF65-F5344CB8AC3E}">
        <p14:creationId xmlns:p14="http://schemas.microsoft.com/office/powerpoint/2010/main" val="182852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repeat, and break each of those windows</a:t>
            </a:r>
            <a:r>
              <a:rPr lang="en-US" baseline="0" dirty="0" smtClean="0"/>
              <a:t> into 4 smaller windows.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15</a:t>
            </a:fld>
            <a:endParaRPr lang="en-US"/>
          </a:p>
        </p:txBody>
      </p:sp>
    </p:spTree>
    <p:extLst>
      <p:ext uri="{BB962C8B-B14F-4D97-AF65-F5344CB8AC3E}">
        <p14:creationId xmlns:p14="http://schemas.microsoft.com/office/powerpoint/2010/main" val="104287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the pattern? Every time we cut the side length in half, we double the perimeter. This means that perimeter times side length is a constant. By repeating this process, we can make more and more perimeter, but the total area we cut out is the same – 1.</a:t>
            </a:r>
            <a:endParaRPr lang="en-US" dirty="0" smtClean="0"/>
          </a:p>
          <a:p>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16</a:t>
            </a:fld>
            <a:endParaRPr lang="en-US"/>
          </a:p>
        </p:txBody>
      </p:sp>
    </p:spTree>
    <p:extLst>
      <p:ext uri="{BB962C8B-B14F-4D97-AF65-F5344CB8AC3E}">
        <p14:creationId xmlns:p14="http://schemas.microsoft.com/office/powerpoint/2010/main" val="52546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introducing “pores” in a material (becoming like a sponge), it is similar</a:t>
            </a:r>
            <a:r>
              <a:rPr lang="en-US" baseline="0" dirty="0" smtClean="0"/>
              <a:t> to cutting billions of “windows” just like in our example. The result is an enormous surface area in a very small space. Here are some examples of porous material images taken using a scanning electron microscope. These pores are about 50 nanometers in size, which is 2000 times smaller than the thickness of a sheet of paper!</a:t>
            </a:r>
            <a:endParaRPr lang="en-US" dirty="0" smtClean="0"/>
          </a:p>
        </p:txBody>
      </p:sp>
      <p:sp>
        <p:nvSpPr>
          <p:cNvPr id="4" name="Slide Number Placeholder 3"/>
          <p:cNvSpPr>
            <a:spLocks noGrp="1"/>
          </p:cNvSpPr>
          <p:nvPr>
            <p:ph type="sldNum" sz="quarter" idx="10"/>
          </p:nvPr>
        </p:nvSpPr>
        <p:spPr/>
        <p:txBody>
          <a:bodyPr/>
          <a:lstStyle/>
          <a:p>
            <a:fld id="{25ADCA7B-E61C-4D99-8211-E04186333AA2}" type="slidenum">
              <a:rPr lang="en-US" smtClean="0"/>
              <a:t>17</a:t>
            </a:fld>
            <a:endParaRPr lang="en-US"/>
          </a:p>
        </p:txBody>
      </p:sp>
    </p:spTree>
    <p:extLst>
      <p:ext uri="{BB962C8B-B14F-4D97-AF65-F5344CB8AC3E}">
        <p14:creationId xmlns:p14="http://schemas.microsoft.com/office/powerpoint/2010/main" val="58222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a:t>
            </a:r>
            <a:r>
              <a:rPr lang="en-US" baseline="0" dirty="0" smtClean="0"/>
              <a:t> large surface area, the chemicals inside the battery can easily react to produce electricity. High-performance batteries of small size are therefore possible.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19</a:t>
            </a:fld>
            <a:endParaRPr lang="en-US"/>
          </a:p>
        </p:txBody>
      </p:sp>
    </p:spTree>
    <p:extLst>
      <p:ext uri="{BB962C8B-B14F-4D97-AF65-F5344CB8AC3E}">
        <p14:creationId xmlns:p14="http://schemas.microsoft.com/office/powerpoint/2010/main" val="366421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obvious way to have greater surface area is to get a bigger battery. But sometimes you want your battery to be small so that it fits in your cellphone or watch.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3</a:t>
            </a:fld>
            <a:endParaRPr lang="en-US"/>
          </a:p>
        </p:txBody>
      </p:sp>
    </p:spTree>
    <p:extLst>
      <p:ext uri="{BB962C8B-B14F-4D97-AF65-F5344CB8AC3E}">
        <p14:creationId xmlns:p14="http://schemas.microsoft.com/office/powerpoint/2010/main" val="378682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a:t>
            </a:r>
            <a:r>
              <a:rPr lang="en-US" baseline="0" dirty="0" smtClean="0"/>
              <a:t> to scientists is this: how can we pack </a:t>
            </a:r>
            <a:r>
              <a:rPr lang="en-US" dirty="0" smtClean="0"/>
              <a:t>a large surface area into a small space?</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4</a:t>
            </a:fld>
            <a:endParaRPr lang="en-US"/>
          </a:p>
        </p:txBody>
      </p:sp>
    </p:spTree>
    <p:extLst>
      <p:ext uri="{BB962C8B-B14F-4D97-AF65-F5344CB8AC3E}">
        <p14:creationId xmlns:p14="http://schemas.microsoft.com/office/powerpoint/2010/main" val="374104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with a simple example. I have a line segment of length 1. </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5</a:t>
            </a:fld>
            <a:endParaRPr lang="en-US"/>
          </a:p>
        </p:txBody>
      </p:sp>
    </p:spTree>
    <p:extLst>
      <p:ext uri="{BB962C8B-B14F-4D97-AF65-F5344CB8AC3E}">
        <p14:creationId xmlns:p14="http://schemas.microsoft.com/office/powerpoint/2010/main" val="219766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want to have length 2, I can add</a:t>
            </a:r>
            <a:r>
              <a:rPr lang="en-US" baseline="0" dirty="0" smtClean="0"/>
              <a:t> another segment like this, now the total length is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6</a:t>
            </a:fld>
            <a:endParaRPr lang="en-US"/>
          </a:p>
        </p:txBody>
      </p:sp>
    </p:spTree>
    <p:extLst>
      <p:ext uri="{BB962C8B-B14F-4D97-AF65-F5344CB8AC3E}">
        <p14:creationId xmlns:p14="http://schemas.microsoft.com/office/powerpoint/2010/main" val="145275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this takes more space and I don’t want that. Can I do something clever to shrink it down but still keep the length</a:t>
            </a:r>
            <a:r>
              <a:rPr lang="en-US" baseline="0" dirty="0" smtClean="0"/>
              <a:t>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7</a:t>
            </a:fld>
            <a:endParaRPr lang="en-US"/>
          </a:p>
        </p:txBody>
      </p:sp>
    </p:spTree>
    <p:extLst>
      <p:ext uri="{BB962C8B-B14F-4D97-AF65-F5344CB8AC3E}">
        <p14:creationId xmlns:p14="http://schemas.microsoft.com/office/powerpoint/2010/main" val="388015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cut the tip</a:t>
            </a:r>
            <a:r>
              <a:rPr lang="en-US" baseline="0" dirty="0" smtClean="0"/>
              <a:t> and fold it down like so. Now we have not removed any material, we simply moved it, so the length is still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8</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better, but</a:t>
            </a:r>
            <a:r>
              <a:rPr lang="en-US" baseline="0" dirty="0" smtClean="0"/>
              <a:t> I want it even smaller. What can we do now?</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9</a:t>
            </a:fld>
            <a:endParaRPr lang="en-US"/>
          </a:p>
        </p:txBody>
      </p:sp>
    </p:spTree>
    <p:extLst>
      <p:ext uri="{BB962C8B-B14F-4D97-AF65-F5344CB8AC3E}">
        <p14:creationId xmlns:p14="http://schemas.microsoft.com/office/powerpoint/2010/main" val="295268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repeat the procedure,</a:t>
            </a:r>
            <a:r>
              <a:rPr lang="en-US" baseline="0" dirty="0" smtClean="0"/>
              <a:t> again moving the peaks and keeping the length unchanged at 2.</a:t>
            </a:r>
            <a:endParaRPr lang="en-US" dirty="0"/>
          </a:p>
        </p:txBody>
      </p:sp>
      <p:sp>
        <p:nvSpPr>
          <p:cNvPr id="4" name="Slide Number Placeholder 3"/>
          <p:cNvSpPr>
            <a:spLocks noGrp="1"/>
          </p:cNvSpPr>
          <p:nvPr>
            <p:ph type="sldNum" sz="quarter" idx="10"/>
          </p:nvPr>
        </p:nvSpPr>
        <p:spPr/>
        <p:txBody>
          <a:bodyPr/>
          <a:lstStyle/>
          <a:p>
            <a:fld id="{25ADCA7B-E61C-4D99-8211-E04186333AA2}" type="slidenum">
              <a:rPr lang="en-US" smtClean="0"/>
              <a:t>10</a:t>
            </a:fld>
            <a:endParaRPr lang="en-US"/>
          </a:p>
        </p:txBody>
      </p:sp>
    </p:spTree>
    <p:extLst>
      <p:ext uri="{BB962C8B-B14F-4D97-AF65-F5344CB8AC3E}">
        <p14:creationId xmlns:p14="http://schemas.microsoft.com/office/powerpoint/2010/main" val="295268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22361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247685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269608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98EC6-E377-4EE2-ABBE-702EE8FD42D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16075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98EC6-E377-4EE2-ABBE-702EE8FD42D9}"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188247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98EC6-E377-4EE2-ABBE-702EE8FD42D9}"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98473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98EC6-E377-4EE2-ABBE-702EE8FD42D9}" type="datetimeFigureOut">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25631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98EC6-E377-4EE2-ABBE-702EE8FD42D9}" type="datetimeFigureOut">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96148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98EC6-E377-4EE2-ABBE-702EE8FD42D9}" type="datetimeFigureOut">
              <a:rPr lang="en-US" smtClean="0"/>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375700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98EC6-E377-4EE2-ABBE-702EE8FD42D9}"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145185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98EC6-E377-4EE2-ABBE-702EE8FD42D9}"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69F0F-D9BD-4B82-821C-777EEC27AFBA}" type="slidenum">
              <a:rPr lang="en-US" smtClean="0"/>
              <a:t>‹#›</a:t>
            </a:fld>
            <a:endParaRPr lang="en-US"/>
          </a:p>
        </p:txBody>
      </p:sp>
    </p:spTree>
    <p:extLst>
      <p:ext uri="{BB962C8B-B14F-4D97-AF65-F5344CB8AC3E}">
        <p14:creationId xmlns:p14="http://schemas.microsoft.com/office/powerpoint/2010/main" val="23968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98EC6-E377-4EE2-ABBE-702EE8FD42D9}" type="datetimeFigureOut">
              <a:rPr lang="en-US" smtClean="0"/>
              <a:t>3/31/2016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69F0F-D9BD-4B82-821C-777EEC27AFBA}" type="slidenum">
              <a:rPr lang="en-US" smtClean="0"/>
              <a:t>‹#›</a:t>
            </a:fld>
            <a:endParaRPr lang="en-US"/>
          </a:p>
        </p:txBody>
      </p:sp>
    </p:spTree>
    <p:extLst>
      <p:ext uri="{BB962C8B-B14F-4D97-AF65-F5344CB8AC3E}">
        <p14:creationId xmlns:p14="http://schemas.microsoft.com/office/powerpoint/2010/main" val="260542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Porous materials with large surface area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3633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34531" y="3737987"/>
            <a:ext cx="6184356" cy="2740688"/>
            <a:chOff x="1957528" y="3568700"/>
            <a:chExt cx="4843121" cy="2146300"/>
          </a:xfrm>
        </p:grpSpPr>
        <p:cxnSp>
          <p:nvCxnSpPr>
            <p:cNvPr id="8" name="Straight Connector 7"/>
            <p:cNvCxnSpPr/>
            <p:nvPr/>
          </p:nvCxnSpPr>
          <p:spPr>
            <a:xfrm flipV="1">
              <a:off x="19575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68876" y="4646786"/>
              <a:ext cx="631773" cy="106186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779912" y="4653136"/>
              <a:ext cx="612070" cy="1044118"/>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68676" y="4634086"/>
              <a:ext cx="612068" cy="1044116"/>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79153" y="3568700"/>
              <a:ext cx="608547" cy="1052547"/>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181350" y="3606800"/>
              <a:ext cx="618287" cy="1068883"/>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87700" y="4641850"/>
              <a:ext cx="615950" cy="10604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389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578100" y="46164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940300" y="46291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75300" y="3581400"/>
              <a:ext cx="605587" cy="1068883"/>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47703" y="3568700"/>
              <a:ext cx="621247" cy="1090647"/>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1941445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257669" y="4973938"/>
            <a:ext cx="6217070" cy="1551843"/>
            <a:chOff x="1890713" y="4543425"/>
            <a:chExt cx="4922579" cy="1228725"/>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4543425"/>
              <a:ext cx="4922579"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flipV="1">
              <a:off x="19575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68876" y="4646786"/>
              <a:ext cx="631773" cy="106186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779912" y="4653136"/>
              <a:ext cx="612070" cy="1044118"/>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68676" y="4634086"/>
              <a:ext cx="612068" cy="1044116"/>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187700" y="4641850"/>
              <a:ext cx="615950" cy="10604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538928" y="462280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578100" y="46164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940300" y="462915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272936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9" name="Group 3128"/>
          <p:cNvGrpSpPr/>
          <p:nvPr/>
        </p:nvGrpSpPr>
        <p:grpSpPr>
          <a:xfrm>
            <a:off x="1393304" y="170822"/>
            <a:ext cx="6167889" cy="1399043"/>
            <a:chOff x="1905770" y="380880"/>
            <a:chExt cx="4843121" cy="1098550"/>
          </a:xfrm>
        </p:grpSpPr>
        <p:cxnSp>
          <p:nvCxnSpPr>
            <p:cNvPr id="21" name="Straight Connector 20"/>
            <p:cNvCxnSpPr/>
            <p:nvPr/>
          </p:nvCxnSpPr>
          <p:spPr>
            <a:xfrm flipV="1">
              <a:off x="1905770" y="38723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17118" y="411216"/>
              <a:ext cx="631773" cy="106186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728154" y="417566"/>
              <a:ext cx="612070" cy="1044118"/>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16918" y="398516"/>
              <a:ext cx="612068" cy="1044116"/>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35942" y="406280"/>
              <a:ext cx="615950" cy="10604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87170" y="387230"/>
              <a:ext cx="639622" cy="1092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26342" y="38088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888542" y="393580"/>
              <a:ext cx="628650" cy="108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5" name="Group 3124"/>
          <p:cNvGrpSpPr/>
          <p:nvPr/>
        </p:nvGrpSpPr>
        <p:grpSpPr>
          <a:xfrm>
            <a:off x="1301191" y="1939343"/>
            <a:ext cx="6239096" cy="789040"/>
            <a:chOff x="1783512" y="2271621"/>
            <a:chExt cx="4962344" cy="627573"/>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512" y="2271621"/>
              <a:ext cx="4962344" cy="62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flipV="1">
              <a:off x="1837106" y="2312876"/>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456754" y="2314551"/>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59656" y="2304503"/>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667581" y="2314551"/>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265458" y="2309526"/>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63335" y="2309527"/>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76284" y="2309527"/>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84209" y="2314551"/>
              <a:ext cx="322626" cy="56997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150348" y="2331218"/>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759948" y="2332893"/>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347777" y="2307772"/>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970775" y="2332892"/>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570327" y="2319494"/>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163179" y="2319494"/>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761056" y="2304421"/>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379030" y="2324518"/>
              <a:ext cx="326571" cy="55768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6" name="Group 3125"/>
          <p:cNvGrpSpPr/>
          <p:nvPr/>
        </p:nvGrpSpPr>
        <p:grpSpPr>
          <a:xfrm>
            <a:off x="1389675" y="3155199"/>
            <a:ext cx="6219551" cy="395237"/>
            <a:chOff x="1811706" y="3648077"/>
            <a:chExt cx="4946283" cy="314324"/>
          </a:xfrm>
        </p:grpSpPr>
        <p:cxnSp>
          <p:nvCxnSpPr>
            <p:cNvPr id="35" name="Straight Connector 34"/>
            <p:cNvCxnSpPr/>
            <p:nvPr/>
          </p:nvCxnSpPr>
          <p:spPr>
            <a:xfrm flipV="1">
              <a:off x="1811706"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966913"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126031"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281238"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430831" y="3667126"/>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586038" y="3652838"/>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740394"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895601"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054719" y="3671888"/>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209926" y="3657600"/>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359519" y="3667126"/>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514726" y="3652838"/>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654793"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810000"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969118"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124325"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273918" y="3667125"/>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4429125" y="3652837"/>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583481"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738688"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897806" y="367188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053013" y="365759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202606" y="3667125"/>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5357813" y="3652837"/>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507407" y="366712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5662614" y="365283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821732" y="366712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5976939" y="365283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126532" y="3662365"/>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6281739" y="3648077"/>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436095" y="3667127"/>
              <a:ext cx="169494" cy="284112"/>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591302" y="3652839"/>
              <a:ext cx="166687" cy="30480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7" name="Group 3126"/>
          <p:cNvGrpSpPr>
            <a:grpSpLocks noChangeAspect="1"/>
          </p:cNvGrpSpPr>
          <p:nvPr/>
        </p:nvGrpSpPr>
        <p:grpSpPr>
          <a:xfrm>
            <a:off x="1400864" y="4085327"/>
            <a:ext cx="6194450" cy="208136"/>
            <a:chOff x="1802803" y="4406873"/>
            <a:chExt cx="4937486" cy="165898"/>
          </a:xfrm>
        </p:grpSpPr>
        <p:cxnSp>
          <p:nvCxnSpPr>
            <p:cNvPr id="90" name="Straight Connector 89"/>
            <p:cNvCxnSpPr/>
            <p:nvPr/>
          </p:nvCxnSpPr>
          <p:spPr>
            <a:xfrm flipV="1">
              <a:off x="1802803" y="44246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1867801" y="44246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929204" y="44253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2015872" y="44253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085218" y="44210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2176220" y="44210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2254959" y="44217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2328625" y="44217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375566" y="44210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2440564" y="44210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501967" y="44217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2588635" y="44217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657981" y="44174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2748983" y="44174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2827722" y="44181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2901388" y="44181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2964945" y="44210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3029943" y="44210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3091346" y="44217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178014" y="44217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247360" y="44174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3338362" y="44174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3417101" y="44181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3490767" y="44181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545653" y="44210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3610651" y="44210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672054" y="44217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758722" y="44217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828068" y="44174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919070" y="44174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997809" y="44181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4071475" y="44181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118416" y="44174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4183414" y="44174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244817" y="44181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4331485" y="44181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400831" y="44138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flipV="1">
              <a:off x="4491833" y="44138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570572" y="44145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4644238" y="44145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707795" y="44174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noChangeAspect="1"/>
            </p:cNvCxnSpPr>
            <p:nvPr/>
          </p:nvCxnSpPr>
          <p:spPr>
            <a:xfrm flipH="1" flipV="1">
              <a:off x="4772793" y="44174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4834196" y="44181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4920864" y="44181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4990210" y="44138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5081212" y="44138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5159951" y="44145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5233617" y="44145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291405" y="44140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356403" y="44140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417806" y="44148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5504474" y="44148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5573820" y="44104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5664822" y="44104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5743561" y="44112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5817227" y="44112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864168" y="44104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5929166" y="44104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5990569" y="44112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6077237" y="44112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146583" y="44068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6237585" y="44068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6316324" y="44075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6389990" y="44075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6453547" y="44104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6518545" y="44104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6579948" y="44112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6666616" y="44112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24" name="Group 3123"/>
          <p:cNvGrpSpPr>
            <a:grpSpLocks noChangeAspect="1"/>
          </p:cNvGrpSpPr>
          <p:nvPr/>
        </p:nvGrpSpPr>
        <p:grpSpPr>
          <a:xfrm>
            <a:off x="1421483" y="4837990"/>
            <a:ext cx="6164229" cy="103904"/>
            <a:chOff x="1793278" y="5099247"/>
            <a:chExt cx="4931372" cy="83123"/>
          </a:xfrm>
        </p:grpSpPr>
        <p:grpSp>
          <p:nvGrpSpPr>
            <p:cNvPr id="3123" name="Group 3122"/>
            <p:cNvGrpSpPr/>
            <p:nvPr/>
          </p:nvGrpSpPr>
          <p:grpSpPr>
            <a:xfrm>
              <a:off x="1793278" y="5099247"/>
              <a:ext cx="2473922" cy="83123"/>
              <a:chOff x="1793278" y="5016473"/>
              <a:chExt cx="4937486" cy="165898"/>
            </a:xfrm>
          </p:grpSpPr>
          <p:cxnSp>
            <p:nvCxnSpPr>
              <p:cNvPr id="167" name="Straight Connector 166"/>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2" name="Group 371"/>
            <p:cNvGrpSpPr/>
            <p:nvPr/>
          </p:nvGrpSpPr>
          <p:grpSpPr>
            <a:xfrm>
              <a:off x="4250728" y="5099247"/>
              <a:ext cx="2473922" cy="83123"/>
              <a:chOff x="1793278" y="5016473"/>
              <a:chExt cx="4937486" cy="165898"/>
            </a:xfrm>
          </p:grpSpPr>
          <p:cxnSp>
            <p:nvCxnSpPr>
              <p:cNvPr id="373" name="Straight Connector 372"/>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28" name="Group 3127"/>
          <p:cNvGrpSpPr>
            <a:grpSpLocks noChangeAspect="1"/>
          </p:cNvGrpSpPr>
          <p:nvPr/>
        </p:nvGrpSpPr>
        <p:grpSpPr>
          <a:xfrm>
            <a:off x="1422008" y="5498699"/>
            <a:ext cx="6164334" cy="65484"/>
            <a:chOff x="1783753" y="5719763"/>
            <a:chExt cx="4931378" cy="52387"/>
          </a:xfrm>
        </p:grpSpPr>
        <p:grpSp>
          <p:nvGrpSpPr>
            <p:cNvPr id="720" name="Group 719"/>
            <p:cNvGrpSpPr/>
            <p:nvPr/>
          </p:nvGrpSpPr>
          <p:grpSpPr>
            <a:xfrm>
              <a:off x="1783753" y="5724525"/>
              <a:ext cx="2492971" cy="47625"/>
              <a:chOff x="1793278" y="5099247"/>
              <a:chExt cx="4931372" cy="83123"/>
            </a:xfrm>
          </p:grpSpPr>
          <p:grpSp>
            <p:nvGrpSpPr>
              <p:cNvPr id="721" name="Group 720"/>
              <p:cNvGrpSpPr/>
              <p:nvPr/>
            </p:nvGrpSpPr>
            <p:grpSpPr>
              <a:xfrm>
                <a:off x="1793278" y="5099247"/>
                <a:ext cx="2473922" cy="83123"/>
                <a:chOff x="1793278" y="5016473"/>
                <a:chExt cx="4937486" cy="165898"/>
              </a:xfrm>
            </p:grpSpPr>
            <p:cxnSp>
              <p:nvCxnSpPr>
                <p:cNvPr id="791" name="Straight Connector 790"/>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22" name="Group 721"/>
              <p:cNvGrpSpPr/>
              <p:nvPr/>
            </p:nvGrpSpPr>
            <p:grpSpPr>
              <a:xfrm>
                <a:off x="4250728" y="5099247"/>
                <a:ext cx="2473922" cy="83123"/>
                <a:chOff x="1793278" y="5016473"/>
                <a:chExt cx="4937486" cy="165898"/>
              </a:xfrm>
            </p:grpSpPr>
            <p:cxnSp>
              <p:nvCxnSpPr>
                <p:cNvPr id="723" name="Straight Connector 722"/>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9" name="Group 858"/>
            <p:cNvGrpSpPr/>
            <p:nvPr/>
          </p:nvGrpSpPr>
          <p:grpSpPr>
            <a:xfrm>
              <a:off x="4279309" y="5719763"/>
              <a:ext cx="2435822" cy="48395"/>
              <a:chOff x="1793278" y="5099247"/>
              <a:chExt cx="4931372" cy="83123"/>
            </a:xfrm>
          </p:grpSpPr>
          <p:grpSp>
            <p:nvGrpSpPr>
              <p:cNvPr id="860" name="Group 859"/>
              <p:cNvGrpSpPr/>
              <p:nvPr/>
            </p:nvGrpSpPr>
            <p:grpSpPr>
              <a:xfrm>
                <a:off x="1793278" y="5099247"/>
                <a:ext cx="2473922" cy="83123"/>
                <a:chOff x="1793278" y="5016473"/>
                <a:chExt cx="4937486" cy="165898"/>
              </a:xfrm>
            </p:grpSpPr>
            <p:cxnSp>
              <p:nvCxnSpPr>
                <p:cNvPr id="930" name="Straight Connector 929"/>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5" name="Straight Connector 964"/>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6" name="Straight Connector 965"/>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2" name="Straight Connector 971"/>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4" name="Straight Connector 973"/>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5" name="Straight Connector 974"/>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0" name="Straight Connector 979"/>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61" name="Group 860"/>
              <p:cNvGrpSpPr/>
              <p:nvPr/>
            </p:nvGrpSpPr>
            <p:grpSpPr>
              <a:xfrm>
                <a:off x="4250728" y="5099247"/>
                <a:ext cx="2473922" cy="83123"/>
                <a:chOff x="1793278" y="5016473"/>
                <a:chExt cx="4937486" cy="165898"/>
              </a:xfrm>
            </p:grpSpPr>
            <p:cxnSp>
              <p:nvCxnSpPr>
                <p:cNvPr id="862" name="Straight Connector 861"/>
                <p:cNvCxnSpPr/>
                <p:nvPr/>
              </p:nvCxnSpPr>
              <p:spPr>
                <a:xfrm flipV="1">
                  <a:off x="1793278" y="50342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flipH="1" flipV="1">
                  <a:off x="1858276" y="50342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flipV="1">
                  <a:off x="1919679" y="503497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flipH="1" flipV="1">
                  <a:off x="2006347" y="503497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flipV="1">
                  <a:off x="2075693"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flipH="1" flipV="1">
                  <a:off x="2166695"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flipV="1">
                  <a:off x="2245434"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flipH="1" flipV="1">
                  <a:off x="2319100"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flipV="1">
                  <a:off x="2366041" y="50306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flipH="1" flipV="1">
                  <a:off x="2431039" y="50306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flipV="1">
                  <a:off x="2492442" y="5031368"/>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flipH="1" flipV="1">
                  <a:off x="2579110" y="5031368"/>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flipV="1">
                  <a:off x="2648456"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flipH="1" flipV="1">
                  <a:off x="2739458"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flipV="1">
                  <a:off x="2818197"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flipH="1" flipV="1">
                  <a:off x="2891863"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flipV="1">
                  <a:off x="2955420"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flipH="1" flipV="1">
                  <a:off x="3020418"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flipV="1">
                  <a:off x="3081821"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flipH="1" flipV="1">
                  <a:off x="3168489"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flipV="1">
                  <a:off x="3237835"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flipH="1" flipV="1">
                  <a:off x="3328837"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flipV="1">
                  <a:off x="3407576"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flipH="1" flipV="1">
                  <a:off x="3481242"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V="1">
                  <a:off x="3536128" y="50306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flipV="1">
                  <a:off x="3601126" y="50306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flipV="1">
                  <a:off x="3662529" y="503136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flipV="1">
                  <a:off x="3749197" y="503136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V="1">
                  <a:off x="3818543"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flipV="1">
                  <a:off x="3909545"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flipV="1">
                  <a:off x="3988284"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flipV="1">
                  <a:off x="4061950"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V="1">
                  <a:off x="4108891" y="502703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flipH="1" flipV="1">
                  <a:off x="4173889" y="502703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flipV="1">
                  <a:off x="4235292" y="5027757"/>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flipH="1" flipV="1">
                  <a:off x="4321960" y="5027757"/>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flipV="1">
                  <a:off x="4391306" y="502342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flipH="1" flipV="1">
                  <a:off x="4482308" y="502342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flipV="1">
                  <a:off x="4561047" y="502414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flipH="1" flipV="1">
                  <a:off x="4634713" y="502414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flipV="1">
                  <a:off x="4698270" y="502703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flipH="1" flipV="1">
                  <a:off x="4763268" y="502703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flipV="1">
                  <a:off x="4824671" y="502775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flipH="1" flipV="1">
                  <a:off x="4911339" y="502775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flipV="1">
                  <a:off x="4980685" y="502342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flipH="1" flipV="1">
                  <a:off x="5071687" y="502342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flipV="1">
                  <a:off x="5150426" y="502414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flipH="1" flipV="1">
                  <a:off x="5224092" y="502414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flipV="1">
                  <a:off x="5281880" y="502369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flipH="1" flipV="1">
                  <a:off x="5346878" y="502369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flipV="1">
                  <a:off x="5408281" y="502441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flipH="1" flipV="1">
                  <a:off x="5494949" y="502441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flipV="1">
                  <a:off x="5564295"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flipH="1" flipV="1">
                  <a:off x="5655297"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flipV="1">
                  <a:off x="5734036"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flipH="1" flipV="1">
                  <a:off x="5807702"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V="1">
                  <a:off x="5854643" y="5020084"/>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flipV="1">
                  <a:off x="5919641" y="5020084"/>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flipV="1">
                  <a:off x="5981044" y="5020806"/>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flipV="1">
                  <a:off x="6067712" y="5020806"/>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V="1">
                  <a:off x="6137058" y="501647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flipV="1">
                  <a:off x="6228060" y="501647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flipV="1">
                  <a:off x="6306799" y="501719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flipV="1">
                  <a:off x="6380465" y="501719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V="1">
                  <a:off x="6444022" y="5020083"/>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H="1" flipV="1">
                  <a:off x="6509020" y="5020083"/>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flipV="1">
                  <a:off x="6570423" y="5020805"/>
                  <a:ext cx="78001" cy="1473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flipV="1">
                  <a:off x="6657091" y="5020805"/>
                  <a:ext cx="73673" cy="147345"/>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cxnSp>
        <p:nvCxnSpPr>
          <p:cNvPr id="998" name="Straight Connector 997"/>
          <p:cNvCxnSpPr/>
          <p:nvPr/>
        </p:nvCxnSpPr>
        <p:spPr>
          <a:xfrm>
            <a:off x="1390022" y="6143724"/>
            <a:ext cx="62484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15" name="TextBox 1014"/>
          <p:cNvSpPr txBox="1"/>
          <p:nvPr/>
        </p:nvSpPr>
        <p:spPr>
          <a:xfrm>
            <a:off x="261257" y="622998"/>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6" name="TextBox 1015"/>
          <p:cNvSpPr txBox="1"/>
          <p:nvPr/>
        </p:nvSpPr>
        <p:spPr>
          <a:xfrm>
            <a:off x="231113" y="2059915"/>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7" name="TextBox 1016"/>
          <p:cNvSpPr txBox="1"/>
          <p:nvPr/>
        </p:nvSpPr>
        <p:spPr>
          <a:xfrm>
            <a:off x="221064" y="3004457"/>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8" name="TextBox 1017"/>
          <p:cNvSpPr txBox="1"/>
          <p:nvPr/>
        </p:nvSpPr>
        <p:spPr>
          <a:xfrm>
            <a:off x="221064" y="3868615"/>
            <a:ext cx="984737" cy="584775"/>
          </a:xfrm>
          <a:prstGeom prst="rect">
            <a:avLst/>
          </a:prstGeom>
          <a:noFill/>
        </p:spPr>
        <p:txBody>
          <a:bodyPr wrap="square" rtlCol="0">
            <a:spAutoFit/>
          </a:bodyPr>
          <a:lstStyle/>
          <a:p>
            <a:r>
              <a:rPr lang="en-US" sz="3200" b="1" dirty="0" smtClean="0"/>
              <a:t>L = 2</a:t>
            </a:r>
            <a:endParaRPr lang="en-US" sz="3200" b="1" dirty="0"/>
          </a:p>
        </p:txBody>
      </p:sp>
      <p:sp>
        <p:nvSpPr>
          <p:cNvPr id="1019" name="TextBox 1018"/>
          <p:cNvSpPr txBox="1"/>
          <p:nvPr/>
        </p:nvSpPr>
        <p:spPr>
          <a:xfrm>
            <a:off x="231113" y="4541855"/>
            <a:ext cx="984737" cy="584775"/>
          </a:xfrm>
          <a:prstGeom prst="rect">
            <a:avLst/>
          </a:prstGeom>
          <a:noFill/>
        </p:spPr>
        <p:txBody>
          <a:bodyPr wrap="square" rtlCol="0">
            <a:spAutoFit/>
          </a:bodyPr>
          <a:lstStyle/>
          <a:p>
            <a:r>
              <a:rPr lang="en-US" sz="3200" b="1" dirty="0" smtClean="0"/>
              <a:t>L = 2</a:t>
            </a:r>
            <a:endParaRPr lang="en-US" sz="3200" b="1" dirty="0"/>
          </a:p>
        </p:txBody>
      </p:sp>
      <p:sp>
        <p:nvSpPr>
          <p:cNvPr id="1020" name="TextBox 1019"/>
          <p:cNvSpPr txBox="1"/>
          <p:nvPr/>
        </p:nvSpPr>
        <p:spPr>
          <a:xfrm>
            <a:off x="241161" y="5174901"/>
            <a:ext cx="984737" cy="584775"/>
          </a:xfrm>
          <a:prstGeom prst="rect">
            <a:avLst/>
          </a:prstGeom>
          <a:noFill/>
        </p:spPr>
        <p:txBody>
          <a:bodyPr wrap="square" rtlCol="0">
            <a:spAutoFit/>
          </a:bodyPr>
          <a:lstStyle/>
          <a:p>
            <a:r>
              <a:rPr lang="en-US" sz="3200" b="1" dirty="0" smtClean="0"/>
              <a:t>L = 2</a:t>
            </a:r>
            <a:endParaRPr lang="en-US" sz="3200" b="1" dirty="0"/>
          </a:p>
        </p:txBody>
      </p:sp>
      <p:sp>
        <p:nvSpPr>
          <p:cNvPr id="1021" name="TextBox 1020"/>
          <p:cNvSpPr txBox="1"/>
          <p:nvPr/>
        </p:nvSpPr>
        <p:spPr>
          <a:xfrm>
            <a:off x="261260" y="5787851"/>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14361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 grpId="0"/>
      <p:bldP spid="1017" grpId="0"/>
      <p:bldP spid="1018" grpId="0"/>
      <p:bldP spid="1019" grpId="0"/>
      <p:bldP spid="1020" grpId="0"/>
      <p:bldP spid="10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591" y="341642"/>
            <a:ext cx="6139543" cy="6139543"/>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14027" y="1678077"/>
            <a:ext cx="3496826" cy="3496826"/>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80112" y="1085216"/>
            <a:ext cx="984737" cy="584775"/>
          </a:xfrm>
          <a:prstGeom prst="rect">
            <a:avLst/>
          </a:prstGeom>
          <a:noFill/>
        </p:spPr>
        <p:txBody>
          <a:bodyPr wrap="square" rtlCol="0">
            <a:spAutoFit/>
          </a:bodyPr>
          <a:lstStyle/>
          <a:p>
            <a:r>
              <a:rPr lang="en-US" sz="3200" b="1" dirty="0" smtClean="0"/>
              <a:t>L = 1</a:t>
            </a:r>
            <a:endParaRPr lang="en-US" sz="3200" b="1" dirty="0"/>
          </a:p>
        </p:txBody>
      </p:sp>
      <p:sp>
        <p:nvSpPr>
          <p:cNvPr id="8" name="TextBox 7"/>
          <p:cNvSpPr txBox="1"/>
          <p:nvPr/>
        </p:nvSpPr>
        <p:spPr>
          <a:xfrm>
            <a:off x="3235566" y="5387588"/>
            <a:ext cx="3094893" cy="1077218"/>
          </a:xfrm>
          <a:prstGeom prst="rect">
            <a:avLst/>
          </a:prstGeom>
          <a:noFill/>
        </p:spPr>
        <p:txBody>
          <a:bodyPr wrap="square" rtlCol="0">
            <a:spAutoFit/>
          </a:bodyPr>
          <a:lstStyle/>
          <a:p>
            <a:pPr algn="ctr"/>
            <a:r>
              <a:rPr lang="en-US" sz="3200" b="1" dirty="0" smtClean="0"/>
              <a:t>Perimeter = 4</a:t>
            </a:r>
          </a:p>
          <a:p>
            <a:pPr algn="ctr"/>
            <a:r>
              <a:rPr lang="en-US" sz="3200" b="1" dirty="0" smtClean="0"/>
              <a:t>Area = 1</a:t>
            </a:r>
            <a:endParaRPr lang="en-US" sz="3200" b="1" dirty="0"/>
          </a:p>
        </p:txBody>
      </p:sp>
    </p:spTree>
    <p:extLst>
      <p:ext uri="{BB962C8B-B14F-4D97-AF65-F5344CB8AC3E}">
        <p14:creationId xmlns:p14="http://schemas.microsoft.com/office/powerpoint/2010/main" val="190781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591" y="341642"/>
            <a:ext cx="6139543" cy="6139543"/>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93438" y="703388"/>
            <a:ext cx="1467062" cy="584775"/>
          </a:xfrm>
          <a:prstGeom prst="rect">
            <a:avLst/>
          </a:prstGeom>
          <a:noFill/>
        </p:spPr>
        <p:txBody>
          <a:bodyPr wrap="square" rtlCol="0">
            <a:spAutoFit/>
          </a:bodyPr>
          <a:lstStyle/>
          <a:p>
            <a:r>
              <a:rPr lang="en-US" sz="3200" b="1" dirty="0" smtClean="0"/>
              <a:t>L = 1/2</a:t>
            </a:r>
            <a:endParaRPr lang="en-US" sz="3200" b="1" dirty="0"/>
          </a:p>
        </p:txBody>
      </p:sp>
      <p:sp>
        <p:nvSpPr>
          <p:cNvPr id="8" name="TextBox 7"/>
          <p:cNvSpPr txBox="1"/>
          <p:nvPr/>
        </p:nvSpPr>
        <p:spPr>
          <a:xfrm>
            <a:off x="2763298" y="5387588"/>
            <a:ext cx="3707840" cy="1077218"/>
          </a:xfrm>
          <a:prstGeom prst="rect">
            <a:avLst/>
          </a:prstGeom>
          <a:noFill/>
        </p:spPr>
        <p:txBody>
          <a:bodyPr wrap="square" rtlCol="0">
            <a:spAutoFit/>
          </a:bodyPr>
          <a:lstStyle/>
          <a:p>
            <a:pPr algn="ctr"/>
            <a:r>
              <a:rPr lang="en-US" sz="3200" b="1" dirty="0" smtClean="0"/>
              <a:t>Total Perimeter = 8</a:t>
            </a:r>
          </a:p>
          <a:p>
            <a:pPr algn="ctr"/>
            <a:r>
              <a:rPr lang="en-US" sz="3200" b="1" dirty="0" smtClean="0"/>
              <a:t>Total Area = 1</a:t>
            </a:r>
            <a:endParaRPr lang="en-US" sz="3200" b="1" dirty="0"/>
          </a:p>
        </p:txBody>
      </p:sp>
      <p:sp>
        <p:nvSpPr>
          <p:cNvPr id="6" name="Rectangle 5"/>
          <p:cNvSpPr/>
          <p:nvPr/>
        </p:nvSpPr>
        <p:spPr>
          <a:xfrm>
            <a:off x="2666170" y="1348171"/>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47854" y="1349845"/>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57796" y="3359514"/>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59576" y="3361188"/>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250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591" y="341642"/>
            <a:ext cx="6139543" cy="6139543"/>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70924" y="844063"/>
            <a:ext cx="1467062" cy="584775"/>
          </a:xfrm>
          <a:prstGeom prst="rect">
            <a:avLst/>
          </a:prstGeom>
          <a:noFill/>
        </p:spPr>
        <p:txBody>
          <a:bodyPr wrap="square" rtlCol="0">
            <a:spAutoFit/>
          </a:bodyPr>
          <a:lstStyle/>
          <a:p>
            <a:r>
              <a:rPr lang="en-US" sz="3200" b="1" dirty="0" smtClean="0"/>
              <a:t>L = 1/4</a:t>
            </a:r>
            <a:endParaRPr lang="en-US" sz="3200" b="1" dirty="0"/>
          </a:p>
        </p:txBody>
      </p:sp>
      <p:sp>
        <p:nvSpPr>
          <p:cNvPr id="8" name="TextBox 7"/>
          <p:cNvSpPr txBox="1"/>
          <p:nvPr/>
        </p:nvSpPr>
        <p:spPr>
          <a:xfrm>
            <a:off x="2763298" y="5387588"/>
            <a:ext cx="3707840" cy="1077218"/>
          </a:xfrm>
          <a:prstGeom prst="rect">
            <a:avLst/>
          </a:prstGeom>
          <a:noFill/>
        </p:spPr>
        <p:txBody>
          <a:bodyPr wrap="square" rtlCol="0">
            <a:spAutoFit/>
          </a:bodyPr>
          <a:lstStyle/>
          <a:p>
            <a:pPr algn="ctr"/>
            <a:r>
              <a:rPr lang="en-US" sz="3200" b="1" dirty="0" smtClean="0"/>
              <a:t>Total Perimeter = 16</a:t>
            </a:r>
          </a:p>
          <a:p>
            <a:pPr algn="ctr"/>
            <a:r>
              <a:rPr lang="en-US" sz="3200" b="1" dirty="0" smtClean="0"/>
              <a:t>Total Area = 1</a:t>
            </a:r>
            <a:endParaRPr lang="en-US" sz="3200" b="1" dirty="0"/>
          </a:p>
        </p:txBody>
      </p:sp>
      <p:grpSp>
        <p:nvGrpSpPr>
          <p:cNvPr id="3" name="Group 2"/>
          <p:cNvGrpSpPr/>
          <p:nvPr/>
        </p:nvGrpSpPr>
        <p:grpSpPr>
          <a:xfrm>
            <a:off x="2808523" y="1448657"/>
            <a:ext cx="1829146" cy="1807020"/>
            <a:chOff x="2657796" y="1609419"/>
            <a:chExt cx="3876988" cy="3830091"/>
          </a:xfrm>
        </p:grpSpPr>
        <p:sp>
          <p:nvSpPr>
            <p:cNvPr id="6" name="Rectangle 5"/>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749534" y="1450332"/>
            <a:ext cx="1829146" cy="1807020"/>
            <a:chOff x="2657796" y="1609419"/>
            <a:chExt cx="3876988" cy="3830091"/>
          </a:xfrm>
        </p:grpSpPr>
        <p:sp>
          <p:nvSpPr>
            <p:cNvPr id="23" name="Rectangle 22"/>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810197" y="3379616"/>
            <a:ext cx="1829146" cy="1807020"/>
            <a:chOff x="2657796" y="1609419"/>
            <a:chExt cx="3876988" cy="3830091"/>
          </a:xfrm>
        </p:grpSpPr>
        <p:sp>
          <p:nvSpPr>
            <p:cNvPr id="28" name="Rectangle 27"/>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751208" y="3371243"/>
            <a:ext cx="1829146" cy="1807020"/>
            <a:chOff x="2657796" y="1609419"/>
            <a:chExt cx="3876988" cy="3830091"/>
          </a:xfrm>
        </p:grpSpPr>
        <p:sp>
          <p:nvSpPr>
            <p:cNvPr id="33" name="Rectangle 32"/>
            <p:cNvSpPr/>
            <p:nvPr/>
          </p:nvSpPr>
          <p:spPr>
            <a:xfrm>
              <a:off x="2666170" y="1609419"/>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47854" y="1611093"/>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657796" y="3650907"/>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39480" y="3652580"/>
              <a:ext cx="1786930" cy="1786930"/>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2217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the pattern?</a:t>
            </a:r>
            <a:endParaRPr lang="en-US" dirty="0"/>
          </a:p>
        </p:txBody>
      </p:sp>
      <p:sp>
        <p:nvSpPr>
          <p:cNvPr id="3" name="Content Placeholder 2"/>
          <p:cNvSpPr>
            <a:spLocks noGrp="1"/>
          </p:cNvSpPr>
          <p:nvPr>
            <p:ph idx="1"/>
          </p:nvPr>
        </p:nvSpPr>
        <p:spPr/>
        <p:txBody>
          <a:bodyPr/>
          <a:lstStyle/>
          <a:p>
            <a:r>
              <a:rPr lang="en-US" dirty="0" smtClean="0"/>
              <a:t>Every time we decrease the length by 1/2, the perimeter increases by a factor of 2.</a:t>
            </a:r>
          </a:p>
          <a:p>
            <a:endParaRPr lang="en-US" dirty="0"/>
          </a:p>
          <a:p>
            <a:pPr marL="0" indent="0">
              <a:buNone/>
            </a:pPr>
            <a:r>
              <a:rPr lang="en-US" dirty="0" smtClean="0"/>
              <a:t>	L=1</a:t>
            </a:r>
            <a:r>
              <a:rPr lang="en-US" dirty="0"/>
              <a:t>	</a:t>
            </a:r>
            <a:r>
              <a:rPr lang="en-US" dirty="0" smtClean="0"/>
              <a:t>	Perimeter=4</a:t>
            </a:r>
          </a:p>
          <a:p>
            <a:pPr marL="0" indent="0">
              <a:buNone/>
            </a:pPr>
            <a:r>
              <a:rPr lang="en-US" dirty="0" smtClean="0"/>
              <a:t>	L=1/2</a:t>
            </a:r>
            <a:r>
              <a:rPr lang="en-US" dirty="0"/>
              <a:t>	</a:t>
            </a:r>
            <a:r>
              <a:rPr lang="en-US" dirty="0" smtClean="0"/>
              <a:t>Perimeter=8</a:t>
            </a:r>
            <a:endParaRPr lang="en-US" dirty="0"/>
          </a:p>
          <a:p>
            <a:pPr marL="0" indent="0">
              <a:buNone/>
            </a:pPr>
            <a:r>
              <a:rPr lang="en-US" dirty="0" smtClean="0"/>
              <a:t>	L=1/4</a:t>
            </a:r>
            <a:r>
              <a:rPr lang="en-US" dirty="0"/>
              <a:t>	</a:t>
            </a:r>
            <a:r>
              <a:rPr lang="en-US" dirty="0" smtClean="0"/>
              <a:t>Perimeter=16</a:t>
            </a:r>
            <a:endParaRPr lang="en-US" dirty="0"/>
          </a:p>
          <a:p>
            <a:pPr marL="0" indent="0">
              <a:buNone/>
            </a:pPr>
            <a:endParaRPr lang="en-US" dirty="0"/>
          </a:p>
        </p:txBody>
      </p:sp>
    </p:spTree>
    <p:extLst>
      <p:ext uri="{BB962C8B-B14F-4D97-AF65-F5344CB8AC3E}">
        <p14:creationId xmlns:p14="http://schemas.microsoft.com/office/powerpoint/2010/main" val="296025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“Porous materials”</a:t>
            </a:r>
            <a:endParaRPr lang="en-US" dirty="0"/>
          </a:p>
        </p:txBody>
      </p:sp>
      <p:pic>
        <p:nvPicPr>
          <p:cNvPr id="4" name="Picture 3" descr="C:\Users\Andrei\Documents\Skin Machining Experiment\0.5 mm PEI Oct 12 oil and anneal\PEI Huimin 0.5mm\PEI-2-80000X cneter.TIF"/>
          <p:cNvPicPr/>
          <p:nvPr/>
        </p:nvPicPr>
        <p:blipFill>
          <a:blip r:embed="rId3">
            <a:extLst>
              <a:ext uri="{28A0092B-C50C-407E-A947-70E740481C1C}">
                <a14:useLocalDpi xmlns:a14="http://schemas.microsoft.com/office/drawing/2010/main" val="0"/>
              </a:ext>
            </a:extLst>
          </a:blip>
          <a:srcRect/>
          <a:stretch>
            <a:fillRect/>
          </a:stretch>
        </p:blipFill>
        <p:spPr bwMode="auto">
          <a:xfrm>
            <a:off x="874939" y="1429744"/>
            <a:ext cx="2952750" cy="2390775"/>
          </a:xfrm>
          <a:prstGeom prst="rect">
            <a:avLst/>
          </a:prstGeom>
          <a:noFill/>
          <a:ln>
            <a:noFill/>
          </a:ln>
        </p:spPr>
      </p:pic>
      <p:pic>
        <p:nvPicPr>
          <p:cNvPr id="5" name="Picture 4" descr="C:\Users\Andrei\Documents\SEMs\Jan 20 refoaming\a5 cell 2.TIF"/>
          <p:cNvPicPr/>
          <p:nvPr/>
        </p:nvPicPr>
        <p:blipFill>
          <a:blip r:embed="rId4">
            <a:extLst>
              <a:ext uri="{28A0092B-C50C-407E-A947-70E740481C1C}">
                <a14:useLocalDpi xmlns:a14="http://schemas.microsoft.com/office/drawing/2010/main" val="0"/>
              </a:ext>
            </a:extLst>
          </a:blip>
          <a:srcRect/>
          <a:stretch>
            <a:fillRect/>
          </a:stretch>
        </p:blipFill>
        <p:spPr bwMode="auto">
          <a:xfrm>
            <a:off x="4854086" y="1389550"/>
            <a:ext cx="2952750" cy="2390775"/>
          </a:xfrm>
          <a:prstGeom prst="rect">
            <a:avLst/>
          </a:prstGeom>
          <a:noFill/>
          <a:ln>
            <a:noFill/>
          </a:ln>
        </p:spPr>
      </p:pic>
      <p:pic>
        <p:nvPicPr>
          <p:cNvPr id="6" name="Picture 5" descr="C:\Users\Andrei\Documents\Skin Machining Experiment\Oct 15 plunges and 0.5mm 4.8MPa\0.5mm 200.TIF"/>
          <p:cNvPicPr/>
          <p:nvPr/>
        </p:nvPicPr>
        <p:blipFill>
          <a:blip r:embed="rId5">
            <a:extLst>
              <a:ext uri="{28A0092B-C50C-407E-A947-70E740481C1C}">
                <a14:useLocalDpi xmlns:a14="http://schemas.microsoft.com/office/drawing/2010/main" val="0"/>
              </a:ext>
            </a:extLst>
          </a:blip>
          <a:srcRect/>
          <a:stretch>
            <a:fillRect/>
          </a:stretch>
        </p:blipFill>
        <p:spPr bwMode="auto">
          <a:xfrm>
            <a:off x="864890" y="3971977"/>
            <a:ext cx="2952750" cy="2390775"/>
          </a:xfrm>
          <a:prstGeom prst="rect">
            <a:avLst/>
          </a:prstGeom>
          <a:noFill/>
          <a:ln>
            <a:noFill/>
          </a:ln>
        </p:spPr>
      </p:pic>
      <p:pic>
        <p:nvPicPr>
          <p:cNvPr id="7" name="Picture 6" descr="C:\Users\Andrei\Documents\Skin Machining Experiment\Oct 15 plunges and 0.5mm 4.8MPa\0.5mm 210 .TIF"/>
          <p:cNvPicPr/>
          <p:nvPr/>
        </p:nvPicPr>
        <p:blipFill>
          <a:blip r:embed="rId6">
            <a:extLst>
              <a:ext uri="{28A0092B-C50C-407E-A947-70E740481C1C}">
                <a14:useLocalDpi xmlns:a14="http://schemas.microsoft.com/office/drawing/2010/main" val="0"/>
              </a:ext>
            </a:extLst>
          </a:blip>
          <a:srcRect/>
          <a:stretch>
            <a:fillRect/>
          </a:stretch>
        </p:blipFill>
        <p:spPr bwMode="auto">
          <a:xfrm>
            <a:off x="4864135" y="4022220"/>
            <a:ext cx="2952750" cy="2390775"/>
          </a:xfrm>
          <a:prstGeom prst="rect">
            <a:avLst/>
          </a:prstGeom>
          <a:noFill/>
          <a:ln>
            <a:noFill/>
          </a:ln>
        </p:spPr>
      </p:pic>
    </p:spTree>
    <p:extLst>
      <p:ext uri="{BB962C8B-B14F-4D97-AF65-F5344CB8AC3E}">
        <p14:creationId xmlns:p14="http://schemas.microsoft.com/office/powerpoint/2010/main" val="369982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8" y="243672"/>
            <a:ext cx="8320034" cy="2981849"/>
          </a:xfrm>
        </p:spPr>
        <p:txBody>
          <a:bodyPr>
            <a:normAutofit/>
          </a:bodyPr>
          <a:lstStyle/>
          <a:p>
            <a:r>
              <a:rPr lang="en-US" sz="2800" dirty="0" smtClean="0"/>
              <a:t>Using this principle, researchers made a microporous carbon with surface area of 3600 m</a:t>
            </a:r>
            <a:r>
              <a:rPr lang="en-US" sz="2800" baseline="30000" dirty="0" smtClean="0"/>
              <a:t>2</a:t>
            </a:r>
            <a:r>
              <a:rPr lang="en-US" sz="2800" dirty="0" smtClean="0"/>
              <a:t>/g.</a:t>
            </a:r>
          </a:p>
          <a:p>
            <a:r>
              <a:rPr lang="en-US" sz="2800" dirty="0" smtClean="0"/>
              <a:t>This means that a chunk of this material weighing as much as a penny (2.5 g) has the surface area of 1.7 football fields!</a:t>
            </a:r>
          </a:p>
          <a:p>
            <a:endParaRPr lang="en-US" sz="2800" dirty="0" smtClean="0"/>
          </a:p>
          <a:p>
            <a:endParaRPr lang="en-US" sz="2800" dirty="0"/>
          </a:p>
        </p:txBody>
      </p:sp>
      <p:pic>
        <p:nvPicPr>
          <p:cNvPr id="1028" name="Picture 4" descr="C:\Users\Andrei\AppData\Local\Microsoft\Windows\Temporary Internet Files\Content.IE5\GKLYOUWQ\20121008173411!American_Football_field_(NF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5" y="3178609"/>
            <a:ext cx="5596932" cy="26293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ndrei\AppData\Local\Microsoft\Windows\Temporary Internet Files\Content.IE5\D3WM7VRM\2005_Penny_Obv_Unc_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927" y="2793441"/>
            <a:ext cx="846077" cy="8550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ndrei\AppData\Local\Microsoft\Windows\Temporary Internet Files\Content.IE5\GKLYOUWQ\20121008173411!American_Football_field_(NFL)[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756"/>
          <a:stretch/>
        </p:blipFill>
        <p:spPr bwMode="auto">
          <a:xfrm>
            <a:off x="5116287" y="4124832"/>
            <a:ext cx="3987521" cy="262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2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46"/>
            <a:ext cx="8229600" cy="1143000"/>
          </a:xfrm>
        </p:spPr>
        <p:txBody>
          <a:bodyPr/>
          <a:lstStyle/>
          <a:p>
            <a:r>
              <a:rPr lang="en-US" dirty="0" smtClean="0"/>
              <a:t>What is it good for?</a:t>
            </a:r>
            <a:endParaRPr lang="en-US" dirty="0"/>
          </a:p>
        </p:txBody>
      </p:sp>
      <p:sp>
        <p:nvSpPr>
          <p:cNvPr id="3" name="Content Placeholder 2"/>
          <p:cNvSpPr>
            <a:spLocks noGrp="1"/>
          </p:cNvSpPr>
          <p:nvPr>
            <p:ph idx="1"/>
          </p:nvPr>
        </p:nvSpPr>
        <p:spPr>
          <a:xfrm>
            <a:off x="457200" y="977224"/>
            <a:ext cx="8229600" cy="4525963"/>
          </a:xfrm>
        </p:spPr>
        <p:txBody>
          <a:bodyPr/>
          <a:lstStyle/>
          <a:p>
            <a:r>
              <a:rPr lang="en-US" dirty="0" smtClean="0"/>
              <a:t>High efficiency, high power, high storage, small size batteries can be made from porous materials.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06" y="2953280"/>
            <a:ext cx="43624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775" y="2404040"/>
            <a:ext cx="2647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012" y="4587491"/>
            <a:ext cx="26574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46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in a battery</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e/e4/Li-air-charge-disch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319" y="1653399"/>
            <a:ext cx="7120521" cy="410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9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err="1" smtClean="0"/>
              <a:t>Zhixin</a:t>
            </a:r>
            <a:r>
              <a:rPr lang="en-US" sz="1200" dirty="0" smtClean="0"/>
              <a:t> </a:t>
            </a:r>
            <a:r>
              <a:rPr lang="en-US" sz="1200" dirty="0"/>
              <a:t>Ma,†, Takashi </a:t>
            </a:r>
            <a:r>
              <a:rPr lang="en-US" sz="1200" dirty="0" err="1"/>
              <a:t>Kyotani</a:t>
            </a:r>
            <a:r>
              <a:rPr lang="en-US" sz="1200" dirty="0"/>
              <a:t>,*,†, Zheng Liu,‡, Osamu </a:t>
            </a:r>
            <a:r>
              <a:rPr lang="en-US" sz="1200" dirty="0" err="1"/>
              <a:t>Terasaki</a:t>
            </a:r>
            <a:r>
              <a:rPr lang="en-US" sz="1200" dirty="0"/>
              <a:t>,§ and, and Akira Tomita</a:t>
            </a:r>
            <a:r>
              <a:rPr lang="en-US" sz="1200" dirty="0" smtClean="0"/>
              <a:t>†. </a:t>
            </a:r>
            <a:r>
              <a:rPr lang="en-US" sz="1200" dirty="0"/>
              <a:t>Very High Surface Area Microporous Carbon with a Three-Dimensional Nano-Array Structure:  Synthesis and Its Molecular </a:t>
            </a:r>
            <a:r>
              <a:rPr lang="en-US" sz="1200" dirty="0" smtClean="0"/>
              <a:t>Structure. </a:t>
            </a:r>
            <a:r>
              <a:rPr lang="en-US" sz="1200" i="1" dirty="0" smtClean="0"/>
              <a:t>Chemistry </a:t>
            </a:r>
            <a:r>
              <a:rPr lang="en-US" sz="1200" i="1" dirty="0"/>
              <a:t>of Materials</a:t>
            </a:r>
            <a:r>
              <a:rPr lang="en-US" sz="1200" dirty="0"/>
              <a:t> </a:t>
            </a:r>
            <a:r>
              <a:rPr lang="en-US" sz="1200" b="1" dirty="0"/>
              <a:t>2001</a:t>
            </a:r>
            <a:r>
              <a:rPr lang="en-US" sz="1200" dirty="0"/>
              <a:t> </a:t>
            </a:r>
            <a:r>
              <a:rPr lang="en-US" sz="1200" i="1" dirty="0"/>
              <a:t>13</a:t>
            </a:r>
            <a:r>
              <a:rPr lang="en-US" sz="1200" dirty="0"/>
              <a:t> (12), </a:t>
            </a:r>
            <a:r>
              <a:rPr lang="en-US" sz="1200" dirty="0" smtClean="0"/>
              <a:t>4413-4415 DOI</a:t>
            </a:r>
            <a:r>
              <a:rPr lang="en-US" sz="1200" dirty="0"/>
              <a:t>: </a:t>
            </a:r>
            <a:r>
              <a:rPr lang="en-US" sz="1200" dirty="0" smtClean="0"/>
              <a:t>10.1021/cm010730l</a:t>
            </a:r>
          </a:p>
          <a:p>
            <a:pPr marL="0" indent="0">
              <a:buNone/>
            </a:pPr>
            <a:endParaRPr lang="en-US" sz="1200" dirty="0"/>
          </a:p>
          <a:p>
            <a:pPr marL="0" indent="0">
              <a:buNone/>
            </a:pPr>
            <a:r>
              <a:rPr lang="en-US" sz="1200" dirty="0" err="1"/>
              <a:t>Aricò</a:t>
            </a:r>
            <a:r>
              <a:rPr lang="en-US" sz="1200" dirty="0"/>
              <a:t>, A. S.; Bruce, P.; </a:t>
            </a:r>
            <a:r>
              <a:rPr lang="en-US" sz="1200" dirty="0" err="1"/>
              <a:t>Scrosati</a:t>
            </a:r>
            <a:r>
              <a:rPr lang="en-US" sz="1200" dirty="0"/>
              <a:t>, B.; </a:t>
            </a:r>
            <a:r>
              <a:rPr lang="en-US" sz="1200" dirty="0" err="1"/>
              <a:t>Tarascon</a:t>
            </a:r>
            <a:r>
              <a:rPr lang="en-US" sz="1200" dirty="0"/>
              <a:t>, J. M.; Van </a:t>
            </a:r>
            <a:r>
              <a:rPr lang="en-US" sz="1200" dirty="0" err="1"/>
              <a:t>Schalkwijk</a:t>
            </a:r>
            <a:r>
              <a:rPr lang="en-US" sz="1200" dirty="0"/>
              <a:t>, W. (2005). "Nanostructured materials for advanced energy conversion and storage devices". </a:t>
            </a:r>
            <a:r>
              <a:rPr lang="en-US" sz="1200" i="1" dirty="0"/>
              <a:t>Nature Materials</a:t>
            </a:r>
            <a:r>
              <a:rPr lang="en-US" sz="1200" dirty="0"/>
              <a:t> </a:t>
            </a:r>
            <a:r>
              <a:rPr lang="en-US" sz="1200" b="1" dirty="0"/>
              <a:t>4</a:t>
            </a:r>
            <a:r>
              <a:rPr lang="en-US" sz="1200" dirty="0"/>
              <a:t> (5): 366–377</a:t>
            </a:r>
            <a:r>
              <a:rPr lang="en-US" sz="1200" dirty="0" smtClean="0"/>
              <a:t>.</a:t>
            </a:r>
          </a:p>
          <a:p>
            <a:pPr marL="0" indent="0">
              <a:buNone/>
            </a:pPr>
            <a:endParaRPr lang="en-US" sz="1200" dirty="0"/>
          </a:p>
          <a:p>
            <a:pPr marL="0" indent="0">
              <a:buNone/>
            </a:pPr>
            <a:r>
              <a:rPr lang="en-US" sz="1200" dirty="0"/>
              <a:t>Bruce Dunn, Jeffrey W. Long, and Debra R. </a:t>
            </a:r>
            <a:r>
              <a:rPr lang="en-US" sz="1200" dirty="0" err="1"/>
              <a:t>Rolison</a:t>
            </a:r>
            <a:r>
              <a:rPr lang="en-US" sz="1200" dirty="0"/>
              <a:t>. "Rethinking Multifunction in Three Dimensions for Miniaturizing Electrical Energy Storage." Electrochemical Society Interface, 2008: 49-53</a:t>
            </a:r>
            <a:r>
              <a:rPr lang="en-US" sz="1200" dirty="0" smtClean="0"/>
              <a:t>.</a:t>
            </a:r>
          </a:p>
          <a:p>
            <a:pPr marL="0" indent="0">
              <a:buNone/>
            </a:pPr>
            <a:endParaRPr lang="en-US" sz="1200" dirty="0"/>
          </a:p>
          <a:p>
            <a:pPr marL="0" indent="0">
              <a:buNone/>
            </a:pPr>
            <a:r>
              <a:rPr lang="en-US" sz="1200" dirty="0" smtClean="0"/>
              <a:t>Coin Specifications. United States MINT. https</a:t>
            </a:r>
            <a:r>
              <a:rPr lang="en-US" sz="1200" dirty="0"/>
              <a:t>://www.usmint.gov/about_the_mint/?</a:t>
            </a:r>
            <a:r>
              <a:rPr lang="en-US" sz="1200" dirty="0" smtClean="0"/>
              <a:t>action=coin_specifications</a:t>
            </a:r>
          </a:p>
          <a:p>
            <a:pPr marL="0" indent="0">
              <a:buNone/>
            </a:pPr>
            <a:endParaRPr lang="en-US" sz="1200" dirty="0" smtClean="0"/>
          </a:p>
          <a:p>
            <a:pPr marL="0" indent="0">
              <a:buNone/>
            </a:pPr>
            <a:r>
              <a:rPr lang="en-US" sz="1200" dirty="0" smtClean="0"/>
              <a:t>2015 NFL Rulebook. </a:t>
            </a:r>
            <a:r>
              <a:rPr lang="en-US" sz="1200" dirty="0"/>
              <a:t>National Football League. http://operations.nfl.com/the-rules/2015-nfl-rulebook/#</a:t>
            </a:r>
            <a:r>
              <a:rPr lang="en-US" sz="1200" dirty="0" smtClean="0"/>
              <a:t>plan-of-playing-field</a:t>
            </a:r>
          </a:p>
          <a:p>
            <a:pPr marL="0" indent="0">
              <a:buNone/>
            </a:pPr>
            <a:endParaRPr lang="en-US" sz="1200" dirty="0" smtClean="0"/>
          </a:p>
          <a:p>
            <a:pPr marL="0" indent="0">
              <a:buNone/>
            </a:pPr>
            <a:r>
              <a:rPr lang="en-US" sz="1200" dirty="0"/>
              <a:t>Wendy Koch, Tiny Batteries Could Revolutionize Green </a:t>
            </a:r>
            <a:r>
              <a:rPr lang="en-US" sz="1200" dirty="0" smtClean="0"/>
              <a:t>Energy. </a:t>
            </a:r>
            <a:r>
              <a:rPr lang="en-US" sz="1200" dirty="0"/>
              <a:t>National Geographic. http://news.nationalgeographic.com/news/energy/2014/11/141117-nanotechnology-for-better-batteries/</a:t>
            </a:r>
          </a:p>
        </p:txBody>
      </p:sp>
    </p:spTree>
    <p:extLst>
      <p:ext uri="{BB962C8B-B14F-4D97-AF65-F5344CB8AC3E}">
        <p14:creationId xmlns:p14="http://schemas.microsoft.com/office/powerpoint/2010/main" val="1249277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area = more power</a:t>
            </a:r>
            <a:endParaRPr lang="en-US" dirty="0"/>
          </a:p>
        </p:txBody>
      </p:sp>
      <p:sp>
        <p:nvSpPr>
          <p:cNvPr id="3" name="Content Placeholder 2"/>
          <p:cNvSpPr>
            <a:spLocks noGrp="1"/>
          </p:cNvSpPr>
          <p:nvPr>
            <p:ph idx="1"/>
          </p:nvPr>
        </p:nvSpPr>
        <p:spPr>
          <a:xfrm>
            <a:off x="2009668" y="3155182"/>
            <a:ext cx="753629" cy="1071842"/>
          </a:xfrm>
        </p:spPr>
        <p:txBody>
          <a:bodyPr/>
          <a:lstStyle/>
          <a:p>
            <a:pPr marL="0" indent="0">
              <a:buNone/>
            </a:pPr>
            <a:r>
              <a:rPr lang="en-US" dirty="0" smtClean="0"/>
              <a:t>vs.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5" y="3133924"/>
            <a:ext cx="1416817" cy="66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641" y="1778576"/>
            <a:ext cx="6092344" cy="43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01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55" y="1460342"/>
            <a:ext cx="8229600" cy="3011173"/>
          </a:xfrm>
        </p:spPr>
        <p:txBody>
          <a:bodyPr>
            <a:normAutofit/>
          </a:bodyPr>
          <a:lstStyle/>
          <a:p>
            <a:r>
              <a:rPr lang="en-US" dirty="0" smtClean="0"/>
              <a:t>Challenge: How can we pack a large surface area into a small space?</a:t>
            </a:r>
            <a:endParaRPr lang="en-US" dirty="0"/>
          </a:p>
        </p:txBody>
      </p:sp>
    </p:spTree>
    <p:extLst>
      <p:ext uri="{BB962C8B-B14F-4D97-AF65-F5344CB8AC3E}">
        <p14:creationId xmlns:p14="http://schemas.microsoft.com/office/powerpoint/2010/main" val="169470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79490" y="546996"/>
            <a:ext cx="62484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65715" y="884255"/>
            <a:ext cx="2069960" cy="584775"/>
          </a:xfrm>
          <a:prstGeom prst="rect">
            <a:avLst/>
          </a:prstGeom>
          <a:noFill/>
        </p:spPr>
        <p:txBody>
          <a:bodyPr wrap="square" rtlCol="0">
            <a:spAutoFit/>
          </a:bodyPr>
          <a:lstStyle/>
          <a:p>
            <a:r>
              <a:rPr lang="en-US" sz="3200" b="1" dirty="0" smtClean="0"/>
              <a:t>Length = 1</a:t>
            </a:r>
            <a:endParaRPr lang="en-US" sz="3200" b="1" dirty="0"/>
          </a:p>
        </p:txBody>
      </p:sp>
    </p:spTree>
    <p:extLst>
      <p:ext uri="{BB962C8B-B14F-4D97-AF65-F5344CB8AC3E}">
        <p14:creationId xmlns:p14="http://schemas.microsoft.com/office/powerpoint/2010/main" val="1276008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79490" y="546996"/>
            <a:ext cx="62484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314434" y="972232"/>
            <a:ext cx="6221830" cy="5496372"/>
            <a:chOff x="1957528" y="1447800"/>
            <a:chExt cx="4830421" cy="4267200"/>
          </a:xfrm>
        </p:grpSpPr>
        <p:cxnSp>
          <p:nvCxnSpPr>
            <p:cNvPr id="21" name="Straight Connector 20"/>
            <p:cNvCxnSpPr/>
            <p:nvPr/>
          </p:nvCxnSpPr>
          <p:spPr>
            <a:xfrm flipV="1">
              <a:off x="1957528" y="1447800"/>
              <a:ext cx="2385872"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35262" y="1447800"/>
              <a:ext cx="2452687"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50726" y="241163"/>
            <a:ext cx="984737" cy="584775"/>
          </a:xfrm>
          <a:prstGeom prst="rect">
            <a:avLst/>
          </a:prstGeom>
          <a:noFill/>
        </p:spPr>
        <p:txBody>
          <a:bodyPr wrap="square" rtlCol="0">
            <a:spAutoFit/>
          </a:bodyPr>
          <a:lstStyle/>
          <a:p>
            <a:r>
              <a:rPr lang="en-US" sz="3200" b="1" dirty="0" smtClean="0"/>
              <a:t>L = 1</a:t>
            </a:r>
            <a:endParaRPr lang="en-US" sz="3200" b="1" dirty="0"/>
          </a:p>
        </p:txBody>
      </p:sp>
      <p:sp>
        <p:nvSpPr>
          <p:cNvPr id="7" name="TextBox 6"/>
          <p:cNvSpPr txBox="1"/>
          <p:nvPr/>
        </p:nvSpPr>
        <p:spPr>
          <a:xfrm>
            <a:off x="1879042" y="2924070"/>
            <a:ext cx="984737" cy="584775"/>
          </a:xfrm>
          <a:prstGeom prst="rect">
            <a:avLst/>
          </a:prstGeom>
          <a:noFill/>
        </p:spPr>
        <p:txBody>
          <a:bodyPr wrap="square" rtlCol="0">
            <a:spAutoFit/>
          </a:bodyPr>
          <a:lstStyle/>
          <a:p>
            <a:r>
              <a:rPr lang="en-US" sz="3200" b="1" dirty="0" smtClean="0"/>
              <a:t>L = 1</a:t>
            </a:r>
            <a:endParaRPr lang="en-US" sz="3200" b="1" dirty="0"/>
          </a:p>
        </p:txBody>
      </p:sp>
      <p:sp>
        <p:nvSpPr>
          <p:cNvPr id="8" name="TextBox 7"/>
          <p:cNvSpPr txBox="1"/>
          <p:nvPr/>
        </p:nvSpPr>
        <p:spPr>
          <a:xfrm>
            <a:off x="6079254" y="2893926"/>
            <a:ext cx="984737" cy="584775"/>
          </a:xfrm>
          <a:prstGeom prst="rect">
            <a:avLst/>
          </a:prstGeom>
          <a:noFill/>
        </p:spPr>
        <p:txBody>
          <a:bodyPr wrap="square" rtlCol="0">
            <a:spAutoFit/>
          </a:bodyPr>
          <a:lstStyle/>
          <a:p>
            <a:r>
              <a:rPr lang="en-US" sz="3200" b="1" dirty="0" smtClean="0"/>
              <a:t>L = 1</a:t>
            </a:r>
            <a:endParaRPr lang="en-US" sz="3200" b="1" dirty="0"/>
          </a:p>
        </p:txBody>
      </p:sp>
      <p:sp>
        <p:nvSpPr>
          <p:cNvPr id="9" name="TextBox 8"/>
          <p:cNvSpPr txBox="1"/>
          <p:nvPr/>
        </p:nvSpPr>
        <p:spPr>
          <a:xfrm>
            <a:off x="3416441" y="5225143"/>
            <a:ext cx="2110153" cy="584775"/>
          </a:xfrm>
          <a:prstGeom prst="rect">
            <a:avLst/>
          </a:prstGeom>
          <a:noFill/>
        </p:spPr>
        <p:txBody>
          <a:bodyPr wrap="square" rtlCol="0">
            <a:spAutoFit/>
          </a:bodyPr>
          <a:lstStyle/>
          <a:p>
            <a:r>
              <a:rPr lang="en-US" sz="3200" b="1" dirty="0" smtClean="0"/>
              <a:t>Total L = 2</a:t>
            </a:r>
            <a:endParaRPr lang="en-US" sz="3200" b="1" dirty="0"/>
          </a:p>
        </p:txBody>
      </p:sp>
    </p:spTree>
    <p:extLst>
      <p:ext uri="{BB962C8B-B14F-4D97-AF65-F5344CB8AC3E}">
        <p14:creationId xmlns:p14="http://schemas.microsoft.com/office/powerpoint/2010/main" val="288049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14434" y="972232"/>
            <a:ext cx="6221830" cy="5496372"/>
            <a:chOff x="1957528" y="1447800"/>
            <a:chExt cx="4830421" cy="4267200"/>
          </a:xfrm>
        </p:grpSpPr>
        <p:cxnSp>
          <p:nvCxnSpPr>
            <p:cNvPr id="21" name="Straight Connector 20"/>
            <p:cNvCxnSpPr/>
            <p:nvPr/>
          </p:nvCxnSpPr>
          <p:spPr>
            <a:xfrm flipV="1">
              <a:off x="1957528" y="1447800"/>
              <a:ext cx="2385872"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35262" y="1447800"/>
              <a:ext cx="2452687" cy="42672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2399341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327796" y="1007827"/>
            <a:ext cx="6218516" cy="5453263"/>
            <a:chOff x="1957528" y="1479013"/>
            <a:chExt cx="4830421" cy="4235987"/>
          </a:xfrm>
        </p:grpSpPr>
        <p:cxnSp>
          <p:nvCxnSpPr>
            <p:cNvPr id="21" name="Straight Connector 20"/>
            <p:cNvCxnSpPr/>
            <p:nvPr/>
          </p:nvCxnSpPr>
          <p:spPr>
            <a:xfrm flipV="1">
              <a:off x="1957528" y="3581400"/>
              <a:ext cx="1192936"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61605" y="3581400"/>
              <a:ext cx="1226344"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150465" y="3581401"/>
              <a:ext cx="1241515" cy="211585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55976" y="3581402"/>
              <a:ext cx="1205629" cy="211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150653" y="1479013"/>
              <a:ext cx="1166825" cy="2081784"/>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359859" y="1492301"/>
              <a:ext cx="1192378" cy="2084832"/>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261448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44579" y="3733755"/>
            <a:ext cx="6191685" cy="2734871"/>
            <a:chOff x="1957528" y="3581400"/>
            <a:chExt cx="4830421" cy="2133600"/>
          </a:xfrm>
        </p:grpSpPr>
        <p:cxnSp>
          <p:nvCxnSpPr>
            <p:cNvPr id="9" name="Straight Connector 8"/>
            <p:cNvCxnSpPr/>
            <p:nvPr/>
          </p:nvCxnSpPr>
          <p:spPr>
            <a:xfrm flipV="1">
              <a:off x="1957528" y="3581400"/>
              <a:ext cx="1192936"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1605" y="3581400"/>
              <a:ext cx="1226344" cy="2133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150465" y="3581401"/>
              <a:ext cx="1241515" cy="2115851"/>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55976" y="3581402"/>
              <a:ext cx="1205629" cy="211585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72273" y="4401178"/>
            <a:ext cx="984737" cy="584775"/>
          </a:xfrm>
          <a:prstGeom prst="rect">
            <a:avLst/>
          </a:prstGeom>
          <a:noFill/>
        </p:spPr>
        <p:txBody>
          <a:bodyPr wrap="square" rtlCol="0">
            <a:spAutoFit/>
          </a:bodyPr>
          <a:lstStyle/>
          <a:p>
            <a:r>
              <a:rPr lang="en-US" sz="3200" b="1" dirty="0" smtClean="0"/>
              <a:t>L = 2</a:t>
            </a:r>
            <a:endParaRPr lang="en-US" sz="3200" b="1" dirty="0"/>
          </a:p>
        </p:txBody>
      </p:sp>
    </p:spTree>
    <p:extLst>
      <p:ext uri="{BB962C8B-B14F-4D97-AF65-F5344CB8AC3E}">
        <p14:creationId xmlns:p14="http://schemas.microsoft.com/office/powerpoint/2010/main" val="126571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13772</TotalTime>
  <Words>758</Words>
  <Application>Microsoft Office PowerPoint</Application>
  <PresentationFormat>On-screen Show (4:3)</PresentationFormat>
  <Paragraphs>88</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Porous materials with large surface area</vt:lpstr>
      <vt:lpstr>Chemistry in a battery</vt:lpstr>
      <vt:lpstr>More area = more power</vt:lpstr>
      <vt:lpstr>Challenge: How can we pack a large surface area into a small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the pattern?</vt:lpstr>
      <vt:lpstr>“Porous materials”</vt:lpstr>
      <vt:lpstr>PowerPoint Presentation</vt:lpstr>
      <vt:lpstr>What is it good for?</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Nicolae</dc:creator>
  <cp:lastModifiedBy>Andrei Nicolae</cp:lastModifiedBy>
  <cp:revision>102</cp:revision>
  <dcterms:created xsi:type="dcterms:W3CDTF">2016-03-05T00:51:12Z</dcterms:created>
  <dcterms:modified xsi:type="dcterms:W3CDTF">2016-04-01T01:15:20Z</dcterms:modified>
</cp:coreProperties>
</file>