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51206400" cy="38404800"/>
  <p:notesSz cx="9296400" cy="7010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imSun" panose="02010600030101010101" pitchFamily="2" charset="-122"/>
      <p:regular r:id="rId8"/>
    </p:embeddedFont>
    <p:embeddedFont>
      <p:font typeface="SimSun" panose="02010600030101010101" pitchFamily="2" charset="-122"/>
      <p:regular r:id="rId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33370" algn="l" rtl="0" fontAlgn="base">
      <a:spcBef>
        <a:spcPct val="0"/>
      </a:spcBef>
      <a:spcAft>
        <a:spcPct val="0"/>
      </a:spcAft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66739" algn="l" rtl="0" fontAlgn="base">
      <a:spcBef>
        <a:spcPct val="0"/>
      </a:spcBef>
      <a:spcAft>
        <a:spcPct val="0"/>
      </a:spcAft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600109" algn="l" rtl="0" fontAlgn="base">
      <a:spcBef>
        <a:spcPct val="0"/>
      </a:spcBef>
      <a:spcAft>
        <a:spcPct val="0"/>
      </a:spcAft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133478" algn="l" rtl="0" fontAlgn="base">
      <a:spcBef>
        <a:spcPct val="0"/>
      </a:spcBef>
      <a:spcAft>
        <a:spcPct val="0"/>
      </a:spcAft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666848" algn="l" defTabSz="1066739" rtl="0" eaLnBrk="1" latinLnBrk="0" hangingPunct="1"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3200217" algn="l" defTabSz="1066739" rtl="0" eaLnBrk="1" latinLnBrk="0" hangingPunct="1"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733587" algn="l" defTabSz="1066739" rtl="0" eaLnBrk="1" latinLnBrk="0" hangingPunct="1"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4266956" algn="l" defTabSz="1066739" rtl="0" eaLnBrk="1" latinLnBrk="0" hangingPunct="1">
      <a:defRPr sz="10033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95742" autoAdjust="0"/>
  </p:normalViewPr>
  <p:slideViewPr>
    <p:cSldViewPr>
      <p:cViewPr>
        <p:scale>
          <a:sx n="25" d="100"/>
          <a:sy n="25" d="100"/>
        </p:scale>
        <p:origin x="354" y="-696"/>
      </p:cViewPr>
      <p:guideLst>
        <p:guide orient="horz" pos="12096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A7F7-5B7E-4C52-A29B-723FC3CFC2E3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2802-6942-4CFE-8483-4CA82B6CE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8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2802-6942-4CFE-8483-4CA82B6CE8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3" y="11931121"/>
            <a:ext cx="37306248" cy="82306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0" y="21761979"/>
            <a:ext cx="30724475" cy="9816042"/>
          </a:xfrm>
        </p:spPr>
        <p:txBody>
          <a:bodyPr/>
          <a:lstStyle>
            <a:lvl1pPr marL="0" indent="0" algn="ctr">
              <a:buNone/>
              <a:defRPr/>
            </a:lvl1pPr>
            <a:lvl2pPr marL="533177" indent="0" algn="ctr">
              <a:buNone/>
              <a:defRPr/>
            </a:lvl2pPr>
            <a:lvl3pPr marL="1066354" indent="0" algn="ctr">
              <a:buNone/>
              <a:defRPr/>
            </a:lvl3pPr>
            <a:lvl4pPr marL="1599532" indent="0" algn="ctr">
              <a:buNone/>
              <a:defRPr/>
            </a:lvl4pPr>
            <a:lvl5pPr marL="2132708" indent="0" algn="ctr">
              <a:buNone/>
              <a:defRPr/>
            </a:lvl5pPr>
            <a:lvl6pPr marL="2665886" indent="0" algn="ctr">
              <a:buNone/>
              <a:defRPr/>
            </a:lvl6pPr>
            <a:lvl7pPr marL="3199061" indent="0" algn="ctr">
              <a:buNone/>
              <a:defRPr/>
            </a:lvl7pPr>
            <a:lvl8pPr marL="3732239" indent="0" algn="ctr">
              <a:buNone/>
              <a:defRPr/>
            </a:lvl8pPr>
            <a:lvl9pPr marL="42654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4444E-9E52-42A4-9293-A61465C682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362CE-C7CA-47D1-AC2D-240D8FAC33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64" y="1537233"/>
            <a:ext cx="9875833" cy="32768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1" y="1537233"/>
            <a:ext cx="29475115" cy="327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17E1-2571-4257-83A6-C28B25853E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E9FC-EAC7-41F7-8D99-26A020A267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4679018"/>
            <a:ext cx="37307835" cy="7626879"/>
          </a:xfrm>
        </p:spPr>
        <p:txBody>
          <a:bodyPr anchor="t"/>
          <a:lstStyle>
            <a:lvl1pPr algn="l">
              <a:defRPr sz="466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6277961"/>
            <a:ext cx="37307835" cy="8401050"/>
          </a:xfrm>
        </p:spPr>
        <p:txBody>
          <a:bodyPr anchor="b"/>
          <a:lstStyle>
            <a:lvl1pPr marL="0" indent="0">
              <a:buNone/>
              <a:defRPr sz="2332"/>
            </a:lvl1pPr>
            <a:lvl2pPr marL="533177" indent="0">
              <a:buNone/>
              <a:defRPr sz="2099"/>
            </a:lvl2pPr>
            <a:lvl3pPr marL="1066354" indent="0">
              <a:buNone/>
              <a:defRPr sz="1866"/>
            </a:lvl3pPr>
            <a:lvl4pPr marL="1599532" indent="0">
              <a:buNone/>
              <a:defRPr sz="1632"/>
            </a:lvl4pPr>
            <a:lvl5pPr marL="2132708" indent="0">
              <a:buNone/>
              <a:defRPr sz="1632"/>
            </a:lvl5pPr>
            <a:lvl6pPr marL="2665886" indent="0">
              <a:buNone/>
              <a:defRPr sz="1632"/>
            </a:lvl6pPr>
            <a:lvl7pPr marL="3199061" indent="0">
              <a:buNone/>
              <a:defRPr sz="1632"/>
            </a:lvl7pPr>
            <a:lvl8pPr marL="3732239" indent="0">
              <a:buNone/>
              <a:defRPr sz="1632"/>
            </a:lvl8pPr>
            <a:lvl9pPr marL="4265418" indent="0">
              <a:buNone/>
              <a:defRPr sz="163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1883-0625-47B0-BF02-D363F3D5DC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45" y="8960383"/>
            <a:ext cx="19675479" cy="25345761"/>
          </a:xfrm>
        </p:spPr>
        <p:txBody>
          <a:bodyPr/>
          <a:lstStyle>
            <a:lvl1pPr>
              <a:defRPr sz="3266"/>
            </a:lvl1pPr>
            <a:lvl2pPr>
              <a:defRPr sz="2799"/>
            </a:lvl2pPr>
            <a:lvl3pPr>
              <a:defRPr sz="2332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27" y="8960383"/>
            <a:ext cx="19675479" cy="25345761"/>
          </a:xfrm>
        </p:spPr>
        <p:txBody>
          <a:bodyPr/>
          <a:lstStyle>
            <a:lvl1pPr>
              <a:defRPr sz="3266"/>
            </a:lvl1pPr>
            <a:lvl2pPr>
              <a:defRPr sz="2799"/>
            </a:lvl2pPr>
            <a:lvl3pPr>
              <a:defRPr sz="2332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231A-1ED4-44E4-A280-831486B0A2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45" y="8597376"/>
            <a:ext cx="19392903" cy="3581929"/>
          </a:xfrm>
        </p:spPr>
        <p:txBody>
          <a:bodyPr anchor="b"/>
          <a:lstStyle>
            <a:lvl1pPr marL="0" indent="0">
              <a:buNone/>
              <a:defRPr sz="2799" b="1"/>
            </a:lvl1pPr>
            <a:lvl2pPr marL="533177" indent="0">
              <a:buNone/>
              <a:defRPr sz="2332" b="1"/>
            </a:lvl2pPr>
            <a:lvl3pPr marL="1066354" indent="0">
              <a:buNone/>
              <a:defRPr sz="2099" b="1"/>
            </a:lvl3pPr>
            <a:lvl4pPr marL="1599532" indent="0">
              <a:buNone/>
              <a:defRPr sz="1866" b="1"/>
            </a:lvl4pPr>
            <a:lvl5pPr marL="2132708" indent="0">
              <a:buNone/>
              <a:defRPr sz="1866" b="1"/>
            </a:lvl5pPr>
            <a:lvl6pPr marL="2665886" indent="0">
              <a:buNone/>
              <a:defRPr sz="1866" b="1"/>
            </a:lvl6pPr>
            <a:lvl7pPr marL="3199061" indent="0">
              <a:buNone/>
              <a:defRPr sz="1866" b="1"/>
            </a:lvl7pPr>
            <a:lvl8pPr marL="3732239" indent="0">
              <a:buNone/>
              <a:defRPr sz="1866" b="1"/>
            </a:lvl8pPr>
            <a:lvl9pPr marL="4265418" indent="0">
              <a:buNone/>
              <a:defRPr sz="186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45" y="12179304"/>
            <a:ext cx="19392903" cy="22126840"/>
          </a:xfrm>
        </p:spPr>
        <p:txBody>
          <a:bodyPr/>
          <a:lstStyle>
            <a:lvl1pPr>
              <a:defRPr sz="2799"/>
            </a:lvl1pPr>
            <a:lvl2pPr>
              <a:defRPr sz="2332"/>
            </a:lvl2pPr>
            <a:lvl3pPr>
              <a:defRPr sz="2099"/>
            </a:lvl3pPr>
            <a:lvl4pPr>
              <a:defRPr sz="1866"/>
            </a:lvl4pPr>
            <a:lvl5pPr>
              <a:defRPr sz="1866"/>
            </a:lvl5pPr>
            <a:lvl6pPr>
              <a:defRPr sz="1866"/>
            </a:lvl6pPr>
            <a:lvl7pPr>
              <a:defRPr sz="1866"/>
            </a:lvl7pPr>
            <a:lvl8pPr>
              <a:defRPr sz="1866"/>
            </a:lvl8pPr>
            <a:lvl9pPr>
              <a:defRPr sz="18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61" y="8597376"/>
            <a:ext cx="19400836" cy="3581929"/>
          </a:xfrm>
        </p:spPr>
        <p:txBody>
          <a:bodyPr anchor="b"/>
          <a:lstStyle>
            <a:lvl1pPr marL="0" indent="0">
              <a:buNone/>
              <a:defRPr sz="2799" b="1"/>
            </a:lvl1pPr>
            <a:lvl2pPr marL="533177" indent="0">
              <a:buNone/>
              <a:defRPr sz="2332" b="1"/>
            </a:lvl2pPr>
            <a:lvl3pPr marL="1066354" indent="0">
              <a:buNone/>
              <a:defRPr sz="2099" b="1"/>
            </a:lvl3pPr>
            <a:lvl4pPr marL="1599532" indent="0">
              <a:buNone/>
              <a:defRPr sz="1866" b="1"/>
            </a:lvl4pPr>
            <a:lvl5pPr marL="2132708" indent="0">
              <a:buNone/>
              <a:defRPr sz="1866" b="1"/>
            </a:lvl5pPr>
            <a:lvl6pPr marL="2665886" indent="0">
              <a:buNone/>
              <a:defRPr sz="1866" b="1"/>
            </a:lvl6pPr>
            <a:lvl7pPr marL="3199061" indent="0">
              <a:buNone/>
              <a:defRPr sz="1866" b="1"/>
            </a:lvl7pPr>
            <a:lvl8pPr marL="3732239" indent="0">
              <a:buNone/>
              <a:defRPr sz="1866" b="1"/>
            </a:lvl8pPr>
            <a:lvl9pPr marL="4265418" indent="0">
              <a:buNone/>
              <a:defRPr sz="186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61" y="12179304"/>
            <a:ext cx="19400836" cy="22126840"/>
          </a:xfrm>
        </p:spPr>
        <p:txBody>
          <a:bodyPr/>
          <a:lstStyle>
            <a:lvl1pPr>
              <a:defRPr sz="2799"/>
            </a:lvl1pPr>
            <a:lvl2pPr>
              <a:defRPr sz="2332"/>
            </a:lvl2pPr>
            <a:lvl3pPr>
              <a:defRPr sz="2099"/>
            </a:lvl3pPr>
            <a:lvl4pPr>
              <a:defRPr sz="1866"/>
            </a:lvl4pPr>
            <a:lvl5pPr>
              <a:defRPr sz="1866"/>
            </a:lvl5pPr>
            <a:lvl6pPr>
              <a:defRPr sz="1866"/>
            </a:lvl6pPr>
            <a:lvl7pPr>
              <a:defRPr sz="1866"/>
            </a:lvl7pPr>
            <a:lvl8pPr>
              <a:defRPr sz="1866"/>
            </a:lvl8pPr>
            <a:lvl9pPr>
              <a:defRPr sz="18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6BD4-4BEB-4797-9EDB-63E4053D69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DCAE-F79B-4B62-9AAE-DAECAF8BCD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3408-1471-4C60-895E-7D8A56455E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31" y="1529823"/>
            <a:ext cx="14439899" cy="6506369"/>
          </a:xfrm>
        </p:spPr>
        <p:txBody>
          <a:bodyPr anchor="b"/>
          <a:lstStyle>
            <a:lvl1pPr algn="l">
              <a:defRPr sz="233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3" y="1529823"/>
            <a:ext cx="24536400" cy="32776319"/>
          </a:xfrm>
        </p:spPr>
        <p:txBody>
          <a:bodyPr/>
          <a:lstStyle>
            <a:lvl1pPr>
              <a:defRPr sz="3731"/>
            </a:lvl1pPr>
            <a:lvl2pPr>
              <a:defRPr sz="3266"/>
            </a:lvl2pPr>
            <a:lvl3pPr>
              <a:defRPr sz="2799"/>
            </a:lvl3pPr>
            <a:lvl4pPr>
              <a:defRPr sz="2332"/>
            </a:lvl4pPr>
            <a:lvl5pPr>
              <a:defRPr sz="2332"/>
            </a:lvl5pPr>
            <a:lvl6pPr>
              <a:defRPr sz="2332"/>
            </a:lvl6pPr>
            <a:lvl7pPr>
              <a:defRPr sz="2332"/>
            </a:lvl7pPr>
            <a:lvl8pPr>
              <a:defRPr sz="2332"/>
            </a:lvl8pPr>
            <a:lvl9pPr>
              <a:defRPr sz="23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31" y="8036190"/>
            <a:ext cx="14439899" cy="26269950"/>
          </a:xfrm>
        </p:spPr>
        <p:txBody>
          <a:bodyPr/>
          <a:lstStyle>
            <a:lvl1pPr marL="0" indent="0">
              <a:buNone/>
              <a:defRPr sz="1632"/>
            </a:lvl1pPr>
            <a:lvl2pPr marL="533177" indent="0">
              <a:buNone/>
              <a:defRPr sz="1399"/>
            </a:lvl2pPr>
            <a:lvl3pPr marL="1066354" indent="0">
              <a:buNone/>
              <a:defRPr sz="1167"/>
            </a:lvl3pPr>
            <a:lvl4pPr marL="1599532" indent="0">
              <a:buNone/>
              <a:defRPr sz="1050"/>
            </a:lvl4pPr>
            <a:lvl5pPr marL="2132708" indent="0">
              <a:buNone/>
              <a:defRPr sz="1050"/>
            </a:lvl5pPr>
            <a:lvl6pPr marL="2665886" indent="0">
              <a:buNone/>
              <a:defRPr sz="1050"/>
            </a:lvl6pPr>
            <a:lvl7pPr marL="3199061" indent="0">
              <a:buNone/>
              <a:defRPr sz="1050"/>
            </a:lvl7pPr>
            <a:lvl8pPr marL="3732239" indent="0">
              <a:buNone/>
              <a:defRPr sz="1050"/>
            </a:lvl8pPr>
            <a:lvl9pPr marL="426541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FE0A-834B-473F-9A21-A8E418BF16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87" y="26882997"/>
            <a:ext cx="26335036" cy="3174471"/>
          </a:xfrm>
        </p:spPr>
        <p:txBody>
          <a:bodyPr anchor="b"/>
          <a:lstStyle>
            <a:lvl1pPr algn="l">
              <a:defRPr sz="233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87" y="3431915"/>
            <a:ext cx="26335036" cy="23041768"/>
          </a:xfrm>
        </p:spPr>
        <p:txBody>
          <a:bodyPr/>
          <a:lstStyle>
            <a:lvl1pPr marL="0" indent="0">
              <a:buNone/>
              <a:defRPr sz="3731"/>
            </a:lvl1pPr>
            <a:lvl2pPr marL="533177" indent="0">
              <a:buNone/>
              <a:defRPr sz="3266"/>
            </a:lvl2pPr>
            <a:lvl3pPr marL="1066354" indent="0">
              <a:buNone/>
              <a:defRPr sz="2799"/>
            </a:lvl3pPr>
            <a:lvl4pPr marL="1599532" indent="0">
              <a:buNone/>
              <a:defRPr sz="2332"/>
            </a:lvl4pPr>
            <a:lvl5pPr marL="2132708" indent="0">
              <a:buNone/>
              <a:defRPr sz="2332"/>
            </a:lvl5pPr>
            <a:lvl6pPr marL="2665886" indent="0">
              <a:buNone/>
              <a:defRPr sz="2332"/>
            </a:lvl6pPr>
            <a:lvl7pPr marL="3199061" indent="0">
              <a:buNone/>
              <a:defRPr sz="2332"/>
            </a:lvl7pPr>
            <a:lvl8pPr marL="3732239" indent="0">
              <a:buNone/>
              <a:defRPr sz="2332"/>
            </a:lvl8pPr>
            <a:lvl9pPr marL="4265418" indent="0">
              <a:buNone/>
              <a:defRPr sz="233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87" y="30057465"/>
            <a:ext cx="26335036" cy="4506118"/>
          </a:xfrm>
        </p:spPr>
        <p:txBody>
          <a:bodyPr/>
          <a:lstStyle>
            <a:lvl1pPr marL="0" indent="0">
              <a:buNone/>
              <a:defRPr sz="1632"/>
            </a:lvl1pPr>
            <a:lvl2pPr marL="533177" indent="0">
              <a:buNone/>
              <a:defRPr sz="1399"/>
            </a:lvl2pPr>
            <a:lvl3pPr marL="1066354" indent="0">
              <a:buNone/>
              <a:defRPr sz="1167"/>
            </a:lvl3pPr>
            <a:lvl4pPr marL="1599532" indent="0">
              <a:buNone/>
              <a:defRPr sz="1050"/>
            </a:lvl4pPr>
            <a:lvl5pPr marL="2132708" indent="0">
              <a:buNone/>
              <a:defRPr sz="1050"/>
            </a:lvl5pPr>
            <a:lvl6pPr marL="2665886" indent="0">
              <a:buNone/>
              <a:defRPr sz="1050"/>
            </a:lvl6pPr>
            <a:lvl7pPr marL="3199061" indent="0">
              <a:buNone/>
              <a:defRPr sz="1050"/>
            </a:lvl7pPr>
            <a:lvl8pPr marL="3732239" indent="0">
              <a:buNone/>
              <a:defRPr sz="1050"/>
            </a:lvl8pPr>
            <a:lvl9pPr marL="426541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E47CC-B8C2-4BE6-B88C-F9E8F34FCC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051" y="1537229"/>
            <a:ext cx="460882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051" y="8960383"/>
            <a:ext cx="46088299" cy="2534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1" y="34972890"/>
            <a:ext cx="119506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7813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4251" y="34972890"/>
            <a:ext cx="162178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7813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6651" y="34972890"/>
            <a:ext cx="119506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7813" smtClean="0">
                <a:latin typeface="Arial" pitchFamily="34" charset="0"/>
              </a:defRPr>
            </a:lvl1pPr>
          </a:lstStyle>
          <a:p>
            <a:pPr>
              <a:defRPr/>
            </a:pPr>
            <a:fld id="{FA2D0F06-3F81-4ECE-95E7-247185F7C4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18871" rtl="0" eaLnBrk="0" fontAlgn="base" hangingPunct="0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defTabSz="5118871" rtl="0" eaLnBrk="0" fontAlgn="base" hangingPunct="0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5118871" rtl="0" eaLnBrk="0" fontAlgn="base" hangingPunct="0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5118871" rtl="0" eaLnBrk="0" fontAlgn="base" hangingPunct="0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5118871" rtl="0" eaLnBrk="0" fontAlgn="base" hangingPunct="0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宋体" pitchFamily="2" charset="-122"/>
        </a:defRPr>
      </a:lvl5pPr>
      <a:lvl6pPr marL="533177" algn="ctr" defTabSz="5118871" rtl="0" fontAlgn="base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SimSun" pitchFamily="2" charset="-122"/>
        </a:defRPr>
      </a:lvl6pPr>
      <a:lvl7pPr marL="1066354" algn="ctr" defTabSz="5118871" rtl="0" fontAlgn="base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SimSun" pitchFamily="2" charset="-122"/>
        </a:defRPr>
      </a:lvl7pPr>
      <a:lvl8pPr marL="1599532" algn="ctr" defTabSz="5118871" rtl="0" fontAlgn="base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SimSun" pitchFamily="2" charset="-122"/>
        </a:defRPr>
      </a:lvl8pPr>
      <a:lvl9pPr marL="2132708" algn="ctr" defTabSz="5118871" rtl="0" fontAlgn="base">
        <a:spcBef>
          <a:spcPct val="0"/>
        </a:spcBef>
        <a:spcAft>
          <a:spcPct val="0"/>
        </a:spcAft>
        <a:defRPr sz="24607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1919808" indent="-1919808" algn="l" defTabSz="5118871" rtl="0" eaLnBrk="0" fontAlgn="base" hangingPunct="0">
        <a:spcBef>
          <a:spcPct val="20000"/>
        </a:spcBef>
        <a:spcAft>
          <a:spcPct val="0"/>
        </a:spcAft>
        <a:buChar char="•"/>
        <a:defRPr sz="1796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4158041" indent="-1599532" algn="l" defTabSz="5118871" rtl="0" eaLnBrk="0" fontAlgn="base" hangingPunct="0">
        <a:spcBef>
          <a:spcPct val="20000"/>
        </a:spcBef>
        <a:spcAft>
          <a:spcPct val="0"/>
        </a:spcAft>
        <a:buChar char="–"/>
        <a:defRPr sz="15628">
          <a:solidFill>
            <a:schemeClr val="tx1"/>
          </a:solidFill>
          <a:latin typeface="+mn-lt"/>
          <a:ea typeface="宋体" pitchFamily="2" charset="-122"/>
        </a:defRPr>
      </a:lvl2pPr>
      <a:lvl3pPr marL="5483970" indent="-1279255" algn="l" defTabSz="5118871" rtl="0" eaLnBrk="0" fontAlgn="base" hangingPunct="0">
        <a:spcBef>
          <a:spcPct val="20000"/>
        </a:spcBef>
        <a:spcAft>
          <a:spcPct val="0"/>
        </a:spcAft>
        <a:buChar char="•"/>
        <a:defRPr sz="13411">
          <a:solidFill>
            <a:schemeClr val="tx1"/>
          </a:solidFill>
          <a:latin typeface="+mn-lt"/>
          <a:ea typeface="宋体" pitchFamily="2" charset="-122"/>
        </a:defRPr>
      </a:lvl3pPr>
      <a:lvl4pPr marL="5483970" indent="-1279255" algn="l" defTabSz="5118871" rtl="0" eaLnBrk="0" fontAlgn="base" hangingPunct="0">
        <a:spcBef>
          <a:spcPct val="20000"/>
        </a:spcBef>
        <a:spcAft>
          <a:spcPct val="0"/>
        </a:spcAft>
        <a:buChar char="–"/>
        <a:defRPr sz="11193">
          <a:solidFill>
            <a:schemeClr val="tx1"/>
          </a:solidFill>
          <a:latin typeface="+mn-lt"/>
          <a:ea typeface="宋体" pitchFamily="2" charset="-122"/>
        </a:defRPr>
      </a:lvl4pPr>
      <a:lvl5pPr marL="5483970" indent="-1279255" algn="l" defTabSz="5118871" rtl="0" eaLnBrk="0" fontAlgn="base" hangingPunct="0">
        <a:spcBef>
          <a:spcPct val="20000"/>
        </a:spcBef>
        <a:spcAft>
          <a:spcPct val="0"/>
        </a:spcAft>
        <a:buChar char="»"/>
        <a:defRPr sz="11193">
          <a:solidFill>
            <a:schemeClr val="tx1"/>
          </a:solidFill>
          <a:latin typeface="+mn-lt"/>
          <a:ea typeface="宋体" pitchFamily="2" charset="-122"/>
        </a:defRPr>
      </a:lvl5pPr>
      <a:lvl6pPr marL="5483970" indent="-1279255" algn="l" defTabSz="5118871" rtl="0" fontAlgn="base">
        <a:spcBef>
          <a:spcPct val="20000"/>
        </a:spcBef>
        <a:spcAft>
          <a:spcPct val="0"/>
        </a:spcAft>
        <a:buChar char="»"/>
        <a:defRPr sz="11193">
          <a:solidFill>
            <a:schemeClr val="tx1"/>
          </a:solidFill>
          <a:latin typeface="+mn-lt"/>
          <a:ea typeface="+mn-ea"/>
        </a:defRPr>
      </a:lvl6pPr>
      <a:lvl7pPr marL="5483970" indent="-1279255" algn="l" defTabSz="5118871" rtl="0" fontAlgn="base">
        <a:spcBef>
          <a:spcPct val="20000"/>
        </a:spcBef>
        <a:spcAft>
          <a:spcPct val="0"/>
        </a:spcAft>
        <a:buChar char="»"/>
        <a:defRPr sz="11193">
          <a:solidFill>
            <a:schemeClr val="tx1"/>
          </a:solidFill>
          <a:latin typeface="+mn-lt"/>
          <a:ea typeface="+mn-ea"/>
        </a:defRPr>
      </a:lvl7pPr>
      <a:lvl8pPr marL="5483970" indent="-1279255" algn="l" defTabSz="5118871" rtl="0" fontAlgn="base">
        <a:spcBef>
          <a:spcPct val="20000"/>
        </a:spcBef>
        <a:spcAft>
          <a:spcPct val="0"/>
        </a:spcAft>
        <a:buChar char="»"/>
        <a:defRPr sz="11193">
          <a:solidFill>
            <a:schemeClr val="tx1"/>
          </a:solidFill>
          <a:latin typeface="+mn-lt"/>
          <a:ea typeface="+mn-ea"/>
        </a:defRPr>
      </a:lvl8pPr>
      <a:lvl9pPr marL="5483970" indent="-1279255" algn="l" defTabSz="5118871" rtl="0" fontAlgn="base">
        <a:spcBef>
          <a:spcPct val="20000"/>
        </a:spcBef>
        <a:spcAft>
          <a:spcPct val="0"/>
        </a:spcAft>
        <a:buChar char="»"/>
        <a:defRPr sz="1119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33177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66354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2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32708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665886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199061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732239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265418" algn="l" defTabSz="1066354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-56261"/>
            <a:ext cx="51206400" cy="411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2064" tIns="256032" rIns="512064" bIns="256032" anchor="ctr"/>
          <a:lstStyle/>
          <a:p>
            <a:pPr algn="ctr" defTabSz="5118871">
              <a:defRPr/>
            </a:pPr>
            <a:r>
              <a:rPr lang="en-US" sz="12479" b="1" kern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Electrical contacts to two dimensional semiconductors</a:t>
            </a:r>
          </a:p>
          <a:p>
            <a:pPr algn="ctr" defTabSz="5789046"/>
            <a:r>
              <a:rPr lang="en-US" sz="5598" smtClean="0">
                <a:solidFill>
                  <a:prstClr val="black"/>
                </a:solidFill>
                <a:latin typeface="Calibri" pitchFamily="34" charset="0"/>
              </a:rPr>
              <a:t>Wenjin Zhao, Tauno Palomaki, Joe Finney, Zaiyao Fei, Paul Nguyen, Frank McKay, David H. Cobden</a:t>
            </a:r>
          </a:p>
          <a:p>
            <a:pPr algn="ctr" defTabSz="5789046"/>
            <a:r>
              <a:rPr lang="en-US" sz="5598" i="1" smtClean="0">
                <a:solidFill>
                  <a:prstClr val="black"/>
                </a:solidFill>
                <a:latin typeface="Calibri" pitchFamily="34" charset="0"/>
              </a:rPr>
              <a:t>Nanodevice </a:t>
            </a:r>
            <a:r>
              <a:rPr lang="en-US" sz="5598" i="1">
                <a:solidFill>
                  <a:prstClr val="black"/>
                </a:solidFill>
                <a:latin typeface="Calibri" pitchFamily="34" charset="0"/>
              </a:rPr>
              <a:t>Physics Lab, Department of Physics, University of </a:t>
            </a:r>
            <a:r>
              <a:rPr lang="en-US" sz="5598" i="1" smtClean="0">
                <a:solidFill>
                  <a:prstClr val="black"/>
                </a:solidFill>
                <a:latin typeface="Calibri" pitchFamily="34" charset="0"/>
              </a:rPr>
              <a:t>Washington, Seattle WA 98195-1560</a:t>
            </a:r>
            <a:r>
              <a:rPr lang="en-US" sz="5598" smtClean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en-US" sz="6297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Picture 2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2" y="370426"/>
            <a:ext cx="4380998" cy="438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94506" y="5530219"/>
            <a:ext cx="24647833" cy="15169975"/>
          </a:xfrm>
          <a:prstGeom prst="roundRect">
            <a:avLst>
              <a:gd name="adj" fmla="val 3809"/>
            </a:avLst>
          </a:prstGeom>
          <a:noFill/>
          <a:ln w="152400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6680" tIns="53340" rIns="106680" bIns="5334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2D materials: </a:t>
            </a:r>
            <a:r>
              <a:rPr lang="en-US" sz="5598" b="1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graphene, </a:t>
            </a:r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h-BN </a:t>
            </a:r>
            <a:r>
              <a:rPr lang="en-US" sz="5598" b="1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and </a:t>
            </a:r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WSe</a:t>
            </a:r>
            <a:r>
              <a:rPr lang="en-US" sz="5598" b="1" baseline="-2500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2</a:t>
            </a:r>
            <a:endParaRPr lang="en-US" sz="5598" b="1" dirty="0">
              <a:solidFill>
                <a:schemeClr val="tx1"/>
              </a:solidFill>
              <a:latin typeface="Calibri" panose="020F0502020204030204" pitchFamily="34" charset="0"/>
              <a:ea typeface="SimSun" pitchFamily="2" charset="-122"/>
            </a:endParaRPr>
          </a:p>
        </p:txBody>
      </p:sp>
      <p:pic>
        <p:nvPicPr>
          <p:cNvPr id="31" name="Picture 3" descr="C:\Users\nanouser\Dropbox\Zaiyao\APS\APS 2014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885428" y="424448"/>
            <a:ext cx="4285794" cy="41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f/fa/Boron-nitride-%28hexagonal%29-side-3D-bal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05" y="11406185"/>
            <a:ext cx="9140390" cy="59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5/5d/Molybdenite-3D-bal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190" y="11828640"/>
            <a:ext cx="8992724" cy="58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39215" y="7378111"/>
            <a:ext cx="22927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libri" panose="020F0502020204030204" pitchFamily="34" charset="0"/>
              </a:rPr>
              <a:t>T</a:t>
            </a:r>
            <a:r>
              <a:rPr lang="en-US" sz="4800" smtClean="0">
                <a:latin typeface="Calibri" panose="020F0502020204030204" pitchFamily="34" charset="0"/>
              </a:rPr>
              <a:t>he </a:t>
            </a:r>
            <a:r>
              <a:rPr lang="en-US" sz="4800">
                <a:latin typeface="Calibri" panose="020F0502020204030204" pitchFamily="34" charset="0"/>
              </a:rPr>
              <a:t>development of atomically thin layers of van der Waals bonded solids </a:t>
            </a:r>
            <a:r>
              <a:rPr lang="en-US" sz="4800" smtClean="0">
                <a:latin typeface="Calibri" panose="020F0502020204030204" pitchFamily="34" charset="0"/>
              </a:rPr>
              <a:t>has </a:t>
            </a:r>
            <a:r>
              <a:rPr lang="en-US" sz="4800">
                <a:latin typeface="Calibri" panose="020F0502020204030204" pitchFamily="34" charset="0"/>
              </a:rPr>
              <a:t>opened up new possibilities for the exploration of 2D physics as well as for materials for </a:t>
            </a:r>
            <a:r>
              <a:rPr lang="en-US" sz="4800" smtClean="0">
                <a:latin typeface="Calibri" panose="020F0502020204030204" pitchFamily="34" charset="0"/>
              </a:rPr>
              <a:t>applications. There are semimetals, insulators and semiconductors among them. Combining them into heterostructures offers a new route to efficient, stable and flexible solar cells. Below are the structures of graphene, hexagonal boron nitride (h-BN) and tungsten diselenide (WSe</a:t>
            </a:r>
            <a:r>
              <a:rPr lang="en-US" sz="4800" baseline="-25000" smtClean="0">
                <a:latin typeface="Calibri" panose="020F0502020204030204" pitchFamily="34" charset="0"/>
              </a:rPr>
              <a:t>2</a:t>
            </a:r>
            <a:r>
              <a:rPr lang="en-US" sz="4800" smtClean="0">
                <a:latin typeface="Calibri" panose="020F0502020204030204" pitchFamily="34" charset="0"/>
              </a:rPr>
              <a:t>).</a:t>
            </a:r>
          </a:p>
        </p:txBody>
      </p:sp>
      <p:pic>
        <p:nvPicPr>
          <p:cNvPr id="2056" name="Picture 8" descr="https://upload.wikimedia.org/wikipedia/commons/thumb/9/9e/Graphen.jpg/1024px-Graph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6" y="11329375"/>
            <a:ext cx="7397275" cy="59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661539" y="17690261"/>
            <a:ext cx="719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Calibri" pitchFamily="34" charset="0"/>
              </a:rPr>
              <a:t>Semiconductor</a:t>
            </a:r>
          </a:p>
          <a:p>
            <a:pPr algn="just"/>
            <a:r>
              <a:rPr lang="en-US" sz="4800" smtClean="0">
                <a:latin typeface="Calibri" pitchFamily="34" charset="0"/>
              </a:rPr>
              <a:t>Structure of WSe</a:t>
            </a:r>
            <a:r>
              <a:rPr lang="en-US" sz="4800" baseline="-25000" smtClean="0">
                <a:latin typeface="Calibri" pitchFamily="34" charset="0"/>
              </a:rPr>
              <a:t>2</a:t>
            </a:r>
            <a:r>
              <a:rPr lang="en-US" sz="4800" smtClean="0">
                <a:latin typeface="Calibri" pitchFamily="34" charset="0"/>
              </a:rPr>
              <a:t>, with W in blue and Se in yellow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89154" y="17690261"/>
            <a:ext cx="7258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Calibri" pitchFamily="34" charset="0"/>
              </a:rPr>
              <a:t>Insulator</a:t>
            </a:r>
            <a:endParaRPr lang="en-US" sz="4800">
              <a:latin typeface="Calibri" pitchFamily="34" charset="0"/>
            </a:endParaRPr>
          </a:p>
          <a:p>
            <a:pPr algn="ctr"/>
            <a:r>
              <a:rPr lang="en-US" sz="4800" smtClean="0">
                <a:latin typeface="Calibri" pitchFamily="34" charset="0"/>
              </a:rPr>
              <a:t>Structure of h-BN, with B in blue and N in pink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139" y="17772752"/>
            <a:ext cx="8104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Calibri" pitchFamily="34" charset="0"/>
              </a:rPr>
              <a:t>Semimetal</a:t>
            </a:r>
          </a:p>
          <a:p>
            <a:pPr algn="just"/>
            <a:r>
              <a:rPr lang="en-US" sz="4800" smtClean="0">
                <a:latin typeface="Calibri" pitchFamily="34" charset="0"/>
              </a:rPr>
              <a:t>Structure of graphene, a lattice of carbon atoms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26209098" y="5530218"/>
            <a:ext cx="24050111" cy="15169975"/>
          </a:xfrm>
          <a:prstGeom prst="roundRect">
            <a:avLst>
              <a:gd name="adj" fmla="val 4674"/>
            </a:avLst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6680" tIns="53340" rIns="106680" bIns="53340" numCol="1" rtlCol="0" anchor="t" anchorCtr="0" compatLnSpc="1">
            <a:prstTxWarp prst="textNoShape">
              <a:avLst/>
            </a:prstTxWarp>
          </a:bodyPr>
          <a:lstStyle/>
          <a:p>
            <a:pPr algn="ctr" defTabSz="5118871"/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WSe</a:t>
            </a:r>
            <a:r>
              <a:rPr lang="en-US" sz="5598" b="1" baseline="-2500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2</a:t>
            </a:r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 and MoSe</a:t>
            </a:r>
            <a:r>
              <a:rPr lang="en-US" sz="5598" b="1" baseline="-2500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2</a:t>
            </a:r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 hererojunction</a:t>
            </a:r>
            <a:endParaRPr lang="en-US" sz="5598" b="1">
              <a:solidFill>
                <a:schemeClr val="tx1"/>
              </a:solidFill>
              <a:latin typeface="Calibri" panose="020F0502020204030204" pitchFamily="34" charset="0"/>
              <a:ea typeface="SimSun" pitchFamily="2" charset="-122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05766" y="21709196"/>
            <a:ext cx="24636573" cy="15830052"/>
          </a:xfrm>
          <a:prstGeom prst="roundRect">
            <a:avLst>
              <a:gd name="adj" fmla="val 4674"/>
            </a:avLst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6680" tIns="53340" rIns="106680" bIns="53340" numCol="1" rtlCol="0" anchor="t" anchorCtr="0" compatLnSpc="1">
            <a:prstTxWarp prst="textNoShape">
              <a:avLst/>
            </a:prstTxWarp>
          </a:bodyPr>
          <a:lstStyle/>
          <a:p>
            <a:pPr algn="ctr" defTabSz="5118871"/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Device fabrication</a:t>
            </a:r>
            <a:endParaRPr lang="en-US" sz="5598" b="1">
              <a:solidFill>
                <a:schemeClr val="tx1"/>
              </a:solidFill>
              <a:latin typeface="Calibri" panose="020F0502020204030204" pitchFamily="34" charset="0"/>
              <a:ea typeface="SimSun" pitchFamily="2" charset="-122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26209098" y="21709196"/>
            <a:ext cx="24050111" cy="15830052"/>
          </a:xfrm>
          <a:prstGeom prst="roundRect">
            <a:avLst>
              <a:gd name="adj" fmla="val 3809"/>
            </a:avLst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6680" tIns="53340" rIns="106680" bIns="5334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598" b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Transport measurements</a:t>
            </a:r>
            <a:endParaRPr lang="en-US" sz="5598" b="1" baseline="-25000" dirty="0">
              <a:solidFill>
                <a:schemeClr val="tx1"/>
              </a:solidFill>
              <a:latin typeface="Calibri" panose="020F0502020204030204" pitchFamily="34" charset="0"/>
              <a:ea typeface="SimSun" pitchFamily="2" charset="-122"/>
            </a:endParaRPr>
          </a:p>
        </p:txBody>
      </p:sp>
      <p:pic>
        <p:nvPicPr>
          <p:cNvPr id="45" name="Picture 5" descr="XS2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224" y="7568953"/>
            <a:ext cx="4092099" cy="39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263" y="12506794"/>
            <a:ext cx="7418296" cy="353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7920947" y="6659174"/>
            <a:ext cx="572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WSe</a:t>
            </a:r>
            <a:r>
              <a:rPr lang="en-US" sz="4800" baseline="-25000">
                <a:latin typeface="Calibri" pitchFamily="34" charset="0"/>
              </a:rPr>
              <a:t>2</a:t>
            </a:r>
            <a:r>
              <a:rPr lang="en-US" sz="4800">
                <a:latin typeface="Calibri" pitchFamily="34" charset="0"/>
              </a:rPr>
              <a:t> monolayer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685676" y="15756429"/>
            <a:ext cx="7633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latin typeface="Calibri" panose="020F0502020204030204" pitchFamily="34" charset="0"/>
              </a:rPr>
              <a:t>Simplified band structure indicating circularly polarized selection rules. </a:t>
            </a:r>
          </a:p>
        </p:txBody>
      </p:sp>
      <p:pic>
        <p:nvPicPr>
          <p:cNvPr id="49" name="Picture 3" descr="C:\Users\Researcher\Desktop\HS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05656" y="15897867"/>
            <a:ext cx="3333322" cy="30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63" t="68271" r="4084" b="3430"/>
          <a:stretch/>
        </p:blipFill>
        <p:spPr>
          <a:xfrm>
            <a:off x="41257185" y="8980818"/>
            <a:ext cx="8305657" cy="3826279"/>
          </a:xfrm>
          <a:prstGeom prst="rect">
            <a:avLst/>
          </a:prstGeom>
        </p:spPr>
      </p:pic>
      <p:pic>
        <p:nvPicPr>
          <p:cNvPr id="51" name="Picture 2" descr="I:\Documents\Experimental data\2013\2013-12-10_WSe2\4_ADF_8cm_12M.tif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889294" y="8898988"/>
            <a:ext cx="6133930" cy="59526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7246869" y="13343971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alibri" pitchFamily="34" charset="0"/>
              </a:rPr>
              <a:t>MoSe</a:t>
            </a:r>
            <a:r>
              <a:rPr lang="en-US" sz="4000" baseline="-25000">
                <a:latin typeface="Calibri" pitchFamily="34" charset="0"/>
              </a:rPr>
              <a:t>2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744659" y="10214488"/>
            <a:ext cx="1302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Calibri" pitchFamily="34" charset="0"/>
              </a:rPr>
              <a:t>WSe</a:t>
            </a:r>
            <a:r>
              <a:rPr lang="en-US" sz="4000" baseline="-25000" smtClean="0">
                <a:latin typeface="Calibri" pitchFamily="34" charset="0"/>
              </a:rPr>
              <a:t>2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663840" y="6557219"/>
            <a:ext cx="13151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smtClean="0">
                <a:latin typeface="Calibri" pitchFamily="34" charset="0"/>
              </a:rPr>
              <a:t>Triangular monolayer crystals containing </a:t>
            </a:r>
            <a:r>
              <a:rPr lang="en-US" sz="4800">
                <a:latin typeface="Calibri" pitchFamily="34" charset="0"/>
              </a:rPr>
              <a:t>lateral heterojunctions between monolayer MoSe</a:t>
            </a:r>
            <a:r>
              <a:rPr lang="en-US" sz="4800" baseline="-25000">
                <a:latin typeface="Calibri" pitchFamily="34" charset="0"/>
              </a:rPr>
              <a:t>2</a:t>
            </a:r>
            <a:r>
              <a:rPr lang="en-US" sz="4800">
                <a:latin typeface="Calibri" pitchFamily="34" charset="0"/>
              </a:rPr>
              <a:t> and WSe</a:t>
            </a:r>
            <a:r>
              <a:rPr lang="en-US" sz="4800" baseline="-25000">
                <a:latin typeface="Calibri" pitchFamily="34" charset="0"/>
              </a:rPr>
              <a:t>2</a:t>
            </a:r>
            <a:r>
              <a:rPr lang="en-US" sz="4800">
                <a:latin typeface="Calibri" pitchFamily="34" charset="0"/>
              </a:rPr>
              <a:t> grown by physical vapor transport on SiO</a:t>
            </a:r>
            <a:r>
              <a:rPr lang="en-US" sz="4800" baseline="-25000">
                <a:latin typeface="Calibri" pitchFamily="34" charset="0"/>
              </a:rPr>
              <a:t>2</a:t>
            </a:r>
            <a:endParaRPr lang="en-US" sz="4800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536195" y="14761593"/>
            <a:ext cx="618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itchFamily="34" charset="0"/>
              </a:rPr>
              <a:t>HRTEM image </a:t>
            </a:r>
            <a:r>
              <a:rPr lang="en-US" sz="2800" smtClean="0">
                <a:latin typeface="Calibri" pitchFamily="34" charset="0"/>
              </a:rPr>
              <a:t>by Ana </a:t>
            </a:r>
            <a:r>
              <a:rPr lang="en-US" sz="2800">
                <a:latin typeface="Calibri" pitchFamily="34" charset="0"/>
              </a:rPr>
              <a:t>Sanchez and Richard Beanland, University of Warwick</a:t>
            </a:r>
          </a:p>
        </p:txBody>
      </p:sp>
      <p:pic>
        <p:nvPicPr>
          <p:cNvPr id="56" name="Picture 95" descr="C:\XuShare\Sanfeng\HSs\Graphics\Interface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80799" y="12903239"/>
            <a:ext cx="6155600" cy="17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6509920" y="16064113"/>
            <a:ext cx="32139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Calibri" pitchFamily="34" charset="0"/>
              </a:rPr>
              <a:t>Photolumi-nescence </a:t>
            </a:r>
            <a:r>
              <a:rPr lang="en-US" sz="4400">
                <a:latin typeface="Calibri" pitchFamily="34" charset="0"/>
              </a:rPr>
              <a:t>is enhanced at junction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694643" y="14695491"/>
            <a:ext cx="5155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libri" pitchFamily="34" charset="0"/>
              </a:rPr>
              <a:t>Lattice-perfect 2D heterojunction within </a:t>
            </a:r>
            <a:r>
              <a:rPr lang="en-US" sz="4800" smtClean="0">
                <a:latin typeface="Calibri" pitchFamily="34" charset="0"/>
              </a:rPr>
              <a:t>a monolayer</a:t>
            </a:r>
            <a:r>
              <a:rPr lang="en-US" sz="4800">
                <a:latin typeface="Calibri" pitchFamily="34" charset="0"/>
              </a:rPr>
              <a:t>, analogous to </a:t>
            </a:r>
            <a:r>
              <a:rPr lang="en-US" sz="4800" smtClean="0">
                <a:latin typeface="Calibri" pitchFamily="34" charset="0"/>
              </a:rPr>
              <a:t>a 3D semiconductor </a:t>
            </a:r>
            <a:r>
              <a:rPr lang="en-US" sz="4800">
                <a:latin typeface="Calibri" pitchFamily="34" charset="0"/>
              </a:rPr>
              <a:t>heterojunction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267190" y="10607153"/>
            <a:ext cx="986167" cy="451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2">
                <a:latin typeface="Calibri" pitchFamily="34" charset="0"/>
              </a:rPr>
              <a:t>MoSe</a:t>
            </a:r>
            <a:r>
              <a:rPr lang="en-US" sz="2332" baseline="-25000">
                <a:latin typeface="Calibri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341810" y="11154509"/>
            <a:ext cx="837217" cy="451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2">
                <a:latin typeface="Calibri" pitchFamily="34" charset="0"/>
              </a:rPr>
              <a:t>WSe</a:t>
            </a:r>
            <a:r>
              <a:rPr lang="en-US" sz="2332" baseline="-25000">
                <a:latin typeface="Calibri" pitchFamily="34" charset="0"/>
              </a:rPr>
              <a:t>2</a:t>
            </a:r>
          </a:p>
        </p:txBody>
      </p:sp>
      <p:cxnSp>
        <p:nvCxnSpPr>
          <p:cNvPr id="61" name="Straight Arrow Connector 60"/>
          <p:cNvCxnSpPr>
            <a:stCxn id="59" idx="1"/>
          </p:cNvCxnSpPr>
          <p:nvPr/>
        </p:nvCxnSpPr>
        <p:spPr bwMode="auto">
          <a:xfrm flipH="1">
            <a:off x="48903654" y="10832760"/>
            <a:ext cx="363536" cy="3249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/>
          <p:cNvCxnSpPr>
            <a:stCxn id="60" idx="1"/>
          </p:cNvCxnSpPr>
          <p:nvPr/>
        </p:nvCxnSpPr>
        <p:spPr bwMode="auto">
          <a:xfrm flipH="1" flipV="1">
            <a:off x="49022775" y="11268567"/>
            <a:ext cx="319035" cy="111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6751345" y="19223633"/>
            <a:ext cx="107896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Reference:</a:t>
            </a:r>
            <a:r>
              <a:rPr lang="en-US" sz="2800" i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"Electrical </a:t>
            </a:r>
            <a:r>
              <a:rPr lang="en-US" sz="2800" i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tuning of valley magnetic moment via symmetry control", 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S. Wu, J.S. Ross, G.-B. Liu, G. Aivazian, A.M. Jones, Z. Fei, W. Zhu, D. Xiao, W. Yao, D.H. Cobden,and X. Xu, Nature Physics 9, 149 (2013)</a:t>
            </a: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528049" y="19132068"/>
            <a:ext cx="10771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Reference</a:t>
            </a:r>
            <a:r>
              <a:rPr lang="en-US" sz="28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“​</a:t>
            </a:r>
            <a:r>
              <a:rPr lang="en-US" sz="2800" i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Lateral heterojunctions within monolayer semiconductors</a:t>
            </a:r>
            <a:r>
              <a:rPr lang="en-US"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", C. Huang, S. Wu, A.M. Sanchez, J.J.P. Peters, R. Beanland, J.S. Ross, P. Rivera, W. Yao, D.H. Cobden, and X. Xu. Nature Materials (2014). </a:t>
            </a: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8784" y="23243335"/>
            <a:ext cx="23388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smtClean="0">
                <a:latin typeface="Calibri" panose="020F0502020204030204" pitchFamily="34" charset="0"/>
              </a:rPr>
              <a:t>To study the electrical contacts on WSe</a:t>
            </a:r>
            <a:r>
              <a:rPr lang="en-US" sz="4800" baseline="-25000" smtClean="0">
                <a:latin typeface="Calibri" panose="020F0502020204030204" pitchFamily="34" charset="0"/>
              </a:rPr>
              <a:t>2</a:t>
            </a:r>
            <a:r>
              <a:rPr lang="en-US" sz="4800" smtClean="0">
                <a:latin typeface="Calibri" panose="020F0502020204030204" pitchFamily="34" charset="0"/>
              </a:rPr>
              <a:t>, </a:t>
            </a:r>
            <a:r>
              <a:rPr lang="en-US" sz="4800">
                <a:latin typeface="Calibri" panose="020F0502020204030204" pitchFamily="34" charset="0"/>
              </a:rPr>
              <a:t>we </a:t>
            </a:r>
            <a:r>
              <a:rPr lang="en-US" sz="4800" smtClean="0">
                <a:latin typeface="Calibri" panose="020F0502020204030204" pitchFamily="34" charset="0"/>
              </a:rPr>
              <a:t>exfoliate graphene, h-BN and WSe</a:t>
            </a:r>
            <a:r>
              <a:rPr lang="en-US" sz="4800" baseline="-25000" smtClean="0">
                <a:latin typeface="Calibri" panose="020F0502020204030204" pitchFamily="34" charset="0"/>
              </a:rPr>
              <a:t>2</a:t>
            </a:r>
            <a:r>
              <a:rPr lang="en-US" sz="4800" smtClean="0">
                <a:latin typeface="Calibri" panose="020F0502020204030204" pitchFamily="34" charset="0"/>
              </a:rPr>
              <a:t> </a:t>
            </a:r>
            <a:r>
              <a:rPr lang="en-US" sz="4800">
                <a:latin typeface="Calibri" panose="020F0502020204030204" pitchFamily="34" charset="0"/>
              </a:rPr>
              <a:t>on SiO</a:t>
            </a:r>
            <a:r>
              <a:rPr lang="en-US" sz="4800" baseline="-25000">
                <a:latin typeface="Calibri" panose="020F0502020204030204" pitchFamily="34" charset="0"/>
              </a:rPr>
              <a:t>2</a:t>
            </a:r>
            <a:r>
              <a:rPr lang="en-US" sz="4800" smtClean="0">
                <a:latin typeface="Calibri" panose="020F0502020204030204" pitchFamily="34" charset="0"/>
              </a:rPr>
              <a:t>. </a:t>
            </a:r>
            <a:r>
              <a:rPr lang="en-US" sz="4800">
                <a:latin typeface="Calibri" panose="020F0502020204030204" pitchFamily="34" charset="0"/>
              </a:rPr>
              <a:t>Then we </a:t>
            </a:r>
            <a:r>
              <a:rPr lang="en-US" sz="4800" smtClean="0">
                <a:latin typeface="Calibri" panose="020F0502020204030204" pitchFamily="34" charset="0"/>
              </a:rPr>
              <a:t>use the “dry </a:t>
            </a:r>
            <a:r>
              <a:rPr lang="en-US" sz="4800">
                <a:latin typeface="Calibri" panose="020F0502020204030204" pitchFamily="34" charset="0"/>
              </a:rPr>
              <a:t>transfer </a:t>
            </a:r>
            <a:r>
              <a:rPr lang="en-US" sz="4800" smtClean="0">
                <a:latin typeface="Calibri" panose="020F0502020204030204" pitchFamily="34" charset="0"/>
              </a:rPr>
              <a:t>technique” </a:t>
            </a:r>
            <a:r>
              <a:rPr lang="en-US" sz="4800">
                <a:latin typeface="Calibri" panose="020F0502020204030204" pitchFamily="34" charset="0"/>
              </a:rPr>
              <a:t>to pick </a:t>
            </a:r>
            <a:r>
              <a:rPr lang="en-US" sz="4800" smtClean="0">
                <a:latin typeface="Calibri" panose="020F0502020204030204" pitchFamily="34" charset="0"/>
              </a:rPr>
              <a:t>top h-BN </a:t>
            </a:r>
            <a:r>
              <a:rPr lang="en-US" sz="4800">
                <a:latin typeface="Calibri" panose="020F0502020204030204" pitchFamily="34" charset="0"/>
              </a:rPr>
              <a:t>and two </a:t>
            </a:r>
            <a:r>
              <a:rPr lang="en-US" sz="4800" smtClean="0">
                <a:latin typeface="Calibri" panose="020F0502020204030204" pitchFamily="34" charset="0"/>
              </a:rPr>
              <a:t>few-layer-graphene flakes. </a:t>
            </a:r>
            <a:r>
              <a:rPr lang="en-US" sz="4800">
                <a:latin typeface="Calibri" panose="020F0502020204030204" pitchFamily="34" charset="0"/>
              </a:rPr>
              <a:t>Then we </a:t>
            </a:r>
            <a:r>
              <a:rPr lang="en-US" sz="4800" smtClean="0">
                <a:latin typeface="Calibri" panose="020F0502020204030204" pitchFamily="34" charset="0"/>
              </a:rPr>
              <a:t>pick </a:t>
            </a:r>
            <a:r>
              <a:rPr lang="en-US" sz="4800">
                <a:latin typeface="Calibri" panose="020F0502020204030204" pitchFamily="34" charset="0"/>
              </a:rPr>
              <a:t>up WSe</a:t>
            </a:r>
            <a:r>
              <a:rPr lang="en-US" sz="4800" baseline="-25000">
                <a:latin typeface="Calibri" panose="020F0502020204030204" pitchFamily="34" charset="0"/>
              </a:rPr>
              <a:t>2</a:t>
            </a:r>
            <a:r>
              <a:rPr lang="en-US" sz="4800">
                <a:latin typeface="Calibri" panose="020F0502020204030204" pitchFamily="34" charset="0"/>
              </a:rPr>
              <a:t> and </a:t>
            </a:r>
            <a:r>
              <a:rPr lang="en-US" sz="4800" smtClean="0">
                <a:latin typeface="Calibri" panose="020F0502020204030204" pitchFamily="34" charset="0"/>
              </a:rPr>
              <a:t>the middle h-BN</a:t>
            </a:r>
            <a:r>
              <a:rPr lang="en-US" sz="4800">
                <a:latin typeface="Calibri" panose="020F0502020204030204" pitchFamily="34" charset="0"/>
              </a:rPr>
              <a:t>. </a:t>
            </a:r>
            <a:r>
              <a:rPr lang="en-US" sz="4800" smtClean="0">
                <a:latin typeface="Calibri" panose="020F0502020204030204" pitchFamily="34" charset="0"/>
              </a:rPr>
              <a:t>Finally we pick </a:t>
            </a:r>
            <a:r>
              <a:rPr lang="en-US" sz="4800">
                <a:latin typeface="Calibri" panose="020F0502020204030204" pitchFamily="34" charset="0"/>
              </a:rPr>
              <a:t>up two contact gates and </a:t>
            </a:r>
            <a:r>
              <a:rPr lang="en-US" sz="4800" smtClean="0">
                <a:latin typeface="Calibri" panose="020F0502020204030204" pitchFamily="34" charset="0"/>
              </a:rPr>
              <a:t>the bottom h-BN</a:t>
            </a:r>
            <a:r>
              <a:rPr lang="en-US" sz="4800">
                <a:latin typeface="Calibri" panose="020F0502020204030204" pitchFamily="34" charset="0"/>
              </a:rPr>
              <a:t>. </a:t>
            </a:r>
            <a:r>
              <a:rPr lang="en-US" sz="4800" smtClean="0">
                <a:latin typeface="Calibri" panose="020F0502020204030204" pitchFamily="34" charset="0"/>
              </a:rPr>
              <a:t>We then </a:t>
            </a:r>
            <a:r>
              <a:rPr lang="en-US" sz="4800">
                <a:latin typeface="Calibri" panose="020F0502020204030204" pitchFamily="34" charset="0"/>
              </a:rPr>
              <a:t>melt </a:t>
            </a:r>
            <a:r>
              <a:rPr lang="en-US" sz="4800" smtClean="0">
                <a:latin typeface="Calibri" panose="020F0502020204030204" pitchFamily="34" charset="0"/>
              </a:rPr>
              <a:t>the stack </a:t>
            </a:r>
            <a:r>
              <a:rPr lang="en-US" sz="4800">
                <a:latin typeface="Calibri" panose="020F0502020204030204" pitchFamily="34" charset="0"/>
              </a:rPr>
              <a:t>down </a:t>
            </a:r>
            <a:r>
              <a:rPr lang="en-US" sz="4800" smtClean="0">
                <a:latin typeface="Calibri" panose="020F0502020204030204" pitchFamily="34" charset="0"/>
              </a:rPr>
              <a:t>onto a gold contact </a:t>
            </a:r>
            <a:r>
              <a:rPr lang="en-US" sz="4800">
                <a:latin typeface="Calibri" panose="020F0502020204030204" pitchFamily="34" charset="0"/>
              </a:rPr>
              <a:t>pattern. </a:t>
            </a:r>
            <a:r>
              <a:rPr lang="en-US" sz="4800" smtClean="0">
                <a:latin typeface="Calibri" panose="020F0502020204030204" pitchFamily="34" charset="0"/>
              </a:rPr>
              <a:t>The result </a:t>
            </a:r>
            <a:r>
              <a:rPr lang="en-US" sz="4800">
                <a:latin typeface="Calibri" panose="020F0502020204030204" pitchFamily="34" charset="0"/>
              </a:rPr>
              <a:t>is </a:t>
            </a:r>
            <a:r>
              <a:rPr lang="en-US" sz="4800" smtClean="0">
                <a:latin typeface="Calibri" panose="020F0502020204030204" pitchFamily="34" charset="0"/>
              </a:rPr>
              <a:t>an </a:t>
            </a:r>
            <a:r>
              <a:rPr lang="en-US" sz="4800">
                <a:latin typeface="Calibri" panose="020F0502020204030204" pitchFamily="34" charset="0"/>
              </a:rPr>
              <a:t>encapsulated bilayer </a:t>
            </a:r>
            <a:r>
              <a:rPr lang="en-US" sz="4800" smtClean="0">
                <a:latin typeface="Calibri" panose="020F0502020204030204" pitchFamily="34" charset="0"/>
              </a:rPr>
              <a:t>WSe</a:t>
            </a:r>
            <a:r>
              <a:rPr lang="en-US" sz="4800" baseline="-25000" smtClean="0">
                <a:latin typeface="Calibri" panose="020F0502020204030204" pitchFamily="34" charset="0"/>
              </a:rPr>
              <a:t>2</a:t>
            </a:r>
            <a:r>
              <a:rPr lang="en-US" sz="4800" smtClean="0">
                <a:latin typeface="Calibri" panose="020F0502020204030204" pitchFamily="34" charset="0"/>
              </a:rPr>
              <a:t> split-contact-gate </a:t>
            </a:r>
            <a:r>
              <a:rPr lang="en-US" sz="4800">
                <a:latin typeface="Calibri" panose="020F0502020204030204" pitchFamily="34" charset="0"/>
              </a:rPr>
              <a:t>device.</a:t>
            </a:r>
          </a:p>
          <a:p>
            <a:endParaRPr lang="en-US" sz="4800" smtClean="0">
              <a:latin typeface="Calibri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762" y="27037891"/>
            <a:ext cx="12775554" cy="881161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1462995" y="29213665"/>
            <a:ext cx="1371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BG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251791" y="27359260"/>
            <a:ext cx="1349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CG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548006" y="34421995"/>
            <a:ext cx="2247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CG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572346" y="32773401"/>
            <a:ext cx="267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Contact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251791" y="34990543"/>
            <a:ext cx="250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Contact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285295" y="29945113"/>
            <a:ext cx="2508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anose="020F0502020204030204" pitchFamily="34" charset="0"/>
              </a:rPr>
              <a:t>Future TG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19732" y="36641330"/>
            <a:ext cx="12570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Technique: Dean</a:t>
            </a:r>
            <a:r>
              <a:rPr lang="en-US" sz="3600" dirty="0"/>
              <a:t>, C. R. et al</a:t>
            </a:r>
            <a:r>
              <a:rPr lang="en-US" sz="3600" dirty="0" smtClean="0"/>
              <a:t>., </a:t>
            </a:r>
            <a:r>
              <a:rPr lang="en-US" sz="3600" dirty="0"/>
              <a:t>Nature 497, 598–602 (2013)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896441" y="27050941"/>
            <a:ext cx="10595088" cy="8652605"/>
            <a:chOff x="107031" y="4251606"/>
            <a:chExt cx="4434395" cy="1639381"/>
          </a:xfrm>
        </p:grpSpPr>
        <p:grpSp>
          <p:nvGrpSpPr>
            <p:cNvPr id="82" name="Group 81"/>
            <p:cNvGrpSpPr/>
            <p:nvPr/>
          </p:nvGrpSpPr>
          <p:grpSpPr>
            <a:xfrm>
              <a:off x="107032" y="5003821"/>
              <a:ext cx="4213627" cy="887166"/>
              <a:chOff x="3479390" y="3481328"/>
              <a:chExt cx="2319185" cy="441477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3479391" y="3761086"/>
                <a:ext cx="2319184" cy="161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479391" y="3481328"/>
                <a:ext cx="2319184" cy="13972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479390" y="3714015"/>
                <a:ext cx="2319184" cy="45719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107032" y="5282227"/>
              <a:ext cx="4212208" cy="18991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7031" y="4847684"/>
              <a:ext cx="1714909" cy="1620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87557" y="4839940"/>
              <a:ext cx="1714284" cy="1730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824304" y="4643756"/>
              <a:ext cx="764043" cy="36595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7031" y="4643756"/>
              <a:ext cx="1706239" cy="198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590711" y="4641330"/>
              <a:ext cx="1731419" cy="2004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33215" y="4569133"/>
              <a:ext cx="1604407" cy="763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7032" y="4443287"/>
              <a:ext cx="1310162" cy="1980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17194" y="4442672"/>
              <a:ext cx="352425" cy="137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84019" y="4438524"/>
              <a:ext cx="352425" cy="1367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039125" y="4438524"/>
              <a:ext cx="1280115" cy="2028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07032" y="4251606"/>
              <a:ext cx="4212208" cy="18691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769619" y="4438524"/>
              <a:ext cx="914400" cy="13676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018650" y="4258566"/>
              <a:ext cx="666750" cy="14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latin typeface="Calibri" panose="020F0502020204030204" pitchFamily="34" charset="0"/>
                </a:rPr>
                <a:t>h-BN</a:t>
              </a:r>
              <a:endParaRPr lang="en-US" sz="4400"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21597" y="5097415"/>
              <a:ext cx="666750" cy="14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latin typeface="Calibri" panose="020F0502020204030204" pitchFamily="34" charset="0"/>
                </a:rPr>
                <a:t>h-BN</a:t>
              </a:r>
              <a:endParaRPr lang="en-US" sz="4400">
                <a:latin typeface="Calibri" panose="020F050202020403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92988" y="4664411"/>
              <a:ext cx="666750" cy="14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latin typeface="Calibri" panose="020F0502020204030204" pitchFamily="34" charset="0"/>
                </a:rPr>
                <a:t>h-BN</a:t>
              </a:r>
              <a:endParaRPr lang="en-US" sz="4400">
                <a:latin typeface="Calibri" panose="020F050202020403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5448" y="4474434"/>
              <a:ext cx="1231102" cy="11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Gr contact</a:t>
              </a:r>
              <a:endParaRPr lang="en-US" sz="4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8936" y="4856756"/>
              <a:ext cx="1814052" cy="11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Gr contact gate</a:t>
              </a:r>
              <a:endParaRPr lang="en-US" sz="4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32877" y="4845940"/>
              <a:ext cx="1808549" cy="11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Gr contact gate</a:t>
              </a:r>
              <a:endParaRPr lang="en-US" sz="4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54805" y="4535075"/>
              <a:ext cx="976370" cy="11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latin typeface="Calibri" panose="020F0502020204030204" pitchFamily="34" charset="0"/>
                </a:rPr>
                <a:t>WSe</a:t>
              </a:r>
              <a:r>
                <a:rPr lang="en-US" sz="4400" baseline="-25000" smtClean="0">
                  <a:latin typeface="Calibri" panose="020F0502020204030204" pitchFamily="34" charset="0"/>
                </a:rPr>
                <a:t>2</a:t>
              </a:r>
              <a:endParaRPr lang="en-US" sz="4400" baseline="-25000"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471300" y="5303514"/>
              <a:ext cx="1468404" cy="11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latin typeface="Calibri" panose="020F0502020204030204" pitchFamily="34" charset="0"/>
                </a:rPr>
                <a:t>Au back gate</a:t>
              </a:r>
              <a:endParaRPr lang="en-US" sz="4400">
                <a:latin typeface="Calibri" panose="020F050202020403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593407" y="5453304"/>
              <a:ext cx="1589089" cy="25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smtClean="0">
                  <a:latin typeface="Calibri" panose="020F0502020204030204" pitchFamily="34" charset="0"/>
                </a:rPr>
                <a:t>SiO</a:t>
              </a:r>
              <a:r>
                <a:rPr lang="en-US" sz="8000" baseline="-25000" smtClean="0">
                  <a:latin typeface="Calibri" panose="020F0502020204030204" pitchFamily="34" charset="0"/>
                </a:rPr>
                <a:t>2</a:t>
              </a:r>
              <a:r>
                <a:rPr lang="en-US" sz="8000" smtClean="0">
                  <a:latin typeface="Calibri" panose="020F0502020204030204" pitchFamily="34" charset="0"/>
                </a:rPr>
                <a:t>/Si</a:t>
              </a:r>
              <a:endParaRPr lang="en-US" sz="8000">
                <a:latin typeface="Calibri" panose="020F050202020403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21601" y="4467718"/>
              <a:ext cx="1231102" cy="11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Gr contact</a:t>
              </a:r>
              <a:endParaRPr lang="en-US" sz="4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6465787" y="36069281"/>
            <a:ext cx="5757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Calibri" pitchFamily="34" charset="0"/>
              </a:rPr>
              <a:t>Picture of the device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545075" y="35772015"/>
            <a:ext cx="5398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Calibri" pitchFamily="34" charset="0"/>
              </a:rPr>
              <a:t>Side view of the device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372" y="26014686"/>
            <a:ext cx="11196240" cy="903517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60884" y="26489917"/>
            <a:ext cx="12544706" cy="89693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6959758" y="23218663"/>
            <a:ext cx="22764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smtClean="0">
                <a:latin typeface="Calibri" pitchFamily="34" charset="0"/>
              </a:rPr>
              <a:t>A good two dimentional semiconductor solar cell requires low contact resistance. </a:t>
            </a:r>
            <a:r>
              <a:rPr lang="en-US" sz="4800">
                <a:latin typeface="Calibri" pitchFamily="34" charset="0"/>
              </a:rPr>
              <a:t>The measured resistance </a:t>
            </a:r>
            <a:r>
              <a:rPr lang="en-US" sz="4800" smtClean="0">
                <a:latin typeface="Calibri" pitchFamily="34" charset="0"/>
              </a:rPr>
              <a:t>is the sum of</a:t>
            </a:r>
            <a:r>
              <a:rPr lang="en-US" altLang="zh-CN" sz="4800" smtClean="0">
                <a:latin typeface="Calibri" pitchFamily="34" charset="0"/>
              </a:rPr>
              <a:t> </a:t>
            </a:r>
            <a:r>
              <a:rPr lang="en-US" altLang="zh-CN" sz="4800">
                <a:latin typeface="Calibri" pitchFamily="34" charset="0"/>
              </a:rPr>
              <a:t>contact resistance and channel </a:t>
            </a:r>
            <a:r>
              <a:rPr lang="en-US" altLang="zh-CN" sz="4800" smtClean="0">
                <a:latin typeface="Calibri" pitchFamily="34" charset="0"/>
              </a:rPr>
              <a:t>resistance. We </a:t>
            </a:r>
            <a:r>
              <a:rPr lang="en-US" altLang="zh-CN" sz="4800">
                <a:latin typeface="Calibri" pitchFamily="34" charset="0"/>
              </a:rPr>
              <a:t>can control </a:t>
            </a:r>
            <a:r>
              <a:rPr lang="en-US" altLang="zh-CN" sz="4800" smtClean="0">
                <a:latin typeface="Calibri" pitchFamily="34" charset="0"/>
              </a:rPr>
              <a:t>and measure the two resistances separately using the multiple gates.</a:t>
            </a:r>
            <a:endParaRPr lang="en-US" sz="4800" smtClean="0">
              <a:latin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8938631" y="28572691"/>
            <a:ext cx="475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Calibri" panose="020F0502020204030204" pitchFamily="34" charset="0"/>
              </a:rPr>
              <a:t>Contacts are off</a:t>
            </a:r>
            <a:endParaRPr lang="en-US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257185" y="31672057"/>
            <a:ext cx="475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bg1"/>
                </a:solidFill>
                <a:latin typeface="Calibri" panose="020F0502020204030204" pitchFamily="34" charset="0"/>
              </a:rPr>
              <a:t>Contacts are off</a:t>
            </a:r>
            <a:endParaRPr lang="en-US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399315" y="35049858"/>
            <a:ext cx="475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Calibri" panose="020F0502020204030204" pitchFamily="34" charset="0"/>
              </a:rPr>
              <a:t>Channel is off</a:t>
            </a:r>
            <a:endParaRPr lang="en-US" sz="4800" b="1">
              <a:latin typeface="Calibri" panose="020F0502020204030204" pitchFamily="34" charset="0"/>
            </a:endParaRPr>
          </a:p>
        </p:txBody>
      </p:sp>
      <p:sp>
        <p:nvSpPr>
          <p:cNvPr id="2049" name="Down Arrow 2048"/>
          <p:cNvSpPr/>
          <p:nvPr/>
        </p:nvSpPr>
        <p:spPr bwMode="auto">
          <a:xfrm rot="9427568">
            <a:off x="35137012" y="33201408"/>
            <a:ext cx="375134" cy="190255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777652" y="25526987"/>
            <a:ext cx="475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Calibri" panose="020F0502020204030204" pitchFamily="34" charset="0"/>
              </a:rPr>
              <a:t>Channel is off</a:t>
            </a:r>
            <a:endParaRPr lang="en-US" sz="4800" b="1">
              <a:latin typeface="Calibri" panose="020F0502020204030204" pitchFamily="34" charset="0"/>
            </a:endParaRPr>
          </a:p>
        </p:txBody>
      </p:sp>
      <p:sp>
        <p:nvSpPr>
          <p:cNvPr id="2055" name="Down Arrow 2054"/>
          <p:cNvSpPr/>
          <p:nvPr/>
        </p:nvSpPr>
        <p:spPr bwMode="auto">
          <a:xfrm>
            <a:off x="38980649" y="26249293"/>
            <a:ext cx="350680" cy="1186231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7920947" y="35459261"/>
            <a:ext cx="2358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Calibri" panose="020F0502020204030204" pitchFamily="34" charset="0"/>
              </a:rPr>
              <a:t>T=300 K</a:t>
            </a:r>
            <a:endParaRPr lang="en-US" sz="440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96663" y="34491189"/>
            <a:ext cx="356623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Calibri" pitchFamily="34" charset="0"/>
              </a:rPr>
              <a:t>Back gate voltage(V)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1689817" y="34806452"/>
            <a:ext cx="356623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Calibri" pitchFamily="34" charset="0"/>
              </a:rPr>
              <a:t>Back gate voltage(V)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9650" y="28657695"/>
            <a:ext cx="677108" cy="461804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smtClean="0">
                <a:latin typeface="Calibri" pitchFamily="34" charset="0"/>
              </a:rPr>
              <a:t>Contact gate voltage(V)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9145465" y="28611625"/>
            <a:ext cx="677108" cy="461804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smtClean="0">
                <a:latin typeface="Calibri" pitchFamily="34" charset="0"/>
              </a:rPr>
              <a:t>Contact gate voltage(V)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831642" y="28871012"/>
            <a:ext cx="677108" cy="461804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smtClean="0">
                <a:latin typeface="Calibri" pitchFamily="34" charset="0"/>
              </a:rPr>
              <a:t>Log(conductance)(</a:t>
            </a:r>
            <a:r>
              <a:rPr lang="en-US" altLang="zh-CN" sz="3200" smtClean="0">
                <a:latin typeface="Calibri" pitchFamily="34" charset="0"/>
              </a:rPr>
              <a:t>μS</a:t>
            </a:r>
            <a:r>
              <a:rPr lang="en-US" sz="3200" smtClean="0">
                <a:latin typeface="Calibri" pitchFamily="34" charset="0"/>
              </a:rPr>
              <a:t>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6855865" y="28726840"/>
            <a:ext cx="677108" cy="461804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smtClean="0">
                <a:latin typeface="Calibri" pitchFamily="34" charset="0"/>
              </a:rPr>
              <a:t>Log(conductance)(</a:t>
            </a:r>
            <a:r>
              <a:rPr lang="en-US" altLang="zh-CN" sz="3200" smtClean="0">
                <a:latin typeface="Calibri" pitchFamily="34" charset="0"/>
              </a:rPr>
              <a:t>μS</a:t>
            </a:r>
            <a:r>
              <a:rPr lang="en-US" sz="3200" smtClean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42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SimSun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smtClean="0">
            <a:latin typeface="Calibri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36906</TotalTime>
  <Words>567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SimSun</vt:lpstr>
      <vt:lpstr>Arial</vt:lpstr>
      <vt:lpstr>SimSun</vt:lpstr>
      <vt:lpstr>Default Design</vt:lpstr>
      <vt:lpstr>PowerPoint Presentation</vt:lpstr>
    </vt:vector>
  </TitlesOfParts>
  <Company>Nanolab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Nanouser</dc:creator>
  <cp:lastModifiedBy>David Cobden</cp:lastModifiedBy>
  <cp:revision>488</cp:revision>
  <cp:lastPrinted>2014-10-17T21:42:57Z</cp:lastPrinted>
  <dcterms:created xsi:type="dcterms:W3CDTF">2010-03-02T19:59:35Z</dcterms:created>
  <dcterms:modified xsi:type="dcterms:W3CDTF">2016-06-15T01:02:47Z</dcterms:modified>
</cp:coreProperties>
</file>