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CDD6D-CBEE-424D-BB7F-86E6F7940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058C6C-B08E-4461-9436-9C03E07AB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FB0D63-4FEC-41DC-8EF4-56FD56C7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275235-74A1-48C5-BB4D-48F5AAB4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34A71E-A2C7-4DCD-8BE1-2D8EF0DD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7718B3-66B6-458C-9489-5394527C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D1891E-B937-4F2D-82DC-D2FCAB88B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5E0412-E359-4069-8E73-142AEAC1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6B979C-531E-496E-AFC3-DF10207C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A4B75B-4AE3-4EA3-990C-E87B3C3B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D292C20-DFDE-4132-A607-4DA07344C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071C85-3674-4AC3-A30B-B1845BF8C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C8135F-3FC6-4C3F-BD9E-A7870012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5381A1-88E9-489D-9888-00F77D3A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80368-3C08-4D99-A3C8-9A2F641C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169C5-B970-4F25-B88B-1B217D7F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83E517-0014-4553-BEBB-C5351C23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E1232F-ABA9-4263-A2AF-D4118D22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72F6CC-643D-4EE3-AADD-1E87102B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BDE19F-7A49-4495-9A8E-A187825E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73A42B-E4D1-4468-ADAB-E90B0C02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289117-7613-4B83-8B99-551427890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C2E1B5-EB7B-4353-99D0-98B7118A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8ABDEF-D575-415C-93EF-749B6672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80880F-A0D3-49A1-A03A-77466C2F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E0744-BA4F-44A7-8840-82C01A25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57FFDA-ABCA-4139-BC3C-B783711B0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02987F-EC80-4B11-886A-396D4BB73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3F55D0-11C3-4E35-B631-730DCDDE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E4DCBF-847F-4E0B-BBD7-B49ABE9F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536264-1FE2-4579-A3A3-F3531B37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2C1FE-EFA1-4F75-B073-187483D8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3EEB31-3EC7-4827-B262-0E5EBEFBA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289C96-911E-45E4-8117-61651F3F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4B5B21-E39A-409A-A000-1113824B0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2F8629A-2018-4796-9165-B669DC9F5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7A246F-0902-49E0-A5DD-E9BC2A17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0BF8BA-EA68-4F0D-B2FD-868FA299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D3A932-F9E4-42AD-AE27-DA5D5725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904C0-565D-426A-AA0A-B3DA2B93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BAE666-4794-492B-BEE5-940726B3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F5A2B3-91EF-4D7D-96D8-490E10D2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06979FB-8E43-47CD-8A1C-F9B123D4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CE31416-5EA7-4BCF-ADB9-AE0168B3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070DB0-DDE1-4451-B470-D82D8D58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85463F-270C-48EE-A838-8C76BEFC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9029DD-6E57-42FC-92DE-03246195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F4839-BF49-4748-9700-E9DEFEFE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9F438E-C943-49EE-9A28-BFCBFA0EA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49535A-2CE8-482B-B40D-302C31C0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F07B57-168A-422B-9407-69B5484E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0D30CC-F434-4283-BFA8-FAC2AE8B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EDEF0-0D2B-4FBC-9885-F4074F76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E0575B-CA9D-4474-B0AB-A18D0205A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84A004-0F6E-4418-951C-C4C54CBAA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603B46-7452-40C6-94E8-F17A544C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607B19-4D3D-4991-813B-CCACBB5B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155E5-D44C-4A78-ADE2-B2793D58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ACA7D-84C2-4034-A025-CD1A767D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F658FC-B316-4315-986D-FA453D770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59D89A-F583-4C67-9579-191C9B1BF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D949-B265-4DB3-A224-23780AB729A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A57B20-F982-4D6F-B833-E86FA7FAD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67347C-CCFE-4BD2-ACFD-678A0E141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A628-2705-444C-884A-4F18FA11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8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liforniaarb.maps.arcgis.com/apps/webappviewer/index.html?id=99be905d3127405e81851fd60b19cda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F1A98D-1737-4E8D-8C70-CFC5D96DC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Closing the Hydrogen Economy Policy Gap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A43A4A-9DC2-40F8-AD64-062F86E0B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White Paper by Jonathan Witt</a:t>
            </a:r>
          </a:p>
          <a:p>
            <a:r>
              <a:rPr lang="en-US" dirty="0"/>
              <a:t>CEI Fellow</a:t>
            </a:r>
          </a:p>
          <a:p>
            <a:r>
              <a:rPr lang="en-US" dirty="0"/>
              <a:t>Product of Lasting Value</a:t>
            </a:r>
          </a:p>
        </p:txBody>
      </p:sp>
    </p:spTree>
    <p:extLst>
      <p:ext uri="{BB962C8B-B14F-4D97-AF65-F5344CB8AC3E}">
        <p14:creationId xmlns:p14="http://schemas.microsoft.com/office/powerpoint/2010/main" val="14071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FF688E-29CB-40CC-B0A4-85E93FB0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14"/>
            <a:ext cx="10515600" cy="1325563"/>
          </a:xfrm>
        </p:spPr>
        <p:txBody>
          <a:bodyPr/>
          <a:lstStyle/>
          <a:p>
            <a:r>
              <a:rPr lang="en-US" dirty="0"/>
              <a:t>Map of Government Policies and Initiatives</a:t>
            </a:r>
          </a:p>
        </p:txBody>
      </p:sp>
      <p:pic>
        <p:nvPicPr>
          <p:cNvPr id="1026" name="Picture 2" descr="Image result for cut out of california">
            <a:extLst>
              <a:ext uri="{FF2B5EF4-FFF2-40B4-BE49-F238E27FC236}">
                <a16:creationId xmlns="" xmlns:a16="http://schemas.microsoft.com/office/drawing/2014/main" id="{80573A30-3F95-4F1D-A10F-106EC4A5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66" y="3634409"/>
            <a:ext cx="33813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t out of oregon">
            <a:extLst>
              <a:ext uri="{FF2B5EF4-FFF2-40B4-BE49-F238E27FC236}">
                <a16:creationId xmlns="" xmlns:a16="http://schemas.microsoft.com/office/drawing/2014/main" id="{DB547242-0426-466F-BA56-CB320DA3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183" y="3056282"/>
            <a:ext cx="1020157" cy="7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ut out of washington">
            <a:extLst>
              <a:ext uri="{FF2B5EF4-FFF2-40B4-BE49-F238E27FC236}">
                <a16:creationId xmlns="" xmlns:a16="http://schemas.microsoft.com/office/drawing/2014/main" id="{993B4182-F0D3-4696-99F8-ADED9E06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517" y="2005624"/>
            <a:ext cx="1129487" cy="16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ut out of British columbia map">
            <a:extLst>
              <a:ext uri="{FF2B5EF4-FFF2-40B4-BE49-F238E27FC236}">
                <a16:creationId xmlns="" xmlns:a16="http://schemas.microsoft.com/office/drawing/2014/main" id="{C7DD3813-B42A-44B7-A774-98F6C7BB1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2189">
            <a:off x="286299" y="1223365"/>
            <a:ext cx="1879923" cy="14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7F7553-D532-4468-B1D1-13C2A9ECBEDC}"/>
              </a:ext>
            </a:extLst>
          </p:cNvPr>
          <p:cNvSpPr txBox="1"/>
          <p:nvPr/>
        </p:nvSpPr>
        <p:spPr>
          <a:xfrm>
            <a:off x="4292601" y="2806444"/>
            <a:ext cx="499363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 laws solely addressing a hydrogen economy. Two laws that mention hydrogen as an alternative. Two laws promoting alternative fuels to gasoline.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DEF5284-A5C7-4E6B-9A30-5886F1B958C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351280" y="2854803"/>
            <a:ext cx="2941321" cy="41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CAD815-7A3F-4868-B4EA-6311EA35A4F6}"/>
              </a:ext>
            </a:extLst>
          </p:cNvPr>
          <p:cNvSpPr txBox="1"/>
          <p:nvPr/>
        </p:nvSpPr>
        <p:spPr>
          <a:xfrm>
            <a:off x="3100388" y="3989291"/>
            <a:ext cx="77846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Zero Emission Vehicle (ZEV) Deployment Support Laws. MOU with 8 other states on ZEV deployment and infrastructure building, including a mandate to cooperate with hydrogen providers to encourage market growth.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08BAE01D-FE65-4986-9144-F1296A70B094}"/>
              </a:ext>
            </a:extLst>
          </p:cNvPr>
          <p:cNvCxnSpPr>
            <a:cxnSpLocks/>
          </p:cNvCxnSpPr>
          <p:nvPr/>
        </p:nvCxnSpPr>
        <p:spPr>
          <a:xfrm>
            <a:off x="1197935" y="3461365"/>
            <a:ext cx="1902453" cy="557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9AB4C8-C4CD-4A56-95F3-1FD8069AE94E}"/>
              </a:ext>
            </a:extLst>
          </p:cNvPr>
          <p:cNvSpPr txBox="1"/>
          <p:nvPr/>
        </p:nvSpPr>
        <p:spPr>
          <a:xfrm>
            <a:off x="3798736" y="5310809"/>
            <a:ext cx="77846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Over 32 laws, regulations, and agency initiatives related to a hydrogen economy and fueling stations. By 2050, 87% of vehicles on road must be ZEV.  62 funded stations, planned to all be open to the public by 2020.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A00116AC-EC39-4A8E-A283-9EF5ECD48C05}"/>
              </a:ext>
            </a:extLst>
          </p:cNvPr>
          <p:cNvCxnSpPr/>
          <p:nvPr/>
        </p:nvCxnSpPr>
        <p:spPr>
          <a:xfrm>
            <a:off x="1757680" y="4409440"/>
            <a:ext cx="2041056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E37EF0E-F92B-4A29-9A9F-6322D84D88B7}"/>
              </a:ext>
            </a:extLst>
          </p:cNvPr>
          <p:cNvSpPr txBox="1"/>
          <p:nvPr/>
        </p:nvSpPr>
        <p:spPr>
          <a:xfrm>
            <a:off x="3566277" y="1415057"/>
            <a:ext cx="685291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Leading developer of fuel cells technology. Invests in fueling stations and R&amp;D. One public hydrogen fueling stations with another planned to be open soon in 2018. Has the Hydrogen Fueling Infrastructure Program.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8FBFA486-304D-4FFC-86FC-8CF280A851AE}"/>
              </a:ext>
            </a:extLst>
          </p:cNvPr>
          <p:cNvCxnSpPr>
            <a:endCxn id="31" idx="1"/>
          </p:cNvCxnSpPr>
          <p:nvPr/>
        </p:nvCxnSpPr>
        <p:spPr>
          <a:xfrm flipV="1">
            <a:off x="1197935" y="2015222"/>
            <a:ext cx="2368342" cy="423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73444FB-4F11-4E94-9690-CDAA97D9935B}"/>
              </a:ext>
            </a:extLst>
          </p:cNvPr>
          <p:cNvSpPr/>
          <p:nvPr/>
        </p:nvSpPr>
        <p:spPr>
          <a:xfrm>
            <a:off x="7691085" y="6423354"/>
            <a:ext cx="4309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https://www.afdc.energy.gov/fuels/laws/HY</a:t>
            </a:r>
          </a:p>
        </p:txBody>
      </p:sp>
    </p:spTree>
    <p:extLst>
      <p:ext uri="{BB962C8B-B14F-4D97-AF65-F5344CB8AC3E}">
        <p14:creationId xmlns:p14="http://schemas.microsoft.com/office/powerpoint/2010/main" val="8430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F1411-EC68-4C17-9BBF-7ECCB44D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Hydrogen Fueling Station Map: A Role Model for Hydrogen Policy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18C5753-CE4F-4065-A5F9-5D4B41BB03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60" y="1784985"/>
            <a:ext cx="4621519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81A2FC-62F8-476D-BE96-C32B73449F96}"/>
              </a:ext>
            </a:extLst>
          </p:cNvPr>
          <p:cNvSpPr txBox="1"/>
          <p:nvPr/>
        </p:nvSpPr>
        <p:spPr>
          <a:xfrm>
            <a:off x="6096000" y="2011680"/>
            <a:ext cx="5811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California has committed up to $20 million a year up to 2024 for building up to 100 hydrogen fueling station.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 By 2050, 86% of vehicles will be ZEV.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Currently 62 stations.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Report on the state of fuel cell electric vehicles and fueling stations due every June and recommendations to the California Energy Commission made.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4237622-D578-4D39-9362-BA6C0ED74FD9}"/>
              </a:ext>
            </a:extLst>
          </p:cNvPr>
          <p:cNvSpPr/>
          <p:nvPr/>
        </p:nvSpPr>
        <p:spPr>
          <a:xfrm>
            <a:off x="0" y="630516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http://californiaarb.maps.arcgis.com/apps/webappviewer/index.html?id=99be905d3127405e81851fd60b19cda2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05668D3-5647-456F-8DCB-40ECD04BC593}"/>
              </a:ext>
            </a:extLst>
          </p:cNvPr>
          <p:cNvSpPr/>
          <p:nvPr/>
        </p:nvSpPr>
        <p:spPr>
          <a:xfrm>
            <a:off x="7039819" y="6338986"/>
            <a:ext cx="3394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https://www.afdc.energy.gov/fuels/laws/HY</a:t>
            </a:r>
          </a:p>
        </p:txBody>
      </p:sp>
    </p:spTree>
    <p:extLst>
      <p:ext uri="{BB962C8B-B14F-4D97-AF65-F5344CB8AC3E}">
        <p14:creationId xmlns:p14="http://schemas.microsoft.com/office/powerpoint/2010/main" val="1242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D3F7B1-C0FD-4B27-B851-B8428E9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Columbia</a:t>
            </a:r>
          </a:p>
        </p:txBody>
      </p:sp>
      <p:pic>
        <p:nvPicPr>
          <p:cNvPr id="4" name="Picture 10" descr="Image result for cut out of British columbia map">
            <a:extLst>
              <a:ext uri="{FF2B5EF4-FFF2-40B4-BE49-F238E27FC236}">
                <a16:creationId xmlns="" xmlns:a16="http://schemas.microsoft.com/office/drawing/2014/main" id="{B7FAF50B-9565-4739-BA1D-355B720D4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2189">
            <a:off x="146606" y="1884383"/>
            <a:ext cx="5238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31F3CD-0064-4DCF-9CEB-D524583A0635}"/>
              </a:ext>
            </a:extLst>
          </p:cNvPr>
          <p:cNvSpPr txBox="1"/>
          <p:nvPr/>
        </p:nvSpPr>
        <p:spPr>
          <a:xfrm>
            <a:off x="5531963" y="1235849"/>
            <a:ext cx="5811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Investing in a hydrogen fueling station network.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Powertech Labs fueling stations in Surrey, BC.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Claims to be world leader in funding fuel cell research and is considered a major breakthrough market for fuel cell car manufacturers.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Will build up infrastructure in the Lower Mainland first.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Hydrogen Fueling Infrastructure Program is managed by the Canadian Hydrogen &amp; Fuel Cell Association.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Second station to be complete 2018.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2FE2BAC-21C5-435B-877A-2E806ED3E6D0}"/>
              </a:ext>
            </a:extLst>
          </p:cNvPr>
          <p:cNvSpPr/>
          <p:nvPr/>
        </p:nvSpPr>
        <p:spPr>
          <a:xfrm>
            <a:off x="2976880" y="5364480"/>
            <a:ext cx="213360" cy="142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1FD048-A499-4FBD-9F9A-858A13652162}"/>
              </a:ext>
            </a:extLst>
          </p:cNvPr>
          <p:cNvSpPr/>
          <p:nvPr/>
        </p:nvSpPr>
        <p:spPr>
          <a:xfrm>
            <a:off x="101600" y="6266350"/>
            <a:ext cx="1140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https://www2.gov.bc.ca/gov/content/industry/electricity-alternative-energy/transportation-energies/clean-transportation-policies-programs/clean-energy-vehicle-program/hydrogen-fuelling</a:t>
            </a:r>
          </a:p>
        </p:txBody>
      </p:sp>
    </p:spTree>
    <p:extLst>
      <p:ext uri="{BB962C8B-B14F-4D97-AF65-F5344CB8AC3E}">
        <p14:creationId xmlns:p14="http://schemas.microsoft.com/office/powerpoint/2010/main" val="23277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2FEA3-7C31-48A3-A842-9E180151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</a:t>
            </a:r>
          </a:p>
        </p:txBody>
      </p:sp>
      <p:pic>
        <p:nvPicPr>
          <p:cNvPr id="5" name="Content Placeholder 4" descr="Image result for cut out of oregon">
            <a:extLst>
              <a:ext uri="{FF2B5EF4-FFF2-40B4-BE49-F238E27FC236}">
                <a16:creationId xmlns="" xmlns:a16="http://schemas.microsoft.com/office/drawing/2014/main" id="{38F94BFB-67B0-4841-B5F2-3A0CDFDC01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22" y="2299494"/>
            <a:ext cx="44100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3FA069-2C4E-46D0-8A09-A91372E2A2A7}"/>
              </a:ext>
            </a:extLst>
          </p:cNvPr>
          <p:cNvSpPr txBox="1"/>
          <p:nvPr/>
        </p:nvSpPr>
        <p:spPr>
          <a:xfrm>
            <a:off x="5455920" y="288076"/>
            <a:ext cx="5897880" cy="62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set a target competitiveness of &lt; $4/</a:t>
            </a:r>
            <a:r>
              <a:rPr lang="en-US" dirty="0" err="1"/>
              <a:t>gge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gge</a:t>
            </a:r>
            <a:r>
              <a:rPr lang="en-US" dirty="0"/>
              <a:t> 1 kg H</a:t>
            </a:r>
            <a:r>
              <a:rPr lang="en-US" baseline="-25000" dirty="0"/>
              <a:t>2</a:t>
            </a:r>
            <a:r>
              <a:rPr lang="en-US" dirty="0"/>
              <a:t> = 1 gallon gasoline energy equivalent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Plans to make hydrogen into ammonia to burn later to make water, nitrogen, and energy.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Offers Alternative Fuel Loans and Clean School Bus Grants.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State rebate program for ZEV and PHEV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MOU with CA, CT, MD, MA, NJ, NY, RI, VT to support deployment of ZEVs through involvement in the ZEV Program </a:t>
            </a:r>
            <a:r>
              <a:rPr lang="en-US" dirty="0" err="1"/>
              <a:t>Implenetation</a:t>
            </a:r>
            <a:r>
              <a:rPr lang="en-US" dirty="0"/>
              <a:t> Task Force. Adequate infrastructure in these states by 2025.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“Assess and develop potential deployment strategies and infrastructure requirements for the commercialization of hydrogen fuel cell vehicles.”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And a few more clean air, alternative vehicles, and fuel standards laws.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E9D30B2-17D5-492F-8E42-D38D73D7F85D}"/>
              </a:ext>
            </a:extLst>
          </p:cNvPr>
          <p:cNvSpPr/>
          <p:nvPr/>
        </p:nvSpPr>
        <p:spPr>
          <a:xfrm>
            <a:off x="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http://www.oregon.gov/energy/energy-oregon/Pages/Hydrogen.aspx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D3B7BAC-F4F3-4D54-899E-23C0C491D8EF}"/>
              </a:ext>
            </a:extLst>
          </p:cNvPr>
          <p:cNvSpPr/>
          <p:nvPr/>
        </p:nvSpPr>
        <p:spPr>
          <a:xfrm>
            <a:off x="0" y="6200592"/>
            <a:ext cx="3394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https://www.afdc.energy.gov/fuels/laws/HY</a:t>
            </a:r>
          </a:p>
        </p:txBody>
      </p:sp>
    </p:spTree>
    <p:extLst>
      <p:ext uri="{BB962C8B-B14F-4D97-AF65-F5344CB8AC3E}">
        <p14:creationId xmlns:p14="http://schemas.microsoft.com/office/powerpoint/2010/main" val="5814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B3B569-719F-4611-950B-381DE96E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</a:t>
            </a:r>
          </a:p>
        </p:txBody>
      </p:sp>
      <p:pic>
        <p:nvPicPr>
          <p:cNvPr id="5" name="Picture 8" descr="Image result for cut out of washington">
            <a:extLst>
              <a:ext uri="{FF2B5EF4-FFF2-40B4-BE49-F238E27FC236}">
                <a16:creationId xmlns="" xmlns:a16="http://schemas.microsoft.com/office/drawing/2014/main" id="{97A4129D-1BAB-44AD-828C-538A6C595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27" y="1815465"/>
            <a:ext cx="28940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9F4916-A605-43A8-8E20-17CE98FBFBB1}"/>
              </a:ext>
            </a:extLst>
          </p:cNvPr>
          <p:cNvSpPr txBox="1"/>
          <p:nvPr/>
        </p:nvSpPr>
        <p:spPr>
          <a:xfrm>
            <a:off x="4809973" y="1749406"/>
            <a:ext cx="665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Alternative Fuel Commercial Vehicle Tax Credit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alternatives are natural gas, propane, hydrogen, dimethyl ether, or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Alternative Fuel Vehicle (AFV) Tax Exemption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Exempts AFVs that use the fuels above from a tax of sales and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Volkswagen Settlement Allocation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15% of WA Volkswagen Mitigation Trust Fund to be used for light duty ZEV charging infrastructure.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Carbon Fuel and Fuel-Efficient Vehicle Acquisition Requirement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 agencies must consider buying AFVs if life time cost competitive.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36 mpg target.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DBE65C-F1ED-462A-B6A1-7E5B81B01830}"/>
              </a:ext>
            </a:extLst>
          </p:cNvPr>
          <p:cNvSpPr/>
          <p:nvPr/>
        </p:nvSpPr>
        <p:spPr>
          <a:xfrm>
            <a:off x="100539" y="6308209"/>
            <a:ext cx="4309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https://www.afdc.energy.gov/fuels/laws/HY</a:t>
            </a:r>
          </a:p>
        </p:txBody>
      </p:sp>
    </p:spTree>
    <p:extLst>
      <p:ext uri="{BB962C8B-B14F-4D97-AF65-F5344CB8AC3E}">
        <p14:creationId xmlns:p14="http://schemas.microsoft.com/office/powerpoint/2010/main" val="10184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1D7BE8-B887-4CEB-810D-8C644CA9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 Motors Primed to Expand Hydrogen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FCA40C7-3B34-443E-8B94-F32952815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123" y="1825625"/>
            <a:ext cx="9929753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0DAEF38-EEDA-4760-9383-06F3562A76B2}"/>
              </a:ext>
            </a:extLst>
          </p:cNvPr>
          <p:cNvSpPr/>
          <p:nvPr/>
        </p:nvSpPr>
        <p:spPr>
          <a:xfrm>
            <a:off x="7442299" y="6404094"/>
            <a:ext cx="330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https://nikolamotor.com/stations</a:t>
            </a:r>
          </a:p>
        </p:txBody>
      </p:sp>
    </p:spTree>
    <p:extLst>
      <p:ext uri="{BB962C8B-B14F-4D97-AF65-F5344CB8AC3E}">
        <p14:creationId xmlns:p14="http://schemas.microsoft.com/office/powerpoint/2010/main" val="13923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918D1-1E53-40F1-97AA-53C19C6A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99860E-05CC-46D4-910A-952381C8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 needs to step up its game. </a:t>
            </a:r>
          </a:p>
          <a:p>
            <a:r>
              <a:rPr lang="en-US" dirty="0"/>
              <a:t>All the other west coast states and provinces have defined hydrogen infrastructure programs whereas WA has none. </a:t>
            </a:r>
          </a:p>
          <a:p>
            <a:r>
              <a:rPr lang="en-US" dirty="0"/>
              <a:t>WA has no laws solely dedicated to hydrogen economy. </a:t>
            </a:r>
          </a:p>
          <a:p>
            <a:r>
              <a:rPr lang="en-US" dirty="0"/>
              <a:t>WA should consider utilizing the models from these other states and join the MOU that Oregon and California are a part of. </a:t>
            </a:r>
          </a:p>
          <a:p>
            <a:r>
              <a:rPr lang="en-US" dirty="0"/>
              <a:t>WA has vast resources for hydrogen electrolysis. This is an opportunity to attract businesses, jobs, and be at the forefront of a new industry. </a:t>
            </a:r>
          </a:p>
        </p:txBody>
      </p:sp>
    </p:spTree>
    <p:extLst>
      <p:ext uri="{BB962C8B-B14F-4D97-AF65-F5344CB8AC3E}">
        <p14:creationId xmlns:p14="http://schemas.microsoft.com/office/powerpoint/2010/main" val="29276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653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Closing the Hydrogen Economy Policy Gap</vt:lpstr>
      <vt:lpstr>Map of Government Policies and Initiatives</vt:lpstr>
      <vt:lpstr>California Hydrogen Fueling Station Map: A Role Model for Hydrogen Policy</vt:lpstr>
      <vt:lpstr>British Columbia</vt:lpstr>
      <vt:lpstr>Oregon</vt:lpstr>
      <vt:lpstr>Washington</vt:lpstr>
      <vt:lpstr>Nikola Motors Primed to Expand Hydrogen</vt:lpstr>
      <vt:lpstr>Recommendations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Hydrogen Economy Policy Gap</dc:title>
  <dc:creator>Jon Witt</dc:creator>
  <cp:lastModifiedBy>shaun taylor</cp:lastModifiedBy>
  <cp:revision>12</cp:revision>
  <dcterms:created xsi:type="dcterms:W3CDTF">2018-05-31T18:39:59Z</dcterms:created>
  <dcterms:modified xsi:type="dcterms:W3CDTF">2018-12-28T21:41:37Z</dcterms:modified>
</cp:coreProperties>
</file>