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99" r:id="rId3"/>
    <p:sldId id="271" r:id="rId4"/>
    <p:sldId id="300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8" r:id="rId20"/>
    <p:sldId id="316" r:id="rId21"/>
    <p:sldId id="319" r:id="rId22"/>
    <p:sldId id="320" r:id="rId23"/>
    <p:sldId id="317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4F4F4"/>
    <a:srgbClr val="996633"/>
    <a:srgbClr val="C05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8AB79-6BC9-4A2E-AF27-4DC0E8809CB8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9DC335-CA38-4B4F-A557-7A70C1B6F97B}">
      <dgm:prSet phldrT="[Text]" custT="1"/>
      <dgm:spPr/>
      <dgm:t>
        <a:bodyPr/>
        <a:lstStyle/>
        <a:p>
          <a:r>
            <a:rPr lang="en-US" sz="2000" b="1" dirty="0" smtClean="0"/>
            <a:t>Bachelors</a:t>
          </a:r>
          <a:endParaRPr lang="en-US" sz="2000" dirty="0"/>
        </a:p>
      </dgm:t>
    </dgm:pt>
    <dgm:pt modelId="{6A344285-2443-4F7F-AC06-1C906799D857}" type="parTrans" cxnId="{59686AD7-6534-48D8-921A-E77BB84EF2AC}">
      <dgm:prSet/>
      <dgm:spPr/>
      <dgm:t>
        <a:bodyPr/>
        <a:lstStyle/>
        <a:p>
          <a:endParaRPr lang="en-US"/>
        </a:p>
      </dgm:t>
    </dgm:pt>
    <dgm:pt modelId="{382FD3C8-BFB9-45FA-9E69-343CABDFCA27}" type="sibTrans" cxnId="{59686AD7-6534-48D8-921A-E77BB84EF2AC}">
      <dgm:prSet/>
      <dgm:spPr/>
      <dgm:t>
        <a:bodyPr/>
        <a:lstStyle/>
        <a:p>
          <a:endParaRPr lang="en-US"/>
        </a:p>
      </dgm:t>
    </dgm:pt>
    <dgm:pt modelId="{33312DA9-7962-4156-A3CE-FACBAA27267B}">
      <dgm:prSet phldrT="[Text]" custT="1"/>
      <dgm:spPr/>
      <dgm:t>
        <a:bodyPr/>
        <a:lstStyle/>
        <a:p>
          <a:r>
            <a:rPr lang="en-US" sz="2000" b="1" dirty="0" smtClean="0"/>
            <a:t>Master Degree- </a:t>
          </a:r>
          <a:r>
            <a:rPr lang="en-US" sz="900" b="1" dirty="0" smtClean="0"/>
            <a:t>1-2 years</a:t>
          </a:r>
          <a:endParaRPr lang="en-US" sz="900" dirty="0"/>
        </a:p>
      </dgm:t>
    </dgm:pt>
    <dgm:pt modelId="{985B67D3-896C-4C7A-9018-FBD8859210C9}" type="parTrans" cxnId="{2DFF081D-4DF0-484E-9E8C-4DE7F05830C3}">
      <dgm:prSet/>
      <dgm:spPr/>
      <dgm:t>
        <a:bodyPr/>
        <a:lstStyle/>
        <a:p>
          <a:endParaRPr lang="en-US"/>
        </a:p>
      </dgm:t>
    </dgm:pt>
    <dgm:pt modelId="{DA1F3D3E-6810-408B-9619-EF6A615E8160}" type="sibTrans" cxnId="{2DFF081D-4DF0-484E-9E8C-4DE7F05830C3}">
      <dgm:prSet/>
      <dgm:spPr/>
      <dgm:t>
        <a:bodyPr/>
        <a:lstStyle/>
        <a:p>
          <a:endParaRPr lang="en-US"/>
        </a:p>
      </dgm:t>
    </dgm:pt>
    <dgm:pt modelId="{57BC5285-858D-4192-A757-3BC29BDCA254}">
      <dgm:prSet phldrT="[Text]" custT="1"/>
      <dgm:spPr/>
      <dgm:t>
        <a:bodyPr/>
        <a:lstStyle/>
        <a:p>
          <a:r>
            <a:rPr lang="en-US" sz="2000" b="1" dirty="0" smtClean="0"/>
            <a:t>Graduate student </a:t>
          </a:r>
          <a:r>
            <a:rPr lang="en-US" sz="900" dirty="0" smtClean="0"/>
            <a:t>is paid to do research in a group led by a faculty (Principle investigator)5-6 </a:t>
          </a:r>
          <a:r>
            <a:rPr lang="en-US" sz="900" dirty="0" err="1" smtClean="0"/>
            <a:t>yearssome</a:t>
          </a:r>
          <a:r>
            <a:rPr lang="en-US" sz="900" dirty="0" smtClean="0"/>
            <a:t> courses, original research, thesis</a:t>
          </a:r>
          <a:endParaRPr lang="en-US" sz="900" dirty="0"/>
        </a:p>
      </dgm:t>
    </dgm:pt>
    <dgm:pt modelId="{8C39216D-86A1-4532-8DEE-6037AF78891A}" type="parTrans" cxnId="{4B065DD0-F198-4DEB-9432-AD3553D54EFB}">
      <dgm:prSet/>
      <dgm:spPr/>
      <dgm:t>
        <a:bodyPr/>
        <a:lstStyle/>
        <a:p>
          <a:endParaRPr lang="en-US"/>
        </a:p>
      </dgm:t>
    </dgm:pt>
    <dgm:pt modelId="{F948C740-E2EF-424E-86E1-B49866F8C839}" type="sibTrans" cxnId="{4B065DD0-F198-4DEB-9432-AD3553D54EFB}">
      <dgm:prSet/>
      <dgm:spPr/>
      <dgm:t>
        <a:bodyPr/>
        <a:lstStyle/>
        <a:p>
          <a:endParaRPr lang="en-US"/>
        </a:p>
      </dgm:t>
    </dgm:pt>
    <dgm:pt modelId="{67B9A6DD-46ED-4C65-8846-6901932852BA}">
      <dgm:prSet/>
      <dgm:spPr/>
      <dgm:t>
        <a:bodyPr/>
        <a:lstStyle/>
        <a:p>
          <a:r>
            <a:rPr lang="en-US" b="1" dirty="0" smtClean="0"/>
            <a:t>Post Doc </a:t>
          </a:r>
          <a:r>
            <a:rPr lang="en-US" dirty="0" smtClean="0"/>
            <a:t>–1-2  year terms at different universities </a:t>
          </a:r>
          <a:endParaRPr lang="en-US" dirty="0"/>
        </a:p>
      </dgm:t>
    </dgm:pt>
    <dgm:pt modelId="{E44E0EB1-A640-49FA-89ED-F9BA01E14AC7}" type="parTrans" cxnId="{13993DFE-6E58-44E0-8811-1B8B6BE52B04}">
      <dgm:prSet/>
      <dgm:spPr/>
      <dgm:t>
        <a:bodyPr/>
        <a:lstStyle/>
        <a:p>
          <a:endParaRPr lang="en-US"/>
        </a:p>
      </dgm:t>
    </dgm:pt>
    <dgm:pt modelId="{6D3C307F-439D-4F88-ADF5-087CD03B38CB}" type="sibTrans" cxnId="{13993DFE-6E58-44E0-8811-1B8B6BE52B04}">
      <dgm:prSet/>
      <dgm:spPr/>
      <dgm:t>
        <a:bodyPr/>
        <a:lstStyle/>
        <a:p>
          <a:endParaRPr lang="en-US"/>
        </a:p>
      </dgm:t>
    </dgm:pt>
    <dgm:pt modelId="{313C4D01-BB85-4740-8978-B7A291B6DB5D}">
      <dgm:prSet custT="1"/>
      <dgm:spPr/>
      <dgm:t>
        <a:bodyPr/>
        <a:lstStyle/>
        <a:p>
          <a:r>
            <a:rPr lang="en-US" sz="2000" b="1" dirty="0" smtClean="0"/>
            <a:t>Ph.D.  </a:t>
          </a:r>
          <a:r>
            <a:rPr lang="en-US" sz="900" b="1" dirty="0" smtClean="0"/>
            <a:t>can become faculty, principle investigator researcher, industry</a:t>
          </a:r>
          <a:endParaRPr lang="en-US" sz="900" dirty="0" smtClean="0"/>
        </a:p>
      </dgm:t>
    </dgm:pt>
    <dgm:pt modelId="{B9AC8B22-CBC5-409D-AF4A-7C1F15ED5AF4}" type="parTrans" cxnId="{EBE2B196-E9BF-4AD5-9304-0071A161F7D4}">
      <dgm:prSet/>
      <dgm:spPr/>
      <dgm:t>
        <a:bodyPr/>
        <a:lstStyle/>
        <a:p>
          <a:endParaRPr lang="en-US"/>
        </a:p>
      </dgm:t>
    </dgm:pt>
    <dgm:pt modelId="{C7E1527C-575F-4DFC-8553-07D222062AB3}" type="sibTrans" cxnId="{EBE2B196-E9BF-4AD5-9304-0071A161F7D4}">
      <dgm:prSet/>
      <dgm:spPr/>
      <dgm:t>
        <a:bodyPr/>
        <a:lstStyle/>
        <a:p>
          <a:endParaRPr lang="en-US"/>
        </a:p>
      </dgm:t>
    </dgm:pt>
    <dgm:pt modelId="{AD32D6E2-F2BE-4060-9778-95C27731B6C7}">
      <dgm:prSet custT="1"/>
      <dgm:spPr/>
      <dgm:t>
        <a:bodyPr/>
        <a:lstStyle/>
        <a:p>
          <a:r>
            <a:rPr lang="en-US" sz="2000" dirty="0" smtClean="0"/>
            <a:t>Associates Degree- </a:t>
          </a:r>
          <a:r>
            <a:rPr lang="en-US" sz="1100" dirty="0" smtClean="0"/>
            <a:t>Community College</a:t>
          </a:r>
          <a:endParaRPr lang="en-US" sz="1100" dirty="0"/>
        </a:p>
      </dgm:t>
    </dgm:pt>
    <dgm:pt modelId="{B421058D-570D-40D4-8DE3-7C91D64DE3CA}" type="parTrans" cxnId="{C5E0C90D-E2FF-4CCB-9DC9-FE82FCEC37D0}">
      <dgm:prSet/>
      <dgm:spPr/>
      <dgm:t>
        <a:bodyPr/>
        <a:lstStyle/>
        <a:p>
          <a:endParaRPr lang="en-US"/>
        </a:p>
      </dgm:t>
    </dgm:pt>
    <dgm:pt modelId="{0B4323C1-C440-41D8-A3E9-CDE98B768A10}" type="sibTrans" cxnId="{C5E0C90D-E2FF-4CCB-9DC9-FE82FCEC37D0}">
      <dgm:prSet/>
      <dgm:spPr/>
      <dgm:t>
        <a:bodyPr/>
        <a:lstStyle/>
        <a:p>
          <a:endParaRPr lang="en-US"/>
        </a:p>
      </dgm:t>
    </dgm:pt>
    <dgm:pt modelId="{44C641C3-583F-4F02-B1B3-B358B491078D}" type="pres">
      <dgm:prSet presAssocID="{CD98AB79-6BC9-4A2E-AF27-4DC0E8809CB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41407-6F47-47C6-95EC-E84A0618011B}" type="pres">
      <dgm:prSet presAssocID="{AD32D6E2-F2BE-4060-9778-95C27731B6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B05FE-2778-4313-A58D-1BDBE654D6EA}" type="pres">
      <dgm:prSet presAssocID="{0B4323C1-C440-41D8-A3E9-CDE98B768A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792BA52-3393-4E70-81E9-F96C0414527A}" type="pres">
      <dgm:prSet presAssocID="{0B4323C1-C440-41D8-A3E9-CDE98B768A1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3130C64-7187-470F-A718-038F7EFE0E43}" type="pres">
      <dgm:prSet presAssocID="{599DC335-CA38-4B4F-A557-7A70C1B6F97B}" presName="node" presStyleLbl="node1" presStyleIdx="1" presStyleCnt="6" custLinFactNeighborX="718" custLinFactNeighborY="25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78EB0-8F7C-4C6B-BF90-4E11CFC24FAB}" type="pres">
      <dgm:prSet presAssocID="{382FD3C8-BFB9-45FA-9E69-343CABDFCA2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DBB9D67-E72F-48FF-80DF-D09A3F3E4A36}" type="pres">
      <dgm:prSet presAssocID="{382FD3C8-BFB9-45FA-9E69-343CABDFCA2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D210555-0E2C-4C51-8330-B1BDA59561B1}" type="pres">
      <dgm:prSet presAssocID="{33312DA9-7962-4156-A3CE-FACBAA2726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2416F-3568-40F4-9F9B-DF2A7E12EB34}" type="pres">
      <dgm:prSet presAssocID="{DA1F3D3E-6810-408B-9619-EF6A615E81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9E9FE72-F86A-42ED-B832-77FB487CF49E}" type="pres">
      <dgm:prSet presAssocID="{DA1F3D3E-6810-408B-9619-EF6A615E81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1DF902D-EF23-409D-AA51-FDB63E7BFBD9}" type="pres">
      <dgm:prSet presAssocID="{57BC5285-858D-4192-A757-3BC29BDCA254}" presName="node" presStyleLbl="node1" presStyleIdx="3" presStyleCnt="6" custScaleX="102804" custScaleY="12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365CF-9C16-4BDF-BACC-4B3379891329}" type="pres">
      <dgm:prSet presAssocID="{F948C740-E2EF-424E-86E1-B49866F8C83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411533A-7ECA-4AE6-A7E1-3366457648BA}" type="pres">
      <dgm:prSet presAssocID="{F948C740-E2EF-424E-86E1-B49866F8C83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268169A-E036-4D73-9C6F-911B1EBE923A}" type="pres">
      <dgm:prSet presAssocID="{313C4D01-BB85-4740-8978-B7A291B6DB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25564-C90C-4AC9-9CFB-19BA54984347}" type="pres">
      <dgm:prSet presAssocID="{C7E1527C-575F-4DFC-8553-07D222062AB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B48DB4C-4BDF-43EA-BCEB-3AC3FC79DE50}" type="pres">
      <dgm:prSet presAssocID="{C7E1527C-575F-4DFC-8553-07D222062AB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E6792EC-5A4C-4EAD-9EE9-5DA354675934}" type="pres">
      <dgm:prSet presAssocID="{67B9A6DD-46ED-4C65-8846-6901932852BA}" presName="node" presStyleLbl="node1" presStyleIdx="5" presStyleCnt="6" custLinFactNeighborX="-955" custLinFactNeighborY="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D7277-A2B7-4F89-BC0A-77E98E041155}" type="presOf" srcId="{33312DA9-7962-4156-A3CE-FACBAA27267B}" destId="{BD210555-0E2C-4C51-8330-B1BDA59561B1}" srcOrd="0" destOrd="0" presId="urn:microsoft.com/office/officeart/2005/8/layout/process2"/>
    <dgm:cxn modelId="{232511B6-BC3F-47DE-93A8-96A2694F720A}" type="presOf" srcId="{C7E1527C-575F-4DFC-8553-07D222062AB3}" destId="{DB48DB4C-4BDF-43EA-BCEB-3AC3FC79DE50}" srcOrd="1" destOrd="0" presId="urn:microsoft.com/office/officeart/2005/8/layout/process2"/>
    <dgm:cxn modelId="{CDFD8D23-ED85-47FD-8FE9-6CC4D2A74C39}" type="presOf" srcId="{C7E1527C-575F-4DFC-8553-07D222062AB3}" destId="{4F425564-C90C-4AC9-9CFB-19BA54984347}" srcOrd="0" destOrd="0" presId="urn:microsoft.com/office/officeart/2005/8/layout/process2"/>
    <dgm:cxn modelId="{DA74FC20-3F29-42AE-B52C-C3AC7B3A1B76}" type="presOf" srcId="{DA1F3D3E-6810-408B-9619-EF6A615E8160}" destId="{B9E9FE72-F86A-42ED-B832-77FB487CF49E}" srcOrd="1" destOrd="0" presId="urn:microsoft.com/office/officeart/2005/8/layout/process2"/>
    <dgm:cxn modelId="{3AE23479-C499-429A-B0F7-199DE4248181}" type="presOf" srcId="{AD32D6E2-F2BE-4060-9778-95C27731B6C7}" destId="{66141407-6F47-47C6-95EC-E84A0618011B}" srcOrd="0" destOrd="0" presId="urn:microsoft.com/office/officeart/2005/8/layout/process2"/>
    <dgm:cxn modelId="{F01A09B9-B130-4C21-A78A-D9E38696C13B}" type="presOf" srcId="{313C4D01-BB85-4740-8978-B7A291B6DB5D}" destId="{9268169A-E036-4D73-9C6F-911B1EBE923A}" srcOrd="0" destOrd="0" presId="urn:microsoft.com/office/officeart/2005/8/layout/process2"/>
    <dgm:cxn modelId="{826ECDA1-51A4-474B-A441-F5B69DE3DB5D}" type="presOf" srcId="{599DC335-CA38-4B4F-A557-7A70C1B6F97B}" destId="{E3130C64-7187-470F-A718-038F7EFE0E43}" srcOrd="0" destOrd="0" presId="urn:microsoft.com/office/officeart/2005/8/layout/process2"/>
    <dgm:cxn modelId="{C5E0C90D-E2FF-4CCB-9DC9-FE82FCEC37D0}" srcId="{CD98AB79-6BC9-4A2E-AF27-4DC0E8809CB8}" destId="{AD32D6E2-F2BE-4060-9778-95C27731B6C7}" srcOrd="0" destOrd="0" parTransId="{B421058D-570D-40D4-8DE3-7C91D64DE3CA}" sibTransId="{0B4323C1-C440-41D8-A3E9-CDE98B768A10}"/>
    <dgm:cxn modelId="{59686AD7-6534-48D8-921A-E77BB84EF2AC}" srcId="{CD98AB79-6BC9-4A2E-AF27-4DC0E8809CB8}" destId="{599DC335-CA38-4B4F-A557-7A70C1B6F97B}" srcOrd="1" destOrd="0" parTransId="{6A344285-2443-4F7F-AC06-1C906799D857}" sibTransId="{382FD3C8-BFB9-45FA-9E69-343CABDFCA27}"/>
    <dgm:cxn modelId="{9D82AF71-D7C4-4081-AD73-73E7FEAA7344}" type="presOf" srcId="{0B4323C1-C440-41D8-A3E9-CDE98B768A10}" destId="{B792BA52-3393-4E70-81E9-F96C0414527A}" srcOrd="1" destOrd="0" presId="urn:microsoft.com/office/officeart/2005/8/layout/process2"/>
    <dgm:cxn modelId="{0F17FAC1-35E3-41D0-970F-6F1C067E35EF}" type="presOf" srcId="{67B9A6DD-46ED-4C65-8846-6901932852BA}" destId="{5E6792EC-5A4C-4EAD-9EE9-5DA354675934}" srcOrd="0" destOrd="0" presId="urn:microsoft.com/office/officeart/2005/8/layout/process2"/>
    <dgm:cxn modelId="{B8F9ABDB-6E9A-44C1-8594-8D2D62C1D1C1}" type="presOf" srcId="{CD98AB79-6BC9-4A2E-AF27-4DC0E8809CB8}" destId="{44C641C3-583F-4F02-B1B3-B358B491078D}" srcOrd="0" destOrd="0" presId="urn:microsoft.com/office/officeart/2005/8/layout/process2"/>
    <dgm:cxn modelId="{61ECFC2E-7415-4B99-AB31-E6AE42F2F463}" type="presOf" srcId="{F948C740-E2EF-424E-86E1-B49866F8C839}" destId="{A68365CF-9C16-4BDF-BACC-4B3379891329}" srcOrd="0" destOrd="0" presId="urn:microsoft.com/office/officeart/2005/8/layout/process2"/>
    <dgm:cxn modelId="{13993DFE-6E58-44E0-8811-1B8B6BE52B04}" srcId="{CD98AB79-6BC9-4A2E-AF27-4DC0E8809CB8}" destId="{67B9A6DD-46ED-4C65-8846-6901932852BA}" srcOrd="5" destOrd="0" parTransId="{E44E0EB1-A640-49FA-89ED-F9BA01E14AC7}" sibTransId="{6D3C307F-439D-4F88-ADF5-087CD03B38CB}"/>
    <dgm:cxn modelId="{9BCBB0C2-DCD2-462A-90FB-4A7C31D5C4C5}" type="presOf" srcId="{57BC5285-858D-4192-A757-3BC29BDCA254}" destId="{C1DF902D-EF23-409D-AA51-FDB63E7BFBD9}" srcOrd="0" destOrd="0" presId="urn:microsoft.com/office/officeart/2005/8/layout/process2"/>
    <dgm:cxn modelId="{4483A2EC-67E8-4C97-BEA1-F45CC09646DF}" type="presOf" srcId="{DA1F3D3E-6810-408B-9619-EF6A615E8160}" destId="{2922416F-3568-40F4-9F9B-DF2A7E12EB34}" srcOrd="0" destOrd="0" presId="urn:microsoft.com/office/officeart/2005/8/layout/process2"/>
    <dgm:cxn modelId="{EA5E1D87-0EA9-4BA1-8D00-ADA55D311D69}" type="presOf" srcId="{382FD3C8-BFB9-45FA-9E69-343CABDFCA27}" destId="{6DBB9D67-E72F-48FF-80DF-D09A3F3E4A36}" srcOrd="1" destOrd="0" presId="urn:microsoft.com/office/officeart/2005/8/layout/process2"/>
    <dgm:cxn modelId="{509BF3FA-9E19-426F-8AF4-77367E349ED0}" type="presOf" srcId="{F948C740-E2EF-424E-86E1-B49866F8C839}" destId="{4411533A-7ECA-4AE6-A7E1-3366457648BA}" srcOrd="1" destOrd="0" presId="urn:microsoft.com/office/officeart/2005/8/layout/process2"/>
    <dgm:cxn modelId="{0F7E18F9-8707-4FBD-8FB4-15869D56097B}" type="presOf" srcId="{0B4323C1-C440-41D8-A3E9-CDE98B768A10}" destId="{EB5B05FE-2778-4313-A58D-1BDBE654D6EA}" srcOrd="0" destOrd="0" presId="urn:microsoft.com/office/officeart/2005/8/layout/process2"/>
    <dgm:cxn modelId="{4B065DD0-F198-4DEB-9432-AD3553D54EFB}" srcId="{CD98AB79-6BC9-4A2E-AF27-4DC0E8809CB8}" destId="{57BC5285-858D-4192-A757-3BC29BDCA254}" srcOrd="3" destOrd="0" parTransId="{8C39216D-86A1-4532-8DEE-6037AF78891A}" sibTransId="{F948C740-E2EF-424E-86E1-B49866F8C839}"/>
    <dgm:cxn modelId="{2DFF081D-4DF0-484E-9E8C-4DE7F05830C3}" srcId="{CD98AB79-6BC9-4A2E-AF27-4DC0E8809CB8}" destId="{33312DA9-7962-4156-A3CE-FACBAA27267B}" srcOrd="2" destOrd="0" parTransId="{985B67D3-896C-4C7A-9018-FBD8859210C9}" sibTransId="{DA1F3D3E-6810-408B-9619-EF6A615E8160}"/>
    <dgm:cxn modelId="{98E485F7-A454-4C39-BA6F-85F16175F0FC}" type="presOf" srcId="{382FD3C8-BFB9-45FA-9E69-343CABDFCA27}" destId="{FB978EB0-8F7C-4C6B-BF90-4E11CFC24FAB}" srcOrd="0" destOrd="0" presId="urn:microsoft.com/office/officeart/2005/8/layout/process2"/>
    <dgm:cxn modelId="{EBE2B196-E9BF-4AD5-9304-0071A161F7D4}" srcId="{CD98AB79-6BC9-4A2E-AF27-4DC0E8809CB8}" destId="{313C4D01-BB85-4740-8978-B7A291B6DB5D}" srcOrd="4" destOrd="0" parTransId="{B9AC8B22-CBC5-409D-AF4A-7C1F15ED5AF4}" sibTransId="{C7E1527C-575F-4DFC-8553-07D222062AB3}"/>
    <dgm:cxn modelId="{1C445893-077F-4B04-8E4E-BEC201D8F8EB}" type="presParOf" srcId="{44C641C3-583F-4F02-B1B3-B358B491078D}" destId="{66141407-6F47-47C6-95EC-E84A0618011B}" srcOrd="0" destOrd="0" presId="urn:microsoft.com/office/officeart/2005/8/layout/process2"/>
    <dgm:cxn modelId="{F3BB8FE1-4447-4057-9DB4-5E3F11D78437}" type="presParOf" srcId="{44C641C3-583F-4F02-B1B3-B358B491078D}" destId="{EB5B05FE-2778-4313-A58D-1BDBE654D6EA}" srcOrd="1" destOrd="0" presId="urn:microsoft.com/office/officeart/2005/8/layout/process2"/>
    <dgm:cxn modelId="{DA0A37A6-E555-4536-BEDD-04EFDF85041D}" type="presParOf" srcId="{EB5B05FE-2778-4313-A58D-1BDBE654D6EA}" destId="{B792BA52-3393-4E70-81E9-F96C0414527A}" srcOrd="0" destOrd="0" presId="urn:microsoft.com/office/officeart/2005/8/layout/process2"/>
    <dgm:cxn modelId="{B9DF3B59-1832-40EA-B403-DC7C9EE2F276}" type="presParOf" srcId="{44C641C3-583F-4F02-B1B3-B358B491078D}" destId="{E3130C64-7187-470F-A718-038F7EFE0E43}" srcOrd="2" destOrd="0" presId="urn:microsoft.com/office/officeart/2005/8/layout/process2"/>
    <dgm:cxn modelId="{54E6A8B9-EEE5-44A0-8B2B-E4E54F24C14E}" type="presParOf" srcId="{44C641C3-583F-4F02-B1B3-B358B491078D}" destId="{FB978EB0-8F7C-4C6B-BF90-4E11CFC24FAB}" srcOrd="3" destOrd="0" presId="urn:microsoft.com/office/officeart/2005/8/layout/process2"/>
    <dgm:cxn modelId="{3AE82042-11C9-44CF-BFE9-968AB02D5185}" type="presParOf" srcId="{FB978EB0-8F7C-4C6B-BF90-4E11CFC24FAB}" destId="{6DBB9D67-E72F-48FF-80DF-D09A3F3E4A36}" srcOrd="0" destOrd="0" presId="urn:microsoft.com/office/officeart/2005/8/layout/process2"/>
    <dgm:cxn modelId="{21D9ACA6-EA4D-4A5A-922B-2C32E592BAE3}" type="presParOf" srcId="{44C641C3-583F-4F02-B1B3-B358B491078D}" destId="{BD210555-0E2C-4C51-8330-B1BDA59561B1}" srcOrd="4" destOrd="0" presId="urn:microsoft.com/office/officeart/2005/8/layout/process2"/>
    <dgm:cxn modelId="{0854EC72-D2E1-4474-9510-E991B3C149FE}" type="presParOf" srcId="{44C641C3-583F-4F02-B1B3-B358B491078D}" destId="{2922416F-3568-40F4-9F9B-DF2A7E12EB34}" srcOrd="5" destOrd="0" presId="urn:microsoft.com/office/officeart/2005/8/layout/process2"/>
    <dgm:cxn modelId="{0E63DA3F-6F28-4DED-A4C8-35500CF46DDC}" type="presParOf" srcId="{2922416F-3568-40F4-9F9B-DF2A7E12EB34}" destId="{B9E9FE72-F86A-42ED-B832-77FB487CF49E}" srcOrd="0" destOrd="0" presId="urn:microsoft.com/office/officeart/2005/8/layout/process2"/>
    <dgm:cxn modelId="{66BC2447-9B4E-4D22-A730-D617FB4EDF80}" type="presParOf" srcId="{44C641C3-583F-4F02-B1B3-B358B491078D}" destId="{C1DF902D-EF23-409D-AA51-FDB63E7BFBD9}" srcOrd="6" destOrd="0" presId="urn:microsoft.com/office/officeart/2005/8/layout/process2"/>
    <dgm:cxn modelId="{C62C8DF9-9C92-4300-B909-50219DF95A71}" type="presParOf" srcId="{44C641C3-583F-4F02-B1B3-B358B491078D}" destId="{A68365CF-9C16-4BDF-BACC-4B3379891329}" srcOrd="7" destOrd="0" presId="urn:microsoft.com/office/officeart/2005/8/layout/process2"/>
    <dgm:cxn modelId="{0121AA24-7916-4BE6-B6DE-73C934B5B3B6}" type="presParOf" srcId="{A68365CF-9C16-4BDF-BACC-4B3379891329}" destId="{4411533A-7ECA-4AE6-A7E1-3366457648BA}" srcOrd="0" destOrd="0" presId="urn:microsoft.com/office/officeart/2005/8/layout/process2"/>
    <dgm:cxn modelId="{C53FF006-C655-4F28-B13D-7937972AE61F}" type="presParOf" srcId="{44C641C3-583F-4F02-B1B3-B358B491078D}" destId="{9268169A-E036-4D73-9C6F-911B1EBE923A}" srcOrd="8" destOrd="0" presId="urn:microsoft.com/office/officeart/2005/8/layout/process2"/>
    <dgm:cxn modelId="{8911E42A-DAF1-47A2-8063-56938B657A16}" type="presParOf" srcId="{44C641C3-583F-4F02-B1B3-B358B491078D}" destId="{4F425564-C90C-4AC9-9CFB-19BA54984347}" srcOrd="9" destOrd="0" presId="urn:microsoft.com/office/officeart/2005/8/layout/process2"/>
    <dgm:cxn modelId="{44A9C127-77C9-4586-97F3-237B6384D690}" type="presParOf" srcId="{4F425564-C90C-4AC9-9CFB-19BA54984347}" destId="{DB48DB4C-4BDF-43EA-BCEB-3AC3FC79DE50}" srcOrd="0" destOrd="0" presId="urn:microsoft.com/office/officeart/2005/8/layout/process2"/>
    <dgm:cxn modelId="{21877994-1644-4FA8-80E6-3E90BDC468FE}" type="presParOf" srcId="{44C641C3-583F-4F02-B1B3-B358B491078D}" destId="{5E6792EC-5A4C-4EAD-9EE9-5DA35467593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1407-6F47-47C6-95EC-E84A0618011B}">
      <dsp:nvSpPr>
        <dsp:cNvPr id="0" name=""/>
        <dsp:cNvSpPr/>
      </dsp:nvSpPr>
      <dsp:spPr>
        <a:xfrm>
          <a:off x="712221" y="4380"/>
          <a:ext cx="2333015" cy="5832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Associates Degree- </a:t>
          </a:r>
          <a:r>
            <a:rPr lang="en-US" sz="1100" kern="1200" dirty="0" smtClean="0"/>
            <a:t>Community College</a:t>
          </a:r>
          <a:endParaRPr lang="en-US" sz="1100" kern="1200" dirty="0"/>
        </a:p>
      </dsp:txBody>
      <dsp:txXfrm>
        <a:off x="729304" y="21463"/>
        <a:ext cx="2298849" cy="549087"/>
      </dsp:txXfrm>
    </dsp:sp>
    <dsp:sp modelId="{EB5B05FE-2778-4313-A58D-1BDBE654D6EA}">
      <dsp:nvSpPr>
        <dsp:cNvPr id="0" name=""/>
        <dsp:cNvSpPr/>
      </dsp:nvSpPr>
      <dsp:spPr>
        <a:xfrm rot="5339292">
          <a:off x="1750125" y="639013"/>
          <a:ext cx="273959" cy="26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807670" y="633272"/>
        <a:ext cx="157478" cy="195220"/>
      </dsp:txXfrm>
    </dsp:sp>
    <dsp:sp modelId="{E3130C64-7187-470F-A718-038F7EFE0E43}">
      <dsp:nvSpPr>
        <dsp:cNvPr id="0" name=""/>
        <dsp:cNvSpPr/>
      </dsp:nvSpPr>
      <dsp:spPr>
        <a:xfrm>
          <a:off x="728972" y="952856"/>
          <a:ext cx="2333015" cy="583253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Bachelors</a:t>
          </a:r>
          <a:endParaRPr lang="en-US" sz="2000" kern="1200" dirty="0"/>
        </a:p>
      </dsp:txBody>
      <dsp:txXfrm>
        <a:off x="746055" y="969939"/>
        <a:ext cx="2298849" cy="549087"/>
      </dsp:txXfrm>
    </dsp:sp>
    <dsp:sp modelId="{FB978EB0-8F7C-4C6B-BF90-4E11CFC24FAB}">
      <dsp:nvSpPr>
        <dsp:cNvPr id="0" name=""/>
        <dsp:cNvSpPr/>
      </dsp:nvSpPr>
      <dsp:spPr>
        <a:xfrm rot="5471856">
          <a:off x="1805325" y="1513894"/>
          <a:ext cx="163559" cy="26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808879" y="1563351"/>
        <a:ext cx="157478" cy="114491"/>
      </dsp:txXfrm>
    </dsp:sp>
    <dsp:sp modelId="{BD210555-0E2C-4C51-8330-B1BDA59561B1}">
      <dsp:nvSpPr>
        <dsp:cNvPr id="0" name=""/>
        <dsp:cNvSpPr/>
      </dsp:nvSpPr>
      <dsp:spPr>
        <a:xfrm>
          <a:off x="712221" y="1754142"/>
          <a:ext cx="2333015" cy="583253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Master Degree- </a:t>
          </a:r>
          <a:r>
            <a:rPr lang="en-US" sz="900" b="1" kern="1200" dirty="0" smtClean="0"/>
            <a:t>1-2 years</a:t>
          </a:r>
          <a:endParaRPr lang="en-US" sz="900" kern="1200" dirty="0"/>
        </a:p>
      </dsp:txBody>
      <dsp:txXfrm>
        <a:off x="729304" y="1771225"/>
        <a:ext cx="2298849" cy="549087"/>
      </dsp:txXfrm>
    </dsp:sp>
    <dsp:sp modelId="{2922416F-3568-40F4-9F9B-DF2A7E12EB34}">
      <dsp:nvSpPr>
        <dsp:cNvPr id="0" name=""/>
        <dsp:cNvSpPr/>
      </dsp:nvSpPr>
      <dsp:spPr>
        <a:xfrm rot="5400000">
          <a:off x="1769369" y="2351977"/>
          <a:ext cx="218720" cy="26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9990" y="2373849"/>
        <a:ext cx="157478" cy="153104"/>
      </dsp:txXfrm>
    </dsp:sp>
    <dsp:sp modelId="{C1DF902D-EF23-409D-AA51-FDB63E7BFBD9}">
      <dsp:nvSpPr>
        <dsp:cNvPr id="0" name=""/>
        <dsp:cNvSpPr/>
      </dsp:nvSpPr>
      <dsp:spPr>
        <a:xfrm>
          <a:off x="679512" y="2629023"/>
          <a:ext cx="2398433" cy="753983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Graduate student </a:t>
          </a:r>
          <a:r>
            <a:rPr lang="en-US" sz="900" kern="1200" dirty="0" smtClean="0"/>
            <a:t>is paid to do research in a group led by a faculty (Principle investigator)5-6 </a:t>
          </a:r>
          <a:r>
            <a:rPr lang="en-US" sz="900" kern="1200" dirty="0" err="1" smtClean="0"/>
            <a:t>yearssome</a:t>
          </a:r>
          <a:r>
            <a:rPr lang="en-US" sz="900" kern="1200" dirty="0" smtClean="0"/>
            <a:t> courses, original research, thesis</a:t>
          </a:r>
          <a:endParaRPr lang="en-US" sz="900" kern="1200" dirty="0"/>
        </a:p>
      </dsp:txBody>
      <dsp:txXfrm>
        <a:off x="701595" y="2651106"/>
        <a:ext cx="2354267" cy="709817"/>
      </dsp:txXfrm>
    </dsp:sp>
    <dsp:sp modelId="{A68365CF-9C16-4BDF-BACC-4B3379891329}">
      <dsp:nvSpPr>
        <dsp:cNvPr id="0" name=""/>
        <dsp:cNvSpPr/>
      </dsp:nvSpPr>
      <dsp:spPr>
        <a:xfrm rot="5400000">
          <a:off x="1769369" y="3397588"/>
          <a:ext cx="218720" cy="26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799990" y="3419460"/>
        <a:ext cx="157478" cy="153104"/>
      </dsp:txXfrm>
    </dsp:sp>
    <dsp:sp modelId="{9268169A-E036-4D73-9C6F-911B1EBE923A}">
      <dsp:nvSpPr>
        <dsp:cNvPr id="0" name=""/>
        <dsp:cNvSpPr/>
      </dsp:nvSpPr>
      <dsp:spPr>
        <a:xfrm>
          <a:off x="712221" y="3674634"/>
          <a:ext cx="2333015" cy="583253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Ph.D.  </a:t>
          </a:r>
          <a:r>
            <a:rPr lang="en-US" sz="900" b="1" kern="1200" dirty="0" smtClean="0"/>
            <a:t>can become faculty, principle investigator researcher, industry</a:t>
          </a:r>
          <a:endParaRPr lang="en-US" sz="900" kern="1200" dirty="0" smtClean="0"/>
        </a:p>
      </dsp:txBody>
      <dsp:txXfrm>
        <a:off x="729304" y="3691717"/>
        <a:ext cx="2298849" cy="549087"/>
      </dsp:txXfrm>
    </dsp:sp>
    <dsp:sp modelId="{4F425564-C90C-4AC9-9CFB-19BA54984347}">
      <dsp:nvSpPr>
        <dsp:cNvPr id="0" name=""/>
        <dsp:cNvSpPr/>
      </dsp:nvSpPr>
      <dsp:spPr>
        <a:xfrm rot="5487333">
          <a:off x="1757455" y="4273453"/>
          <a:ext cx="220267" cy="26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789689" y="4294562"/>
        <a:ext cx="157478" cy="154187"/>
      </dsp:txXfrm>
    </dsp:sp>
    <dsp:sp modelId="{5E6792EC-5A4C-4EAD-9EE9-5DA354675934}">
      <dsp:nvSpPr>
        <dsp:cNvPr id="0" name=""/>
        <dsp:cNvSpPr/>
      </dsp:nvSpPr>
      <dsp:spPr>
        <a:xfrm>
          <a:off x="689941" y="4551483"/>
          <a:ext cx="2333015" cy="58325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Post Doc </a:t>
          </a:r>
          <a:r>
            <a:rPr lang="en-US" sz="1500" kern="1200" dirty="0" smtClean="0"/>
            <a:t>–1-2  year terms at different universities </a:t>
          </a:r>
          <a:endParaRPr lang="en-US" sz="1500" kern="1200" dirty="0"/>
        </a:p>
      </dsp:txBody>
      <dsp:txXfrm>
        <a:off x="707024" y="4568566"/>
        <a:ext cx="2298849" cy="549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C838-0425-448C-AA78-F60541D25E9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6191-7681-41F9-893A-801EDD18F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we’ll be focusing on solar</a:t>
            </a:r>
            <a:r>
              <a:rPr lang="en-US" baseline="0" dirty="0" smtClean="0"/>
              <a:t> energy, but there are so many areas that need research and innovation!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3FF6E-8663-4FD7-8993-D1EC30A5A83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8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6191-7681-41F9-893A-801EDD18F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6191-7681-41F9-893A-801EDD18F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Cyanidin</a:t>
            </a:r>
            <a:r>
              <a:rPr lang="en-US" dirty="0" smtClean="0"/>
              <a:t> is found in cherries,</a:t>
            </a:r>
            <a:r>
              <a:rPr lang="en-US" baseline="0" dirty="0" smtClean="0"/>
              <a:t> blackberries, blueberries, </a:t>
            </a:r>
            <a:r>
              <a:rPr lang="en-US" baseline="0" dirty="0" err="1" smtClean="0"/>
              <a:t>rasperrries</a:t>
            </a:r>
            <a:r>
              <a:rPr lang="en-US" baseline="0" dirty="0" smtClean="0"/>
              <a:t> etc. Anthocyanin is the class of molecules containing the absorbing structure highlighted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6191-7681-41F9-893A-801EDD18F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Cyanidin</a:t>
            </a:r>
            <a:r>
              <a:rPr lang="en-US" dirty="0" smtClean="0"/>
              <a:t> is found in cherries,</a:t>
            </a:r>
            <a:r>
              <a:rPr lang="en-US" baseline="0" dirty="0" smtClean="0"/>
              <a:t> blackberries, blueberries, </a:t>
            </a:r>
            <a:r>
              <a:rPr lang="en-US" baseline="0" dirty="0" err="1" smtClean="0"/>
              <a:t>rasperrries</a:t>
            </a:r>
            <a:r>
              <a:rPr lang="en-US" baseline="0" dirty="0" smtClean="0"/>
              <a:t> etc. Anthocyanin is the class of molecules containing the absorbing structure highlighted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6191-7681-41F9-893A-801EDD18FB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Cyanidin</a:t>
            </a:r>
            <a:r>
              <a:rPr lang="en-US" dirty="0" smtClean="0"/>
              <a:t> is found in cherries,</a:t>
            </a:r>
            <a:r>
              <a:rPr lang="en-US" baseline="0" dirty="0" smtClean="0"/>
              <a:t> blackberries, blueberries, </a:t>
            </a:r>
            <a:r>
              <a:rPr lang="en-US" baseline="0" dirty="0" err="1" smtClean="0"/>
              <a:t>rasperrries</a:t>
            </a:r>
            <a:r>
              <a:rPr lang="en-US" baseline="0" dirty="0" smtClean="0"/>
              <a:t> etc. Anthocyanin is the class of molecules containing the absorbing structure highlighted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6191-7681-41F9-893A-801EDD18F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1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3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1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4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9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4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8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9C75-10D4-47B0-A725-80F2881B1B4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C746-ADFA-4471-A5C0-1093AF13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638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-3509" y="1251714"/>
            <a:ext cx="9151017" cy="113632"/>
          </a:xfrm>
          <a:prstGeom prst="rect">
            <a:avLst/>
          </a:prstGeom>
          <a:solidFill>
            <a:srgbClr val="3F4883"/>
          </a:solidFill>
          <a:ln w="9525">
            <a:noFill/>
            <a:miter lim="800000"/>
            <a:headEnd/>
            <a:tailEnd/>
          </a:ln>
        </p:spPr>
        <p:txBody>
          <a:bodyPr wrap="none" lIns="19047" tIns="9523" rIns="19047" bIns="952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rgbClr val="000000"/>
              </a:solidFill>
              <a:latin typeface="Times" pitchFamily="2" charset="0"/>
            </a:endParaRPr>
          </a:p>
        </p:txBody>
      </p:sp>
      <p:pic>
        <p:nvPicPr>
          <p:cNvPr id="8" name="Picture 7" descr="CEI logo_tag_4C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0" y="228600"/>
            <a:ext cx="2790310" cy="8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Your Own Berry-Sensitized Solar Cell!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[Insert presenter names here]</a:t>
            </a:r>
            <a:endParaRPr lang="en-US" dirty="0"/>
          </a:p>
        </p:txBody>
      </p:sp>
      <p:pic>
        <p:nvPicPr>
          <p:cNvPr id="1026" name="Picture 2" descr="Image result for cei 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53" y="5957196"/>
            <a:ext cx="33909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0777" y="2810350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625" y="4253842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6481" y="419113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774623">
            <a:off x="5365731" y="4506900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0777" y="2810350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625" y="4253842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6481" y="419113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774623">
            <a:off x="5365731" y="4506900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957846" y="2493059"/>
            <a:ext cx="1243343" cy="625509"/>
          </a:xfrm>
          <a:custGeom>
            <a:avLst/>
            <a:gdLst>
              <a:gd name="connsiteX0" fmla="*/ 968721 w 968721"/>
              <a:gd name="connsiteY0" fmla="*/ 253355 h 534012"/>
              <a:gd name="connsiteX1" fmla="*/ 452673 w 968721"/>
              <a:gd name="connsiteY1" fmla="*/ 8911 h 534012"/>
              <a:gd name="connsiteX2" fmla="*/ 0 w 968721"/>
              <a:gd name="connsiteY2" fmla="*/ 534012 h 53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721" h="534012">
                <a:moveTo>
                  <a:pt x="968721" y="253355"/>
                </a:moveTo>
                <a:cubicBezTo>
                  <a:pt x="791423" y="107745"/>
                  <a:pt x="614126" y="-37865"/>
                  <a:pt x="452673" y="8911"/>
                </a:cubicBezTo>
                <a:cubicBezTo>
                  <a:pt x="291220" y="55687"/>
                  <a:pt x="145610" y="294849"/>
                  <a:pt x="0" y="53401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8631" y="3097621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625" y="4253842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6481" y="419113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774623">
            <a:off x="5365731" y="4506900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957846" y="2493059"/>
            <a:ext cx="1243343" cy="625509"/>
          </a:xfrm>
          <a:custGeom>
            <a:avLst/>
            <a:gdLst>
              <a:gd name="connsiteX0" fmla="*/ 968721 w 968721"/>
              <a:gd name="connsiteY0" fmla="*/ 253355 h 534012"/>
              <a:gd name="connsiteX1" fmla="*/ 452673 w 968721"/>
              <a:gd name="connsiteY1" fmla="*/ 8911 h 534012"/>
              <a:gd name="connsiteX2" fmla="*/ 0 w 968721"/>
              <a:gd name="connsiteY2" fmla="*/ 534012 h 53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721" h="534012">
                <a:moveTo>
                  <a:pt x="968721" y="253355"/>
                </a:moveTo>
                <a:cubicBezTo>
                  <a:pt x="791423" y="107745"/>
                  <a:pt x="614126" y="-37865"/>
                  <a:pt x="452673" y="8911"/>
                </a:cubicBezTo>
                <a:cubicBezTo>
                  <a:pt x="291220" y="55687"/>
                  <a:pt x="145610" y="294849"/>
                  <a:pt x="0" y="53401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0476" y="3128957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625" y="4253842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6481" y="419113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774623">
            <a:off x="5365731" y="4506900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920762" y="2740520"/>
            <a:ext cx="1105067" cy="625508"/>
          </a:xfrm>
          <a:custGeom>
            <a:avLst/>
            <a:gdLst>
              <a:gd name="connsiteX0" fmla="*/ 968721 w 968721"/>
              <a:gd name="connsiteY0" fmla="*/ 253355 h 534012"/>
              <a:gd name="connsiteX1" fmla="*/ 452673 w 968721"/>
              <a:gd name="connsiteY1" fmla="*/ 8911 h 534012"/>
              <a:gd name="connsiteX2" fmla="*/ 0 w 968721"/>
              <a:gd name="connsiteY2" fmla="*/ 534012 h 53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721" h="534012">
                <a:moveTo>
                  <a:pt x="968721" y="253355"/>
                </a:moveTo>
                <a:cubicBezTo>
                  <a:pt x="791423" y="107745"/>
                  <a:pt x="614126" y="-37865"/>
                  <a:pt x="452673" y="8911"/>
                </a:cubicBezTo>
                <a:cubicBezTo>
                  <a:pt x="291220" y="55687"/>
                  <a:pt x="145610" y="294849"/>
                  <a:pt x="0" y="534012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7220" y="336602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57625" y="4253842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46481" y="419113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4774623">
            <a:off x="5365731" y="4506900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20570" y="2118511"/>
            <a:ext cx="4592612" cy="1810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17600" y="1587496"/>
            <a:ext cx="193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 (-) flow</a:t>
            </a:r>
            <a:endParaRPr lang="en-US" sz="2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705325" y="2377672"/>
            <a:ext cx="4592612" cy="1810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31504" y="2423950"/>
            <a:ext cx="2212683" cy="37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Hole (+) flow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2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Dye</a:t>
            </a:r>
            <a:endParaRPr lang="en-US" dirty="0"/>
          </a:p>
        </p:txBody>
      </p:sp>
      <p:pic>
        <p:nvPicPr>
          <p:cNvPr id="2050" name="Picture 2" descr="Cyanid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" y="1801941"/>
            <a:ext cx="3646724" cy="24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 rot="20204954">
            <a:off x="697287" y="2411441"/>
            <a:ext cx="2991369" cy="1283332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TextBox 2076"/>
          <p:cNvSpPr txBox="1"/>
          <p:nvPr/>
        </p:nvSpPr>
        <p:spPr>
          <a:xfrm>
            <a:off x="4478951" y="1678794"/>
            <a:ext cx="4375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Absorb Light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Looks red/purple because it absorbs green/yellow!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09718" y="6390769"/>
            <a:ext cx="325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www.orcagrowfilm.com</a:t>
            </a:r>
            <a:endParaRPr lang="en-US" dirty="0"/>
          </a:p>
        </p:txBody>
      </p:sp>
      <p:pic>
        <p:nvPicPr>
          <p:cNvPr id="3074" name="Picture 2" descr="Image result for visible light spectru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33" y="4556142"/>
            <a:ext cx="4482718" cy="18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4" t="22299"/>
          <a:stretch/>
        </p:blipFill>
        <p:spPr>
          <a:xfrm>
            <a:off x="114147" y="5090471"/>
            <a:ext cx="3330119" cy="176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541" y="3348425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Cyanidin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06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Dye</a:t>
            </a:r>
            <a:endParaRPr lang="en-US" dirty="0"/>
          </a:p>
        </p:txBody>
      </p:sp>
      <p:sp>
        <p:nvSpPr>
          <p:cNvPr id="2077" name="TextBox 2076"/>
          <p:cNvSpPr txBox="1"/>
          <p:nvPr/>
        </p:nvSpPr>
        <p:spPr>
          <a:xfrm>
            <a:off x="4478951" y="1678794"/>
            <a:ext cx="4408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Absorb Light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Looks red/purple because it absorbs green/yellow!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Chelates to TiO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more oxygens the better!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-1779797" y="1678794"/>
            <a:ext cx="3559593" cy="3488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9298" y="3256156"/>
            <a:ext cx="5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Ti</a:t>
            </a:r>
            <a:endParaRPr lang="en-US" sz="2800" b="1" dirty="0"/>
          </a:p>
        </p:txBody>
      </p:sp>
      <p:pic>
        <p:nvPicPr>
          <p:cNvPr id="2050" name="Picture 2" descr="Cyanid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391">
            <a:off x="1545254" y="4090838"/>
            <a:ext cx="3168239" cy="21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20176" y="6444899"/>
            <a:ext cx="685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Chelation: </a:t>
            </a:r>
            <a:r>
              <a:rPr lang="en-US" sz="2000" dirty="0" smtClean="0"/>
              <a:t>Bonding to a metal center through 2 or more 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5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Dye</a:t>
            </a:r>
            <a:endParaRPr lang="en-US" dirty="0"/>
          </a:p>
        </p:txBody>
      </p:sp>
      <p:sp>
        <p:nvSpPr>
          <p:cNvPr id="2077" name="TextBox 2076"/>
          <p:cNvSpPr txBox="1"/>
          <p:nvPr/>
        </p:nvSpPr>
        <p:spPr>
          <a:xfrm>
            <a:off x="4478951" y="1678794"/>
            <a:ext cx="3748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Absorb Light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Looks red because it absorbs green!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Chelates to TiO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more oxygens the better!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-1779797" y="1678794"/>
            <a:ext cx="3559593" cy="3488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9298" y="3256156"/>
            <a:ext cx="5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Ti</a:t>
            </a:r>
            <a:endParaRPr lang="en-US" sz="2800" b="1" dirty="0"/>
          </a:p>
        </p:txBody>
      </p:sp>
      <p:pic>
        <p:nvPicPr>
          <p:cNvPr id="2050" name="Picture 2" descr="Cyanid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8125">
            <a:off x="1067785" y="3877634"/>
            <a:ext cx="3168239" cy="21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638384" y="3517766"/>
            <a:ext cx="42459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602860" y="3754409"/>
            <a:ext cx="71046" cy="31312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0176" y="6444899"/>
            <a:ext cx="685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Chelation: </a:t>
            </a:r>
            <a:r>
              <a:rPr lang="en-US" sz="2000" dirty="0" smtClean="0"/>
              <a:t>Bonding to a metal center through 2 or more 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54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870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Mash up some berries with some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12" y="2819323"/>
            <a:ext cx="3321388" cy="17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2" y="2969983"/>
            <a:ext cx="3237502" cy="235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89534"/>
            <a:ext cx="5638800" cy="792162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CEI Mission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3218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cs typeface="Arial"/>
              </a:rPr>
              <a:t>Accelerate a scalable clean energy future through scientific and technological advances </a:t>
            </a:r>
            <a:r>
              <a:rPr lang="en-US" sz="2800" dirty="0" smtClean="0">
                <a:cs typeface="Arial"/>
              </a:rPr>
              <a:t>in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/>
                <a:cs typeface="Arial"/>
              </a:rPr>
              <a:t>			  </a:t>
            </a:r>
            <a:r>
              <a:rPr lang="en-US" sz="5800" dirty="0">
                <a:latin typeface="Arial"/>
                <a:cs typeface="Arial"/>
              </a:rPr>
              <a:t>+</a:t>
            </a:r>
            <a:r>
              <a:rPr lang="en-US" dirty="0">
                <a:latin typeface="Arial"/>
                <a:cs typeface="Arial"/>
              </a:rPr>
              <a:t>			   </a:t>
            </a:r>
            <a:r>
              <a:rPr lang="en-US" sz="5800" dirty="0" smtClean="0">
                <a:latin typeface="Arial"/>
                <a:cs typeface="Arial"/>
              </a:rPr>
              <a:t>+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cs typeface="Arial"/>
              </a:rPr>
              <a:t>solar			  storage		       grid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064" y="3130378"/>
            <a:ext cx="123825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77" y="3429000"/>
            <a:ext cx="2248930" cy="16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Mash up some berries with some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Soak TiO</a:t>
            </a:r>
            <a:r>
              <a:rPr lang="en-US" baseline="-25000" dirty="0" smtClean="0"/>
              <a:t>2 </a:t>
            </a:r>
            <a:r>
              <a:rPr lang="en-US" dirty="0" smtClean="0"/>
              <a:t>slide in berry juice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0"/>
          <a:stretch/>
        </p:blipFill>
        <p:spPr bwMode="auto">
          <a:xfrm>
            <a:off x="6253700" y="2542809"/>
            <a:ext cx="2151746" cy="1853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9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Mash up some berries with some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Soak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Carbon coat second electrode (with a pencil)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12" y="2819323"/>
            <a:ext cx="3321388" cy="1764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4900" y="2731770"/>
            <a:ext cx="3931920" cy="16916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33082" y="2025864"/>
            <a:ext cx="3495555" cy="2621102"/>
            <a:chOff x="5133082" y="2025864"/>
            <a:chExt cx="3495555" cy="2621102"/>
          </a:xfrm>
        </p:grpSpPr>
        <p:sp>
          <p:nvSpPr>
            <p:cNvPr id="6" name="Cube 5"/>
            <p:cNvSpPr/>
            <p:nvPr/>
          </p:nvSpPr>
          <p:spPr>
            <a:xfrm rot="16200000">
              <a:off x="6388936" y="2407264"/>
              <a:ext cx="983848" cy="3495555"/>
            </a:xfrm>
            <a:prstGeom prst="cube">
              <a:avLst>
                <a:gd name="adj" fmla="val 7857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75020" y="2025864"/>
              <a:ext cx="2540643" cy="1693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Mash up some berries with some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Soak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Carbon coat second electrode (with a pencil)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it all together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9" y="1699760"/>
            <a:ext cx="1491395" cy="2604059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345627" y="4855631"/>
            <a:ext cx="1955223" cy="1270532"/>
            <a:chOff x="5454977" y="5059017"/>
            <a:chExt cx="1955223" cy="12705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85" r="43909" b="37623"/>
            <a:stretch/>
          </p:blipFill>
          <p:spPr bwMode="auto">
            <a:xfrm>
              <a:off x="5454977" y="5059017"/>
              <a:ext cx="1646467" cy="81926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75" t="64185" r="34300" b="1457"/>
            <a:stretch/>
          </p:blipFill>
          <p:spPr bwMode="auto">
            <a:xfrm>
              <a:off x="5723905" y="5878286"/>
              <a:ext cx="1686295" cy="4512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5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7820" cy="54299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a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Mash up some berries with some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Soak TiO</a:t>
            </a:r>
            <a:r>
              <a:rPr lang="en-US" baseline="-25000" dirty="0" smtClean="0"/>
              <a:t>2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Carbon coat second electrode (with a pencil)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it all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it!</a:t>
            </a:r>
          </a:p>
          <a:p>
            <a:pPr marL="914400" lvl="1" indent="-514350"/>
            <a:r>
              <a:rPr lang="en-US" sz="2400" dirty="0" smtClean="0"/>
              <a:t>Write down current (A) and voltage (V)</a:t>
            </a:r>
          </a:p>
        </p:txBody>
      </p:sp>
      <p:pic>
        <p:nvPicPr>
          <p:cNvPr id="4098" name="Picture 2" descr="Image result for ohmme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20" y="2732356"/>
            <a:ext cx="3031548" cy="32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2997" y="3203158"/>
            <a:ext cx="3178628" cy="557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664" y="1627039"/>
            <a:ext cx="4385187" cy="4879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Opportunities</a:t>
            </a:r>
          </a:p>
          <a:p>
            <a:r>
              <a:rPr lang="en-US" dirty="0" smtClean="0"/>
              <a:t>Technician- solar installer, designer</a:t>
            </a:r>
          </a:p>
          <a:p>
            <a:r>
              <a:rPr lang="en-US" dirty="0" smtClean="0"/>
              <a:t>Wind turbine mechanic</a:t>
            </a:r>
          </a:p>
          <a:p>
            <a:r>
              <a:rPr lang="en-US" dirty="0" smtClean="0"/>
              <a:t>Industrial research, business</a:t>
            </a:r>
            <a:r>
              <a:rPr lang="en-US" dirty="0"/>
              <a:t>, startups </a:t>
            </a:r>
          </a:p>
          <a:p>
            <a:r>
              <a:rPr lang="en-US" dirty="0" smtClean="0"/>
              <a:t>Teaching </a:t>
            </a:r>
            <a:r>
              <a:rPr lang="en-US" dirty="0"/>
              <a:t>at Community Colleges</a:t>
            </a:r>
          </a:p>
          <a:p>
            <a:r>
              <a:rPr lang="en-US" dirty="0" smtClean="0"/>
              <a:t>Faculty- research and teaching at University 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 smtClean="0"/>
              <a:t>Government Labs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557070" y="1627039"/>
          <a:ext cx="3757459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3200389" y="1691815"/>
            <a:ext cx="580103" cy="471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20060" y="3299056"/>
            <a:ext cx="580103" cy="471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390" y="6009406"/>
            <a:ext cx="580103" cy="471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20060" y="4554231"/>
            <a:ext cx="580103" cy="471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9059" y="1927789"/>
            <a:ext cx="7232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5-6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8-10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10-15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3195" y="1266124"/>
            <a:ext cx="117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after</a:t>
            </a:r>
          </a:p>
          <a:p>
            <a:r>
              <a:rPr lang="en-US" dirty="0" smtClean="0"/>
              <a:t>School</a:t>
            </a:r>
          </a:p>
          <a:p>
            <a:endParaRPr lang="en-US" dirty="0"/>
          </a:p>
        </p:txBody>
      </p:sp>
      <p:pic>
        <p:nvPicPr>
          <p:cNvPr id="1026" name="Picture 2" descr="wind turbine technicians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23" y="2634526"/>
            <a:ext cx="1501456" cy="22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0" y="152400"/>
            <a:ext cx="5638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Clean Energy 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 Pathways</a:t>
            </a:r>
            <a:endParaRPr lang="en-US" dirty="0"/>
          </a:p>
        </p:txBody>
      </p: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1866123"/>
            <a:ext cx="1818338" cy="16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72612" y="2691882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2032" y="1906069"/>
            <a:ext cx="2905125" cy="1571625"/>
          </a:xfrm>
          <a:prstGeom prst="rect">
            <a:avLst/>
          </a:prstGeom>
        </p:spPr>
      </p:pic>
      <p:pic>
        <p:nvPicPr>
          <p:cNvPr id="2054" name="Picture 6" descr="Image result for sand tim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72" y="1906069"/>
            <a:ext cx="1764387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114661" y="2691881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51265" y="3777343"/>
            <a:ext cx="0" cy="785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Image result for oil min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5"/>
          <a:stretch/>
        </p:blipFill>
        <p:spPr bwMode="auto">
          <a:xfrm>
            <a:off x="6755362" y="4814596"/>
            <a:ext cx="2134079" cy="16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501951" y="5623249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168" y="4814596"/>
            <a:ext cx="2466975" cy="1847850"/>
          </a:xfrm>
          <a:prstGeom prst="rect">
            <a:avLst/>
          </a:prstGeom>
        </p:spPr>
      </p:pic>
      <p:pic>
        <p:nvPicPr>
          <p:cNvPr id="2058" name="Picture 10" descr="Image result for c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" y="5272121"/>
            <a:ext cx="717569" cy="3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car clipart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5" y="5562698"/>
            <a:ext cx="801487" cy="4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167" y="4439201"/>
            <a:ext cx="3499563" cy="66983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876840" y="5452138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 Pathways</a:t>
            </a:r>
            <a:endParaRPr lang="en-US" dirty="0"/>
          </a:p>
        </p:txBody>
      </p: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1866123"/>
            <a:ext cx="1818338" cy="16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72612" y="2691882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2032" y="1906069"/>
            <a:ext cx="2905125" cy="1571625"/>
          </a:xfrm>
          <a:prstGeom prst="rect">
            <a:avLst/>
          </a:prstGeom>
        </p:spPr>
      </p:pic>
      <p:pic>
        <p:nvPicPr>
          <p:cNvPr id="2054" name="Picture 6" descr="Image result for sand tim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72" y="1906069"/>
            <a:ext cx="1764387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114661" y="2691881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51265" y="3777343"/>
            <a:ext cx="0" cy="785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Image result for oil min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5"/>
          <a:stretch/>
        </p:blipFill>
        <p:spPr bwMode="auto">
          <a:xfrm>
            <a:off x="6755362" y="4814596"/>
            <a:ext cx="2134079" cy="16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501951" y="5623249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168" y="4814596"/>
            <a:ext cx="2466975" cy="1847850"/>
          </a:xfrm>
          <a:prstGeom prst="rect">
            <a:avLst/>
          </a:prstGeom>
        </p:spPr>
      </p:pic>
      <p:pic>
        <p:nvPicPr>
          <p:cNvPr id="2058" name="Picture 10" descr="Image result for c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" y="5272121"/>
            <a:ext cx="717569" cy="3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car clipart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5" y="5562698"/>
            <a:ext cx="801487" cy="4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r="20877"/>
          <a:stretch/>
        </p:blipFill>
        <p:spPr>
          <a:xfrm>
            <a:off x="136168" y="4439201"/>
            <a:ext cx="2768958" cy="66983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876840" y="5452138"/>
            <a:ext cx="9703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5400000">
            <a:off x="914898" y="3291381"/>
            <a:ext cx="951458" cy="11811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Dye-Sensitized Solar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63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Transparent anode</a:t>
            </a:r>
          </a:p>
          <a:p>
            <a:pPr lvl="2"/>
            <a:r>
              <a:rPr lang="en-US" dirty="0" smtClean="0"/>
              <a:t>Collect negative charges</a:t>
            </a:r>
          </a:p>
          <a:p>
            <a:pPr lvl="1"/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support</a:t>
            </a:r>
          </a:p>
          <a:p>
            <a:pPr lvl="2"/>
            <a:r>
              <a:rPr lang="en-US" dirty="0" smtClean="0"/>
              <a:t>Transport negative charges</a:t>
            </a:r>
          </a:p>
          <a:p>
            <a:pPr lvl="1"/>
            <a:r>
              <a:rPr lang="en-US" dirty="0" smtClean="0"/>
              <a:t>Dye</a:t>
            </a:r>
          </a:p>
          <a:p>
            <a:pPr lvl="2"/>
            <a:r>
              <a:rPr lang="en-US" dirty="0" smtClean="0"/>
              <a:t>Absorb sunlight</a:t>
            </a:r>
          </a:p>
          <a:p>
            <a:pPr lvl="1"/>
            <a:r>
              <a:rPr lang="en-US" dirty="0" smtClean="0"/>
              <a:t>Electrolyte solution</a:t>
            </a:r>
          </a:p>
          <a:p>
            <a:pPr lvl="2"/>
            <a:r>
              <a:rPr lang="en-US" dirty="0" smtClean="0"/>
              <a:t>Regenerate dye</a:t>
            </a:r>
          </a:p>
          <a:p>
            <a:pPr lvl="2"/>
            <a:r>
              <a:rPr lang="en-US" dirty="0" smtClean="0"/>
              <a:t>Transport positive charges</a:t>
            </a:r>
          </a:p>
          <a:p>
            <a:pPr lvl="1"/>
            <a:r>
              <a:rPr lang="en-US" dirty="0" smtClean="0"/>
              <a:t>Cathode</a:t>
            </a:r>
          </a:p>
          <a:p>
            <a:pPr lvl="2"/>
            <a:r>
              <a:rPr lang="en-US" dirty="0" smtClean="0"/>
              <a:t>Collect positive charges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34410" y="2960484"/>
            <a:ext cx="3367889" cy="4345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25700" y="3404103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807" y="3410894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211" y="3404103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0932" y="3410893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8900" y="3426736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90370" y="3426736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01441" y="3404102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85359" y="3404102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98504" y="3782838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30122" y="3782838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30975" y="3764731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88814" y="3791136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10097" y="3944662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67531" y="3820561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43732" y="3834144"/>
            <a:ext cx="416459" cy="416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397664" y="3667404"/>
            <a:ext cx="3210817" cy="696734"/>
            <a:chOff x="5622493" y="3169464"/>
            <a:chExt cx="3210817" cy="696734"/>
          </a:xfrm>
        </p:grpSpPr>
        <p:sp>
          <p:nvSpPr>
            <p:cNvPr id="25" name="Oval 24"/>
            <p:cNvSpPr/>
            <p:nvPr/>
          </p:nvSpPr>
          <p:spPr>
            <a:xfrm>
              <a:off x="5666895" y="3591582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7181" y="361987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62885" y="3654951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79125" y="3777926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584803" y="3784716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44667" y="3421454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85506" y="3334879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125492" y="334525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48623" y="3591582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02657" y="3213223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39601" y="3218506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80983" y="3169464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92564" y="3365998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434450" y="3579134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30024" y="3526698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69447" y="3650807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944920" y="3226050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944401" y="3523306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251619" y="337618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419107" y="370965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790853" y="3247930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16312" y="3325257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105742" y="3564047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227026" y="318794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997970" y="3224727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769116" y="3226050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622493" y="3297343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083816" y="3512741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364283" y="3201716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51828" y="3266791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679416" y="3553482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280306" y="3578752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595487" y="3236225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258051" y="3325257"/>
              <a:ext cx="81482" cy="81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234409" y="3395050"/>
            <a:ext cx="3367889" cy="1176949"/>
          </a:xfrm>
          <a:prstGeom prst="rect">
            <a:avLst/>
          </a:prstGeom>
          <a:solidFill>
            <a:srgbClr val="C05F4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234409" y="4572003"/>
            <a:ext cx="3367889" cy="371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8000">
                <a:schemeClr val="bg1">
                  <a:lumMod val="65000"/>
                </a:schemeClr>
              </a:gs>
              <a:gs pos="69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>
            <a:stCxn id="5" idx="1"/>
          </p:cNvCxnSpPr>
          <p:nvPr/>
        </p:nvCxnSpPr>
        <p:spPr>
          <a:xfrm rot="10800000" flipV="1">
            <a:off x="4979406" y="3177767"/>
            <a:ext cx="255004" cy="2661718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1" idx="3"/>
          </p:cNvCxnSpPr>
          <p:nvPr/>
        </p:nvCxnSpPr>
        <p:spPr>
          <a:xfrm>
            <a:off x="8602298" y="4757599"/>
            <a:ext cx="84502" cy="108188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79405" y="5839485"/>
            <a:ext cx="3707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lightbul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9974" y="5748949"/>
            <a:ext cx="930841" cy="9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2768551">
            <a:off x="5059827" y="2565019"/>
            <a:ext cx="661967" cy="1195057"/>
          </a:xfrm>
          <a:custGeom>
            <a:avLst/>
            <a:gdLst>
              <a:gd name="connsiteX0" fmla="*/ 10113 w 661967"/>
              <a:gd name="connsiteY0" fmla="*/ 0 h 1195057"/>
              <a:gd name="connsiteX1" fmla="*/ 661962 w 661967"/>
              <a:gd name="connsiteY1" fmla="*/ 117695 h 1195057"/>
              <a:gd name="connsiteX2" fmla="*/ 1059 w 661967"/>
              <a:gd name="connsiteY2" fmla="*/ 362138 h 1195057"/>
              <a:gd name="connsiteX3" fmla="*/ 499000 w 661967"/>
              <a:gd name="connsiteY3" fmla="*/ 552261 h 1195057"/>
              <a:gd name="connsiteX4" fmla="*/ 127808 w 661967"/>
              <a:gd name="connsiteY4" fmla="*/ 688063 h 1195057"/>
              <a:gd name="connsiteX5" fmla="*/ 381305 w 661967"/>
              <a:gd name="connsiteY5" fmla="*/ 860079 h 1195057"/>
              <a:gd name="connsiteX6" fmla="*/ 245503 w 661967"/>
              <a:gd name="connsiteY6" fmla="*/ 1013988 h 1195057"/>
              <a:gd name="connsiteX7" fmla="*/ 245503 w 661967"/>
              <a:gd name="connsiteY7" fmla="*/ 1195057 h 119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967" h="1195057">
                <a:moveTo>
                  <a:pt x="10113" y="0"/>
                </a:moveTo>
                <a:cubicBezTo>
                  <a:pt x="336792" y="28669"/>
                  <a:pt x="663471" y="57339"/>
                  <a:pt x="661962" y="117695"/>
                </a:cubicBezTo>
                <a:cubicBezTo>
                  <a:pt x="660453" y="178051"/>
                  <a:pt x="28219" y="289710"/>
                  <a:pt x="1059" y="362138"/>
                </a:cubicBezTo>
                <a:cubicBezTo>
                  <a:pt x="-26101" y="434566"/>
                  <a:pt x="477875" y="497940"/>
                  <a:pt x="499000" y="552261"/>
                </a:cubicBezTo>
                <a:cubicBezTo>
                  <a:pt x="520125" y="606582"/>
                  <a:pt x="147424" y="636760"/>
                  <a:pt x="127808" y="688063"/>
                </a:cubicBezTo>
                <a:cubicBezTo>
                  <a:pt x="108192" y="739366"/>
                  <a:pt x="361689" y="805758"/>
                  <a:pt x="381305" y="860079"/>
                </a:cubicBezTo>
                <a:cubicBezTo>
                  <a:pt x="400921" y="914400"/>
                  <a:pt x="268137" y="958158"/>
                  <a:pt x="245503" y="1013988"/>
                </a:cubicBezTo>
                <a:cubicBezTo>
                  <a:pt x="222869" y="1069818"/>
                  <a:pt x="234186" y="1132437"/>
                  <a:pt x="245503" y="1195057"/>
                </a:cubicBezTo>
              </a:path>
            </a:pathLst>
          </a:custGeom>
          <a:noFill/>
          <a:ln w="508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0777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2768551">
            <a:off x="5059827" y="2565019"/>
            <a:ext cx="661967" cy="1195057"/>
          </a:xfrm>
          <a:custGeom>
            <a:avLst/>
            <a:gdLst>
              <a:gd name="connsiteX0" fmla="*/ 10113 w 661967"/>
              <a:gd name="connsiteY0" fmla="*/ 0 h 1195057"/>
              <a:gd name="connsiteX1" fmla="*/ 661962 w 661967"/>
              <a:gd name="connsiteY1" fmla="*/ 117695 h 1195057"/>
              <a:gd name="connsiteX2" fmla="*/ 1059 w 661967"/>
              <a:gd name="connsiteY2" fmla="*/ 362138 h 1195057"/>
              <a:gd name="connsiteX3" fmla="*/ 499000 w 661967"/>
              <a:gd name="connsiteY3" fmla="*/ 552261 h 1195057"/>
              <a:gd name="connsiteX4" fmla="*/ 127808 w 661967"/>
              <a:gd name="connsiteY4" fmla="*/ 688063 h 1195057"/>
              <a:gd name="connsiteX5" fmla="*/ 381305 w 661967"/>
              <a:gd name="connsiteY5" fmla="*/ 860079 h 1195057"/>
              <a:gd name="connsiteX6" fmla="*/ 245503 w 661967"/>
              <a:gd name="connsiteY6" fmla="*/ 1013988 h 1195057"/>
              <a:gd name="connsiteX7" fmla="*/ 245503 w 661967"/>
              <a:gd name="connsiteY7" fmla="*/ 1195057 h 119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967" h="1195057">
                <a:moveTo>
                  <a:pt x="10113" y="0"/>
                </a:moveTo>
                <a:cubicBezTo>
                  <a:pt x="336792" y="28669"/>
                  <a:pt x="663471" y="57339"/>
                  <a:pt x="661962" y="117695"/>
                </a:cubicBezTo>
                <a:cubicBezTo>
                  <a:pt x="660453" y="178051"/>
                  <a:pt x="28219" y="289710"/>
                  <a:pt x="1059" y="362138"/>
                </a:cubicBezTo>
                <a:cubicBezTo>
                  <a:pt x="-26101" y="434566"/>
                  <a:pt x="477875" y="497940"/>
                  <a:pt x="499000" y="552261"/>
                </a:cubicBezTo>
                <a:cubicBezTo>
                  <a:pt x="520125" y="606582"/>
                  <a:pt x="147424" y="636760"/>
                  <a:pt x="127808" y="688063"/>
                </a:cubicBezTo>
                <a:cubicBezTo>
                  <a:pt x="108192" y="739366"/>
                  <a:pt x="361689" y="805758"/>
                  <a:pt x="381305" y="860079"/>
                </a:cubicBezTo>
                <a:cubicBezTo>
                  <a:pt x="400921" y="914400"/>
                  <a:pt x="268137" y="958158"/>
                  <a:pt x="245503" y="1013988"/>
                </a:cubicBezTo>
                <a:cubicBezTo>
                  <a:pt x="222869" y="1069818"/>
                  <a:pt x="234186" y="1132437"/>
                  <a:pt x="245503" y="1195057"/>
                </a:cubicBezTo>
              </a:path>
            </a:pathLst>
          </a:custGeom>
          <a:noFill/>
          <a:ln w="508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0777" y="2810350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82638" y="3275646"/>
            <a:ext cx="0" cy="1510416"/>
          </a:xfrm>
          <a:prstGeom prst="straightConnector1">
            <a:avLst/>
          </a:prstGeom>
          <a:ln w="19050">
            <a:solidFill>
              <a:schemeClr val="tx1">
                <a:alpha val="6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34009" y="4840586"/>
            <a:ext cx="260284" cy="2602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66502" y="4777009"/>
            <a:ext cx="39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light through an energy cascade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52440" y="3087231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2440" y="5186122"/>
            <a:ext cx="70617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74472" y="4974122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0777" y="2810350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8063" y="2371188"/>
            <a:ext cx="36214" cy="2888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604" y="2371188"/>
            <a:ext cx="35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64515" y="3330170"/>
            <a:ext cx="70617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7126" y="3545944"/>
            <a:ext cx="70617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7725" y="4840586"/>
            <a:ext cx="70617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4113" y="4667066"/>
            <a:ext cx="7061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8661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Anode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819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TiO</a:t>
            </a:r>
            <a:r>
              <a:rPr lang="en-US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4744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Dye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5692" y="5730021"/>
            <a:ext cx="8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3I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/I</a:t>
            </a:r>
            <a:r>
              <a:rPr lang="en-US" b="1" baseline="-25000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5265" y="5730021"/>
            <a:ext cx="9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Cathode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15224" y="5338060"/>
            <a:ext cx="393636" cy="369332"/>
            <a:chOff x="4166502" y="4777009"/>
            <a:chExt cx="393636" cy="369332"/>
          </a:xfrm>
        </p:grpSpPr>
        <p:sp>
          <p:nvSpPr>
            <p:cNvPr id="10" name="Oval 9"/>
            <p:cNvSpPr/>
            <p:nvPr/>
          </p:nvSpPr>
          <p:spPr>
            <a:xfrm>
              <a:off x="4234009" y="4840586"/>
              <a:ext cx="260284" cy="2602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6502" y="4777009"/>
              <a:ext cx="393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37313" y="4146121"/>
            <a:ext cx="4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5482037">
            <a:off x="4695086" y="4493591"/>
            <a:ext cx="718209" cy="860966"/>
          </a:xfrm>
          <a:prstGeom prst="arc">
            <a:avLst>
              <a:gd name="adj1" fmla="val 11599473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54190" y="4924074"/>
            <a:ext cx="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 smtClean="0"/>
              <a:t>⅓</a:t>
            </a:r>
            <a:r>
              <a:rPr lang="en-US" sz="2400" b="1" dirty="0" smtClean="0"/>
              <a:t> I</a:t>
            </a:r>
            <a:r>
              <a:rPr lang="en-US" sz="2400" b="1" baseline="-25000" dirty="0" smtClean="0"/>
              <a:t>3</a:t>
            </a:r>
            <a:r>
              <a:rPr lang="en-US" sz="3200" b="1" baseline="30000" dirty="0" smtClean="0"/>
              <a:t>-</a:t>
            </a:r>
            <a:endParaRPr lang="en-US" sz="3200" b="1" dirty="0"/>
          </a:p>
        </p:txBody>
      </p:sp>
      <p:sp>
        <p:nvSpPr>
          <p:cNvPr id="26" name="Oval 25"/>
          <p:cNvSpPr/>
          <p:nvPr/>
        </p:nvSpPr>
        <p:spPr>
          <a:xfrm>
            <a:off x="4289033" y="4966118"/>
            <a:ext cx="126748" cy="1267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9437</TotalTime>
  <Words>640</Words>
  <Application>Microsoft Office PowerPoint</Application>
  <PresentationFormat>On-screen Show (4:3)</PresentationFormat>
  <Paragraphs>193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Office Theme</vt:lpstr>
      <vt:lpstr>1_Office Theme</vt:lpstr>
      <vt:lpstr>Make Your Own Berry-Sensitized Solar Cell!</vt:lpstr>
      <vt:lpstr>CEI Mission</vt:lpstr>
      <vt:lpstr>Research Careers</vt:lpstr>
      <vt:lpstr>Energy Conversion Pathways</vt:lpstr>
      <vt:lpstr>Energy Conversion Pathways</vt:lpstr>
      <vt:lpstr>Dye-Sensitized Solar Cell</vt:lpstr>
      <vt:lpstr>Harnessing light through an energy cascade</vt:lpstr>
      <vt:lpstr>Harnessing light through an energy cascade</vt:lpstr>
      <vt:lpstr>Harnessing light through an energy cascade</vt:lpstr>
      <vt:lpstr>Harnessing light through an energy cascade</vt:lpstr>
      <vt:lpstr>Harnessing light through an energy cascade</vt:lpstr>
      <vt:lpstr>Harnessing light through an energy cascade</vt:lpstr>
      <vt:lpstr>Harnessing light through an energy cascade</vt:lpstr>
      <vt:lpstr>Harnessing light through an energy cascade</vt:lpstr>
      <vt:lpstr>Choosing a Dye</vt:lpstr>
      <vt:lpstr>Choosing a Dye</vt:lpstr>
      <vt:lpstr>Choosing a Dye</vt:lpstr>
      <vt:lpstr>Time to Make One!</vt:lpstr>
      <vt:lpstr>Time to Make One!</vt:lpstr>
      <vt:lpstr>Time to Make One!</vt:lpstr>
      <vt:lpstr>Time to Make One!</vt:lpstr>
      <vt:lpstr>Time to Make One!</vt:lpstr>
      <vt:lpstr>Time to Make One!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N. TAYLOR</dc:creator>
  <cp:lastModifiedBy>Emily Rabe</cp:lastModifiedBy>
  <cp:revision>78</cp:revision>
  <dcterms:created xsi:type="dcterms:W3CDTF">2015-02-24T19:40:10Z</dcterms:created>
  <dcterms:modified xsi:type="dcterms:W3CDTF">2017-06-08T23:16:25Z</dcterms:modified>
</cp:coreProperties>
</file>